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63" r:id="rId2"/>
    <p:sldId id="288" r:id="rId3"/>
    <p:sldId id="287" r:id="rId4"/>
    <p:sldId id="314" r:id="rId5"/>
    <p:sldId id="319" r:id="rId6"/>
    <p:sldId id="316" r:id="rId7"/>
    <p:sldId id="375" r:id="rId8"/>
    <p:sldId id="376" r:id="rId9"/>
    <p:sldId id="317" r:id="rId10"/>
    <p:sldId id="318" r:id="rId11"/>
    <p:sldId id="370" r:id="rId12"/>
    <p:sldId id="324" r:id="rId13"/>
    <p:sldId id="325" r:id="rId14"/>
    <p:sldId id="327" r:id="rId15"/>
    <p:sldId id="328" r:id="rId16"/>
    <p:sldId id="329" r:id="rId17"/>
    <p:sldId id="330" r:id="rId18"/>
    <p:sldId id="331" r:id="rId19"/>
    <p:sldId id="332" r:id="rId20"/>
    <p:sldId id="350" r:id="rId21"/>
    <p:sldId id="352" r:id="rId22"/>
    <p:sldId id="353" r:id="rId23"/>
    <p:sldId id="338" r:id="rId24"/>
    <p:sldId id="359" r:id="rId25"/>
    <p:sldId id="322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="" xmlns:p14="http://schemas.microsoft.com/office/powerpoint/2010/main">
        <p14:section name="Default Section" id="{C8558C43-C7C3-4671-A8BE-DCD8E955C0AC}">
          <p14:sldIdLst>
            <p14:sldId id="263"/>
            <p14:sldId id="288"/>
            <p14:sldId id="287"/>
            <p14:sldId id="314"/>
            <p14:sldId id="319"/>
            <p14:sldId id="316"/>
            <p14:sldId id="375"/>
            <p14:sldId id="376"/>
            <p14:sldId id="317"/>
            <p14:sldId id="318"/>
            <p14:sldId id="370"/>
            <p14:sldId id="324"/>
            <p14:sldId id="325"/>
            <p14:sldId id="327"/>
            <p14:sldId id="328"/>
            <p14:sldId id="329"/>
            <p14:sldId id="330"/>
            <p14:sldId id="331"/>
            <p14:sldId id="332"/>
            <p14:sldId id="350"/>
            <p14:sldId id="351"/>
            <p14:sldId id="352"/>
            <p14:sldId id="353"/>
            <p14:sldId id="338"/>
            <p14:sldId id="339"/>
            <p14:sldId id="340"/>
            <p14:sldId id="341"/>
            <p14:sldId id="342"/>
            <p14:sldId id="343"/>
            <p14:sldId id="344"/>
            <p14:sldId id="345"/>
            <p14:sldId id="346"/>
            <p14:sldId id="347"/>
            <p14:sldId id="348"/>
            <p14:sldId id="349"/>
            <p14:sldId id="355"/>
            <p14:sldId id="356"/>
            <p14:sldId id="357"/>
            <p14:sldId id="358"/>
            <p14:sldId id="360"/>
            <p14:sldId id="361"/>
            <p14:sldId id="362"/>
            <p14:sldId id="363"/>
            <p14:sldId id="364"/>
            <p14:sldId id="365"/>
            <p14:sldId id="366"/>
            <p14:sldId id="367"/>
            <p14:sldId id="369"/>
            <p14:sldId id="371"/>
            <p14:sldId id="372"/>
            <p14:sldId id="373"/>
            <p14:sldId id="374"/>
            <p14:sldId id="359"/>
            <p14:sldId id="322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250" autoAdjust="0"/>
    <p:restoredTop sz="94660"/>
  </p:normalViewPr>
  <p:slideViewPr>
    <p:cSldViewPr>
      <p:cViewPr>
        <p:scale>
          <a:sx n="75" d="100"/>
          <a:sy n="75" d="100"/>
        </p:scale>
        <p:origin x="-112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7" Type="http://schemas.openxmlformats.org/officeDocument/2006/relationships/image" Target="../media/image30.wmf"/><Relationship Id="rId2" Type="http://schemas.openxmlformats.org/officeDocument/2006/relationships/image" Target="../media/image25.wmf"/><Relationship Id="rId1" Type="http://schemas.openxmlformats.org/officeDocument/2006/relationships/image" Target="../media/image24.wmf"/><Relationship Id="rId6" Type="http://schemas.openxmlformats.org/officeDocument/2006/relationships/image" Target="../media/image29.wmf"/><Relationship Id="rId5" Type="http://schemas.openxmlformats.org/officeDocument/2006/relationships/image" Target="../media/image28.wmf"/><Relationship Id="rId4" Type="http://schemas.openxmlformats.org/officeDocument/2006/relationships/image" Target="../media/image2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A86F1B-B11A-466E-83F8-B792F397556A}" type="datetimeFigureOut">
              <a:rPr lang="en-US" smtClean="0"/>
              <a:pPr/>
              <a:t>7/7/2014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103E7A-9575-41B1-A0D7-6A339B13B8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200704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D231D-AC41-4168-A8DB-6679B2981FB3}" type="datetime1">
              <a:rPr lang="en-US" smtClean="0"/>
              <a:pPr/>
              <a:t>7/7/2014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31467-9020-4074-A741-C3D79EE8CAF1}" type="datetime1">
              <a:rPr lang="en-US" smtClean="0"/>
              <a:pPr/>
              <a:t>7/7/2014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17020-4C4D-47A1-9EA9-8F261262EFBC}" type="datetime1">
              <a:rPr lang="en-US" smtClean="0"/>
              <a:pPr/>
              <a:t>7/7/2014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32807-16DB-4946-8C6C-04E9EF71A191}" type="datetime1">
              <a:rPr lang="en-US" smtClean="0"/>
              <a:pPr/>
              <a:t>7/7/2014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D6C78-AC5F-4BD1-954F-33DD16DDB08C}" type="datetime1">
              <a:rPr lang="en-US" smtClean="0"/>
              <a:pPr/>
              <a:t>7/7/2014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AEB61-FF5A-4B93-8345-91E6735A92C7}" type="datetime1">
              <a:rPr lang="en-US" smtClean="0"/>
              <a:pPr/>
              <a:t>7/7/2014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B3C13-1B50-42D6-B590-20DA3627EB7F}" type="datetime1">
              <a:rPr lang="en-US" smtClean="0"/>
              <a:pPr/>
              <a:t>7/7/2014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3502-2EB3-4A60-A3B3-A5D37B583226}" type="datetime1">
              <a:rPr lang="en-US" smtClean="0"/>
              <a:pPr/>
              <a:t>7/7/2014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A9B9F-D5C4-40E2-8092-43A34880C8A6}" type="datetime1">
              <a:rPr lang="en-US" smtClean="0"/>
              <a:pPr/>
              <a:t>7/7/2014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E89C9-7DA8-4498-9DD5-98DAAE4B37D1}" type="datetime1">
              <a:rPr lang="en-US" smtClean="0"/>
              <a:pPr/>
              <a:t>7/7/2014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37387-633A-45AC-BD76-291AEABCAB3A}" type="datetime1">
              <a:rPr lang="en-US" smtClean="0"/>
              <a:pPr/>
              <a:t>7/7/2014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                  		</a:t>
            </a:r>
          </a:p>
          <a:p>
            <a:pPr>
              <a:defRPr/>
            </a:pPr>
            <a:r>
              <a:rPr lang="en-US"/>
              <a:t>		</a:t>
            </a:r>
            <a:r>
              <a:rPr lang="en-US" sz="1000">
                <a:latin typeface="Times New Roman" pitchFamily="18" charset="0"/>
              </a:rPr>
              <a:t>C</a:t>
            </a:r>
            <a:r>
              <a:rPr lang="en-US" sz="1000">
                <a:solidFill>
                  <a:srgbClr val="000000"/>
                </a:solidFill>
                <a:latin typeface="Times New Roman" pitchFamily="18" charset="0"/>
              </a:rPr>
              <a:t>opyright (c) 2003 Brooks/Cole, a division of Thomson Learning, Inc.</a:t>
            </a:r>
          </a:p>
        </p:txBody>
      </p:sp>
    </p:spTree>
    <p:extLst>
      <p:ext uri="{BB962C8B-B14F-4D97-AF65-F5344CB8AC3E}">
        <p14:creationId xmlns="" xmlns:p14="http://schemas.microsoft.com/office/powerpoint/2010/main" val="22913924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FBE16B-4C34-4A02-9817-E535062977C1}" type="datetime1">
              <a:rPr lang="en-US" smtClean="0"/>
              <a:pPr/>
              <a:t>7/7/2014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31.png"/><Relationship Id="rId10" Type="http://schemas.openxmlformats.org/officeDocument/2006/relationships/oleObject" Target="../embeddings/oleObject7.bin"/><Relationship Id="rId4" Type="http://schemas.openxmlformats.org/officeDocument/2006/relationships/oleObject" Target="../embeddings/oleObject2.bin"/><Relationship Id="rId9" Type="http://schemas.openxmlformats.org/officeDocument/2006/relationships/oleObject" Target="../embeddings/oleObject6.bin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1371600" y="1295400"/>
            <a:ext cx="6096000" cy="3016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y-GB" sz="28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MTH374: </a:t>
            </a:r>
            <a:r>
              <a:rPr kumimoji="0" lang="en-GB" sz="28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Algebra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For</a:t>
            </a:r>
          </a:p>
          <a:p>
            <a:pPr algn="ctr"/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</a:rPr>
              <a:t> </a:t>
            </a:r>
            <a:r>
              <a:rPr lang="en-GB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Master of Mathematics</a:t>
            </a:r>
          </a:p>
          <a:p>
            <a:pPr algn="ctr"/>
            <a:endParaRPr lang="en-US" sz="24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24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By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76400" y="4495800"/>
            <a:ext cx="55626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err="1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Dr.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M. </a:t>
            </a:r>
            <a:r>
              <a:rPr lang="en-GB" sz="2800" b="1" dirty="0" err="1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Fazeel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Anwar</a:t>
            </a:r>
            <a:endParaRPr lang="en-US" sz="2800" b="1" dirty="0" smtClean="0">
              <a:solidFill>
                <a:schemeClr val="tx2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Assistant Professor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Department of Mathematics, CIIT Islamabad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90800"/>
            <a:ext cx="8229600" cy="1143000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Lecture 03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32641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1143000"/>
          </a:xfrm>
        </p:spPr>
        <p:txBody>
          <a:bodyPr>
            <a:normAutofit/>
          </a:bodyPr>
          <a:lstStyle/>
          <a:p>
            <a:r>
              <a:rPr lang="en-GB" sz="36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3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Recap</a:t>
            </a:r>
            <a:endParaRPr lang="en-GB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Introduction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Mathematical model</a:t>
            </a:r>
            <a:endParaRPr lang="en-GB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9493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Example</a:t>
            </a:r>
            <a:endParaRPr lang="en-GB" sz="36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A rectangular plot of land is to be fenced in using two kinds of fencing. Two opposite sides will use heavy duty fencing selling for $3 a foot, while the remaining two sides will use standard fencing selling for $2 a foot. What are the dimensions of the rectangular plot of greatest area that can be fenced in at a cost of $6000?</a:t>
            </a:r>
            <a:endParaRPr lang="en-GB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40855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28490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Example..</a:t>
            </a:r>
            <a:endParaRPr lang="en-GB" sz="36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A chemical manufacturer sells </a:t>
                </a:r>
                <a:r>
                  <a:rPr lang="en-GB" sz="2400" dirty="0">
                    <a:latin typeface="Arial" pitchFamily="34" charset="0"/>
                    <a:cs typeface="Arial" pitchFamily="34" charset="0"/>
                  </a:rPr>
                  <a:t>sulphuric</a:t>
                </a: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 acid in bulk at a price of $100 per unit. If the daily total production cost in dollars for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GB" sz="2400" dirty="0" smtClean="0">
                    <a:latin typeface="Arial" pitchFamily="34" charset="0"/>
                    <a:cs typeface="Arial" pitchFamily="34" charset="0"/>
                  </a:rPr>
                  <a:t> units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𝐶</m:t>
                    </m:r>
                    <m:d>
                      <m:d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</a:rPr>
                      <m:t>100000</m:t>
                    </m:r>
                    <m:r>
                      <a:rPr lang="en-US" sz="2400" b="0" i="1" smtClean="0">
                        <a:latin typeface="Cambria Math"/>
                      </a:rPr>
                      <m:t>+</m:t>
                    </m:r>
                    <m:r>
                      <a:rPr lang="en-US" sz="2400" b="0" i="1" smtClean="0">
                        <a:latin typeface="Cambria Math"/>
                      </a:rPr>
                      <m:t>50</m:t>
                    </m:r>
                    <m:r>
                      <a:rPr lang="en-US" sz="2400" b="0" i="1" smtClean="0">
                        <a:latin typeface="Cambria Math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</a:rPr>
                      <m:t>+</m:t>
                    </m:r>
                    <m:r>
                      <a:rPr lang="en-US" sz="2400" b="0" i="1" smtClean="0">
                        <a:latin typeface="Cambria Math"/>
                      </a:rPr>
                      <m:t>0</m:t>
                    </m:r>
                    <m:r>
                      <a:rPr lang="en-US" sz="2400" b="0" i="1" smtClean="0">
                        <a:latin typeface="Cambria Math"/>
                      </a:rPr>
                      <m:t>.</m:t>
                    </m:r>
                    <m:r>
                      <a:rPr lang="en-US" sz="2400" b="0" i="1" smtClean="0">
                        <a:latin typeface="Cambria Math"/>
                      </a:rPr>
                      <m:t>0025</m:t>
                    </m:r>
                    <m:sSup>
                      <m:sSup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GB" sz="2400" dirty="0" smtClean="0">
                    <a:latin typeface="Arial" pitchFamily="34" charset="0"/>
                    <a:cs typeface="Arial" pitchFamily="34" charset="0"/>
                  </a:rPr>
                  <a:t> The total daily production capacity is at most 7000 units. How many units of sulphuric acid must be manufactured and sold daily to maximize profit. </a:t>
                </a:r>
                <a:endParaRPr lang="en-GB" sz="2400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963" t="-943" r="-5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3737207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83841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Today’s Topics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sz="2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Optimization problem</a:t>
            </a:r>
          </a:p>
          <a:p>
            <a:r>
              <a:rPr lang="en-CA" sz="2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Variables and objective functions</a:t>
            </a:r>
          </a:p>
          <a:p>
            <a:r>
              <a:rPr lang="en-CA" sz="2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Some optimization from calculus</a:t>
            </a:r>
          </a:p>
          <a:p>
            <a:pPr marL="0" indent="0">
              <a:buNone/>
            </a:pPr>
            <a:endParaRPr lang="en-CA" dirty="0">
              <a:solidFill>
                <a:srgbClr val="000000"/>
              </a:solidFill>
              <a:latin typeface="Arial Unicode MS"/>
              <a:cs typeface="Arial Unicode MS"/>
            </a:endParaRPr>
          </a:p>
          <a:p>
            <a:endParaRPr lang="en-CA" dirty="0">
              <a:solidFill>
                <a:srgbClr val="000000"/>
              </a:solidFill>
              <a:latin typeface="Arial Unicode MS"/>
              <a:cs typeface="Arial Unicode MS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3708339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 general optimization problem</a:t>
            </a:r>
            <a:endParaRPr lang="en-GB" sz="36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u="sng" dirty="0" smtClean="0">
                    <a:latin typeface="Arial" pitchFamily="34" charset="0"/>
                    <a:cs typeface="Arial" pitchFamily="34" charset="0"/>
                  </a:rPr>
                  <a:t>An optimization problem can be stated as follows:</a:t>
                </a:r>
              </a:p>
              <a:p>
                <a:pPr marL="0" indent="0">
                  <a:buNone/>
                </a:pP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</a:rPr>
                      <m:t>=(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, 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, …, 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GB" sz="2400" dirty="0" smtClean="0">
                    <a:latin typeface="Arial" pitchFamily="34" charset="0"/>
                    <a:cs typeface="Arial" pitchFamily="34" charset="0"/>
                  </a:rPr>
                  <a:t> which minimizes a function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</a:rPr>
                        <m:t>𝑓</m:t>
                      </m:r>
                      <m:r>
                        <a:rPr lang="en-US" sz="2400" b="0" i="1" smtClean="0">
                          <a:latin typeface="Cambria Math"/>
                        </a:rPr>
                        <m:t>(</m:t>
                      </m:r>
                      <m:r>
                        <a:rPr lang="en-US" sz="2400" b="0" i="1" smtClean="0">
                          <a:latin typeface="Cambria Math"/>
                        </a:rPr>
                        <m:t>𝑥</m:t>
                      </m:r>
                      <m:r>
                        <a:rPr lang="en-US" sz="24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2400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r>
                  <a:rPr lang="en-GB" sz="2400" dirty="0">
                    <a:latin typeface="Arial" pitchFamily="34" charset="0"/>
                    <a:cs typeface="Arial" pitchFamily="34" charset="0"/>
                  </a:rPr>
                  <a:t>s</a:t>
                </a:r>
                <a:r>
                  <a:rPr lang="en-GB" sz="2400" dirty="0" smtClean="0">
                    <a:latin typeface="Arial" pitchFamily="34" charset="0"/>
                    <a:cs typeface="Arial" pitchFamily="34" charset="0"/>
                  </a:rPr>
                  <a:t>ubject to the constraints</a:t>
                </a:r>
              </a:p>
              <a:p>
                <a:pPr marL="0" indent="0" algn="ctr">
                  <a:buNone/>
                </a:pPr>
                <a:r>
                  <a:rPr lang="en-GB" sz="2400" dirty="0" smtClean="0">
                    <a:latin typeface="Arial" pitchFamily="34" charset="0"/>
                    <a:cs typeface="Arial" pitchFamily="34" charset="0"/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𝑔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/>
                      </a:rPr>
                      <m:t>≤</m:t>
                    </m:r>
                    <m:r>
                      <a:rPr lang="en-US" sz="2400" b="0" i="1" smtClean="0">
                        <a:latin typeface="Cambria Math"/>
                      </a:rPr>
                      <m:t>0</m:t>
                    </m:r>
                  </m:oMath>
                </a14:m>
                <a:r>
                  <a:rPr lang="en-GB" sz="2400" dirty="0" smtClean="0">
                    <a:latin typeface="Arial" pitchFamily="34" charset="0"/>
                    <a:cs typeface="Arial" pitchFamily="34" charset="0"/>
                  </a:rPr>
                  <a:t> for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1</m:t>
                    </m:r>
                    <m:r>
                      <a:rPr lang="en-US" sz="2400" b="0" i="1" smtClean="0">
                        <a:latin typeface="Cambria Math"/>
                      </a:rPr>
                      <m:t>≤</m:t>
                    </m:r>
                    <m:r>
                      <a:rPr lang="en-US" sz="2400" b="0" i="1" smtClean="0">
                        <a:latin typeface="Cambria Math"/>
                      </a:rPr>
                      <m:t>𝑖</m:t>
                    </m:r>
                    <m:r>
                      <a:rPr lang="en-US" sz="2400" b="0" i="1" smtClean="0">
                        <a:latin typeface="Cambria Math"/>
                      </a:rPr>
                      <m:t>≤</m:t>
                    </m:r>
                    <m:r>
                      <a:rPr lang="en-US" sz="2400" b="0" i="1" smtClean="0">
                        <a:latin typeface="Cambria Math"/>
                      </a:rPr>
                      <m:t>𝑘</m:t>
                    </m:r>
                  </m:oMath>
                </a14:m>
                <a:endParaRPr lang="en-US" sz="2400" b="0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𝑔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/>
                      </a:rPr>
                      <m:t>≥</m:t>
                    </m:r>
                    <m:r>
                      <a:rPr lang="en-US" sz="2400" b="0" i="1" smtClean="0">
                        <a:latin typeface="Cambria Math"/>
                      </a:rPr>
                      <m:t>0</m:t>
                    </m:r>
                  </m:oMath>
                </a14:m>
                <a:r>
                  <a:rPr lang="en-US" sz="2400" b="0" dirty="0" smtClean="0">
                    <a:latin typeface="Arial" pitchFamily="34" charset="0"/>
                    <a:cs typeface="Arial" pitchFamily="34" charset="0"/>
                  </a:rPr>
                  <a:t> for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1</m:t>
                    </m:r>
                    <m:r>
                      <a:rPr lang="en-US" sz="2400" b="0" i="1" smtClean="0">
                        <a:latin typeface="Cambria Math"/>
                      </a:rPr>
                      <m:t>≤</m:t>
                    </m:r>
                    <m:r>
                      <a:rPr lang="en-US" sz="2400" b="0" i="1" smtClean="0">
                        <a:latin typeface="Cambria Math"/>
                      </a:rPr>
                      <m:t>𝑖</m:t>
                    </m:r>
                    <m:r>
                      <a:rPr lang="en-US" sz="2400" b="0" i="1" smtClean="0">
                        <a:latin typeface="Cambria Math"/>
                      </a:rPr>
                      <m:t>≤</m:t>
                    </m:r>
                    <m:r>
                      <a:rPr lang="en-US" sz="2400" b="0" i="1" smtClean="0">
                        <a:latin typeface="Cambria Math"/>
                      </a:rPr>
                      <m:t>𝑙</m:t>
                    </m:r>
                  </m:oMath>
                </a14:m>
                <a:endParaRPr lang="en-US" sz="2400" b="0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𝑔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</a:rPr>
                      <m:t>0</m:t>
                    </m:r>
                  </m:oMath>
                </a14:m>
                <a:r>
                  <a:rPr lang="en-US" sz="2400" b="0" dirty="0" smtClean="0">
                    <a:latin typeface="Arial" pitchFamily="34" charset="0"/>
                    <a:cs typeface="Arial" pitchFamily="34" charset="0"/>
                  </a:rPr>
                  <a:t> for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1</m:t>
                    </m:r>
                    <m:r>
                      <a:rPr lang="en-US" sz="2400" b="0" i="1" smtClean="0">
                        <a:latin typeface="Cambria Math"/>
                      </a:rPr>
                      <m:t>≤</m:t>
                    </m:r>
                    <m:r>
                      <a:rPr lang="en-US" sz="2400" b="0" i="1" smtClean="0">
                        <a:latin typeface="Cambria Math"/>
                      </a:rPr>
                      <m:t>𝑖</m:t>
                    </m:r>
                    <m:r>
                      <a:rPr lang="en-US" sz="2400" b="0" i="1" smtClean="0">
                        <a:latin typeface="Cambria Math"/>
                      </a:rPr>
                      <m:t>≤</m:t>
                    </m:r>
                    <m:r>
                      <a:rPr lang="en-US" sz="2400" b="0" i="1" smtClean="0">
                        <a:latin typeface="Cambria Math"/>
                      </a:rPr>
                      <m:t>𝑚</m:t>
                    </m:r>
                  </m:oMath>
                </a14:m>
                <a:r>
                  <a:rPr lang="en-US" sz="2400" b="0" dirty="0" smtClean="0">
                    <a:latin typeface="Arial" pitchFamily="34" charset="0"/>
                    <a:cs typeface="Arial" pitchFamily="34" charset="0"/>
                  </a:rPr>
                  <a:t>.</a:t>
                </a:r>
              </a:p>
              <a:p>
                <a:pPr marL="0" indent="0">
                  <a:buNone/>
                </a:pPr>
                <a:endParaRPr lang="en-GB" sz="2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111" t="-9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1327937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Some notations</a:t>
            </a:r>
            <a:endParaRPr lang="en-GB" sz="36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The variable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𝑥</m:t>
                    </m:r>
                  </m:oMath>
                </a14:m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 is called a design vector or decision variable.</a:t>
                </a:r>
              </a:p>
              <a:p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The function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  <m:r>
                      <a:rPr lang="en-US" sz="2400" i="1">
                        <a:latin typeface="Cambria Math"/>
                      </a:rPr>
                      <m:t>(</m:t>
                    </m:r>
                    <m:r>
                      <a:rPr lang="en-US" sz="2400" i="1">
                        <a:latin typeface="Cambria Math"/>
                      </a:rPr>
                      <m:t>𝑥</m:t>
                    </m:r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 is called the objective function</a:t>
                </a: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.</a:t>
                </a:r>
              </a:p>
              <a:p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The functions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en-US" sz="2400" b="0" i="1" smtClean="0">
                            <a:latin typeface="Cambria Math"/>
                          </a:rPr>
                          <m:t>𝑔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𝑖</m:t>
                        </m:r>
                      </m:sub>
                      <m:sup/>
                    </m:sSubSup>
                  </m:oMath>
                </a14:m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 are called the constraints of the problem.</a:t>
                </a:r>
                <a:endParaRPr lang="en-US" sz="2400" dirty="0">
                  <a:latin typeface="Arial" pitchFamily="34" charset="0"/>
                  <a:cs typeface="Arial" pitchFamily="34" charset="0"/>
                </a:endParaRPr>
              </a:p>
              <a:p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The problem is called a constrained optimization problem.</a:t>
                </a:r>
              </a:p>
              <a:p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If there are no constraints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𝑔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GB" sz="2400" dirty="0" smtClean="0">
                    <a:latin typeface="Arial" pitchFamily="34" charset="0"/>
                    <a:cs typeface="Arial" pitchFamily="34" charset="0"/>
                  </a:rPr>
                  <a:t> then the problem is called an unconstrained optimization problem.</a:t>
                </a:r>
                <a:endParaRPr lang="en-GB" sz="2400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963" t="-9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2572930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43200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Optimization in one variable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25973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Example (Revisited)</a:t>
            </a:r>
            <a:endParaRPr lang="en-GB" sz="36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A rectangular plot of land is to be fenced in using two kinds of fencing. Two opposite sides will use heavy duty fencing selling for $3 a foot, while the remaining two sides will use standard fencing selling for $2 a foot. What are the dimensions of the rectangular plot of greatest area that can be fenced in at a cost of $6000?</a:t>
            </a:r>
            <a:endParaRPr lang="en-GB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39259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514600"/>
            <a:ext cx="8229600" cy="1143000"/>
          </a:xfrm>
        </p:spPr>
        <p:txBody>
          <a:bodyPr>
            <a:noAutofit/>
          </a:bodyPr>
          <a:lstStyle/>
          <a:p>
            <a:r>
              <a:rPr lang="en-US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Some optimization tools from Calculus 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40879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228600"/>
            <a:ext cx="6858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Relative Maxima and Minima</a:t>
            </a:r>
            <a:endParaRPr lang="en-US" sz="36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n-US" sz="28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1651000"/>
            <a:ext cx="6362700" cy="462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4083697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2084" name="Rectangle 36"/>
              <p:cNvSpPr>
                <a:spLocks noChangeArrowheads="1"/>
              </p:cNvSpPr>
              <p:nvPr/>
            </p:nvSpPr>
            <p:spPr bwMode="auto">
              <a:xfrm>
                <a:off x="228600" y="1447800"/>
                <a:ext cx="8763000" cy="489364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457200" marR="0" lvl="0" indent="-45720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AutoNum type="arabicPeriod"/>
                  <a:tabLst>
                    <a:tab pos="519113" algn="l"/>
                  </a:tabLst>
                </a:pPr>
                <a:r>
                  <a:rPr kumimoji="0" lang="en-US" sz="24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</a:rPr>
                  <a:t>A function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ea typeface="Times New Roman" pitchFamily="18" charset="0"/>
                      </a:rPr>
                      <m:t>𝑓</m:t>
                    </m:r>
                  </m:oMath>
                </a14:m>
                <a:r>
                  <a:rPr kumimoji="0" lang="en-US" sz="24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</a:rPr>
                  <a:t> is said to have a </a:t>
                </a:r>
                <a:r>
                  <a:rPr kumimoji="0" lang="en-US" sz="2400" b="0" i="1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</a:rPr>
                  <a:t>relative maximum </a:t>
                </a:r>
                <a:r>
                  <a:rPr kumimoji="0" lang="en-US" sz="2400" b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</a:rPr>
                  <a:t>at</a:t>
                </a:r>
                <a:r>
                  <a:rPr kumimoji="0" lang="en-US" sz="2400" b="0" u="none" strike="noStrike" cap="none" normalizeH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cap="none" normalizeH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Times New Roman" pitchFamily="18" charset="0"/>
                          </a:rPr>
                        </m:ctrlPr>
                      </m:sSubPr>
                      <m:e>
                        <m:r>
                          <a:rPr kumimoji="0" lang="en-US" sz="2400" b="0" i="1" u="none" strike="noStrike" cap="none" normalizeH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Times New Roman" pitchFamily="18" charset="0"/>
                          </a:rPr>
                          <m:t>𝑥</m:t>
                        </m:r>
                      </m:e>
                      <m:sub>
                        <m:r>
                          <a:rPr kumimoji="0" lang="en-US" sz="2400" b="0" i="1" u="none" strike="noStrike" cap="none" normalizeH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Times New Roman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kumimoji="0" lang="en-US" sz="2400" b="0" u="none" strike="noStrike" cap="none" normalizeH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</a:rPr>
                  <a:t> if    	there is </a:t>
                </a:r>
                <a:r>
                  <a:rPr lang="en-US" sz="2400" dirty="0" smtClean="0">
                    <a:latin typeface="Arial" pitchFamily="34" charset="0"/>
                    <a:ea typeface="Times New Roman" pitchFamily="18" charset="0"/>
                  </a:rPr>
                  <a:t>a</a:t>
                </a:r>
                <a:r>
                  <a:rPr lang="en-US" sz="2400" baseline="0" dirty="0" smtClean="0">
                    <a:latin typeface="Arial" pitchFamily="34" charset="0"/>
                    <a:ea typeface="Times New Roman" pitchFamily="18" charset="0"/>
                  </a:rPr>
                  <a:t>n</a:t>
                </a:r>
                <a:r>
                  <a:rPr lang="en-US" sz="2400" dirty="0" smtClean="0">
                    <a:latin typeface="Arial" pitchFamily="34" charset="0"/>
                    <a:ea typeface="Times New Roman" pitchFamily="18" charset="0"/>
                  </a:rPr>
                  <a:t> open interval</a:t>
                </a:r>
                <a:r>
                  <a:rPr kumimoji="0" lang="en-US" sz="2400" b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</a:rPr>
                  <a:t> containing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Times New Roman" pitchFamily="18" charset="0"/>
                          </a:rPr>
                        </m:ctrlPr>
                      </m:sSubPr>
                      <m:e>
                        <m:r>
                          <a:rPr kumimoji="0" lang="en-US" sz="2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Times New Roman" pitchFamily="18" charset="0"/>
                          </a:rPr>
                          <m:t>𝑥</m:t>
                        </m:r>
                      </m:e>
                      <m:sub>
                        <m:r>
                          <a:rPr kumimoji="0" lang="en-US" sz="2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Times New Roman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kumimoji="0" lang="en-US" sz="2400" b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</a:rPr>
                  <a:t> on which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ea typeface="Times New Roman" pitchFamily="18" charset="0"/>
                      </a:rPr>
                      <m:t>𝑓</m:t>
                    </m:r>
                    <m:r>
                      <a:rPr kumimoji="0" lang="en-US" sz="2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ea typeface="Times New Roman" pitchFamily="18" charset="0"/>
                      </a:rPr>
                      <m:t>(</m:t>
                    </m:r>
                    <m:sSub>
                      <m:sSubPr>
                        <m:ctrlPr>
                          <a:rPr kumimoji="0" lang="en-US" sz="2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Times New Roman" pitchFamily="18" charset="0"/>
                          </a:rPr>
                        </m:ctrlPr>
                      </m:sSubPr>
                      <m:e>
                        <m:r>
                          <a:rPr kumimoji="0" lang="en-US" sz="2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Times New Roman" pitchFamily="18" charset="0"/>
                          </a:rPr>
                          <m:t>𝑥</m:t>
                        </m:r>
                      </m:e>
                      <m:sub>
                        <m:r>
                          <a:rPr kumimoji="0" lang="en-US" sz="2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Times New Roman" pitchFamily="18" charset="0"/>
                          </a:rPr>
                          <m:t>0</m:t>
                        </m:r>
                      </m:sub>
                    </m:sSub>
                    <m:r>
                      <a:rPr kumimoji="0" lang="en-US" sz="2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ea typeface="Times New Roman" pitchFamily="18" charset="0"/>
                      </a:rPr>
                      <m:t>)</m:t>
                    </m:r>
                  </m:oMath>
                </a14:m>
                <a:r>
                  <a:rPr kumimoji="0" lang="en-US" sz="2400" b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</a:rPr>
                  <a:t> is 	the largest</a:t>
                </a:r>
                <a:r>
                  <a:rPr kumimoji="0" lang="en-US" sz="2400" b="0" u="none" strike="noStrike" cap="none" normalizeH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</a:rPr>
                  <a:t> value, that is,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cap="none" normalizeH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ea typeface="Times New Roman" pitchFamily="18" charset="0"/>
                      </a:rPr>
                      <m:t>𝑓</m:t>
                    </m:r>
                    <m:d>
                      <m:dPr>
                        <m:ctrlPr>
                          <a:rPr kumimoji="0" lang="en-US" sz="2400" b="0" i="1" u="none" strike="noStrike" cap="none" normalizeH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Times New Roman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0" lang="en-US" sz="2400" b="0" i="1" u="none" strike="noStrike" cap="none" normalizeH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/>
                                <a:ea typeface="Times New Roman" pitchFamily="18" charset="0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cap="none" normalizeH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/>
                                <a:ea typeface="Times New Roman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2400" b="0" i="1" u="none" strike="noStrike" cap="none" normalizeH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/>
                                <a:ea typeface="Times New Roman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kumimoji="0" lang="en-US" sz="2400" b="0" i="1" u="none" strike="noStrike" cap="none" normalizeH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ea typeface="Times New Roman" pitchFamily="18" charset="0"/>
                      </a:rPr>
                      <m:t>≥</m:t>
                    </m:r>
                    <m:r>
                      <a:rPr kumimoji="0" lang="en-US" sz="2400" b="0" i="1" u="none" strike="noStrike" cap="none" normalizeH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ea typeface="Times New Roman" pitchFamily="18" charset="0"/>
                      </a:rPr>
                      <m:t>𝑓</m:t>
                    </m:r>
                    <m:d>
                      <m:dPr>
                        <m:ctrlPr>
                          <a:rPr kumimoji="0" lang="en-US" sz="2400" b="0" i="1" u="none" strike="noStrike" cap="none" normalizeH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Times New Roman" pitchFamily="18" charset="0"/>
                          </a:rPr>
                        </m:ctrlPr>
                      </m:dPr>
                      <m:e>
                        <m:r>
                          <a:rPr kumimoji="0" lang="en-US" sz="2400" b="0" i="1" u="none" strike="noStrike" cap="none" normalizeH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Times New Roman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kumimoji="0" lang="en-US" sz="2400" b="0" u="none" strike="noStrike" cap="none" normalizeH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</a:rPr>
                  <a:t> for all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cap="none" normalizeH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ea typeface="Times New Roman" pitchFamily="18" charset="0"/>
                      </a:rPr>
                      <m:t>𝑥</m:t>
                    </m:r>
                  </m:oMath>
                </a14:m>
                <a:r>
                  <a:rPr kumimoji="0" lang="en-US" sz="2400" b="0" u="none" strike="noStrike" cap="none" normalizeH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</a:rPr>
                  <a:t> in the   interval.</a:t>
                </a:r>
              </a:p>
              <a:p>
                <a:pPr marL="342900" lvl="0" indent="-342900" fontAlgn="base">
                  <a:spcBef>
                    <a:spcPct val="0"/>
                  </a:spcBef>
                  <a:spcAft>
                    <a:spcPct val="0"/>
                  </a:spcAft>
                  <a:buFontTx/>
                  <a:buAutoNum type="arabicPeriod"/>
                  <a:tabLst>
                    <a:tab pos="519113" algn="l"/>
                  </a:tabLst>
                </a:pPr>
                <a:r>
                  <a:rPr kumimoji="0" lang="en-US" sz="24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</a:rPr>
                  <a:t>  A function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ea typeface="Times New Roman" pitchFamily="18" charset="0"/>
                      </a:rPr>
                      <m:t>𝑓</m:t>
                    </m:r>
                  </m:oMath>
                </a14:m>
                <a:r>
                  <a:rPr kumimoji="0" lang="en-US" sz="24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</a:rPr>
                  <a:t> is said to have a </a:t>
                </a:r>
                <a:r>
                  <a:rPr kumimoji="0" lang="en-US" sz="2400" b="0" i="1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</a:rPr>
                  <a:t>relative minimum </a:t>
                </a:r>
                <a:r>
                  <a:rPr kumimoji="0" lang="en-US" sz="2400" b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</a:rPr>
                  <a:t>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Times New Roman" pitchFamily="18" charset="0"/>
                          </a:rPr>
                        </m:ctrlPr>
                      </m:sSubPr>
                      <m:e>
                        <m:r>
                          <a:rPr kumimoji="0" lang="en-US" sz="2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Times New Roman" pitchFamily="18" charset="0"/>
                          </a:rPr>
                          <m:t>𝑥</m:t>
                        </m:r>
                      </m:e>
                      <m:sub>
                        <m:r>
                          <a:rPr kumimoji="0" lang="en-US" sz="2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Times New Roman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kumimoji="0" lang="en-US" sz="2400" b="0" u="none" strike="noStrike" cap="none" normalizeH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</a:rPr>
                  <a:t> if    	there is </a:t>
                </a:r>
                <a:r>
                  <a:rPr lang="en-US" sz="2400" dirty="0" smtClean="0">
                    <a:latin typeface="Arial" pitchFamily="34" charset="0"/>
                    <a:ea typeface="Times New Roman" pitchFamily="18" charset="0"/>
                  </a:rPr>
                  <a:t>a</a:t>
                </a:r>
                <a:r>
                  <a:rPr lang="en-US" sz="2400" baseline="0" dirty="0" smtClean="0">
                    <a:latin typeface="Arial" pitchFamily="34" charset="0"/>
                    <a:ea typeface="Times New Roman" pitchFamily="18" charset="0"/>
                  </a:rPr>
                  <a:t>n</a:t>
                </a:r>
                <a:r>
                  <a:rPr lang="en-US" sz="2400" dirty="0" smtClean="0">
                    <a:latin typeface="Arial" pitchFamily="34" charset="0"/>
                    <a:ea typeface="Times New Roman" pitchFamily="18" charset="0"/>
                  </a:rPr>
                  <a:t> open interval</a:t>
                </a:r>
                <a:r>
                  <a:rPr kumimoji="0" lang="en-US" sz="2400" b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</a:rPr>
                  <a:t> containing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Times New Roman" pitchFamily="18" charset="0"/>
                          </a:rPr>
                        </m:ctrlPr>
                      </m:sSubPr>
                      <m:e>
                        <m:r>
                          <a:rPr kumimoji="0" lang="en-US" sz="2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Times New Roman" pitchFamily="18" charset="0"/>
                          </a:rPr>
                          <m:t>𝑥</m:t>
                        </m:r>
                      </m:e>
                      <m:sub>
                        <m:r>
                          <a:rPr kumimoji="0" lang="en-US" sz="2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Times New Roman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kumimoji="0" lang="en-US" sz="2400" b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</a:rPr>
                  <a:t> on which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ea typeface="Times New Roman" pitchFamily="18" charset="0"/>
                      </a:rPr>
                      <m:t>𝑓</m:t>
                    </m:r>
                    <m:r>
                      <a:rPr kumimoji="0" lang="en-US" sz="2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ea typeface="Times New Roman" pitchFamily="18" charset="0"/>
                      </a:rPr>
                      <m:t>(</m:t>
                    </m:r>
                    <m:sSub>
                      <m:sSubPr>
                        <m:ctrlPr>
                          <a:rPr kumimoji="0" lang="en-US" sz="2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Times New Roman" pitchFamily="18" charset="0"/>
                          </a:rPr>
                        </m:ctrlPr>
                      </m:sSubPr>
                      <m:e>
                        <m:r>
                          <a:rPr kumimoji="0" lang="en-US" sz="2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Times New Roman" pitchFamily="18" charset="0"/>
                          </a:rPr>
                          <m:t>𝑥</m:t>
                        </m:r>
                      </m:e>
                      <m:sub>
                        <m:r>
                          <a:rPr kumimoji="0" lang="en-US" sz="2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Times New Roman" pitchFamily="18" charset="0"/>
                          </a:rPr>
                          <m:t>0</m:t>
                        </m:r>
                      </m:sub>
                    </m:sSub>
                    <m:r>
                      <a:rPr kumimoji="0" lang="en-US" sz="2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ea typeface="Times New Roman" pitchFamily="18" charset="0"/>
                      </a:rPr>
                      <m:t>)</m:t>
                    </m:r>
                  </m:oMath>
                </a14:m>
                <a:r>
                  <a:rPr kumimoji="0" lang="en-US" sz="2400" b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</a:rPr>
                  <a:t> is 	the smallest</a:t>
                </a:r>
                <a:r>
                  <a:rPr kumimoji="0" lang="en-US" sz="2400" b="0" u="none" strike="noStrike" cap="none" normalizeH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</a:rPr>
                  <a:t> value, that is,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cap="none" normalizeH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ea typeface="Times New Roman" pitchFamily="18" charset="0"/>
                      </a:rPr>
                      <m:t>𝑓</m:t>
                    </m:r>
                    <m:d>
                      <m:dPr>
                        <m:ctrlPr>
                          <a:rPr kumimoji="0" lang="en-US" sz="2400" b="0" i="1" u="none" strike="noStrike" cap="none" normalizeH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Times New Roman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0" lang="en-US" sz="2400" b="0" i="1" u="none" strike="noStrike" cap="none" normalizeH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/>
                                <a:ea typeface="Times New Roman" pitchFamily="18" charset="0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cap="none" normalizeH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/>
                                <a:ea typeface="Times New Roman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2400" b="0" i="1" u="none" strike="noStrike" cap="none" normalizeH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/>
                                <a:ea typeface="Times New Roman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kumimoji="0" lang="en-US" sz="2400" b="0" i="1" u="none" strike="noStrike" cap="none" normalizeH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ea typeface="Times New Roman" pitchFamily="18" charset="0"/>
                      </a:rPr>
                      <m:t>≤</m:t>
                    </m:r>
                    <m:r>
                      <a:rPr kumimoji="0" lang="en-US" sz="2400" b="0" i="1" u="none" strike="noStrike" cap="none" normalizeH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ea typeface="Times New Roman" pitchFamily="18" charset="0"/>
                      </a:rPr>
                      <m:t>𝑓</m:t>
                    </m:r>
                    <m:r>
                      <a:rPr kumimoji="0" lang="en-US" sz="2400" b="0" i="1" u="none" strike="noStrike" cap="none" normalizeH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ea typeface="Times New Roman" pitchFamily="18" charset="0"/>
                      </a:rPr>
                      <m:t>(</m:t>
                    </m:r>
                    <m:r>
                      <a:rPr kumimoji="0" lang="en-US" sz="2400" b="0" i="1" u="none" strike="noStrike" cap="none" normalizeH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ea typeface="Times New Roman" pitchFamily="18" charset="0"/>
                      </a:rPr>
                      <m:t>𝑥</m:t>
                    </m:r>
                    <m:r>
                      <a:rPr kumimoji="0" lang="en-US" sz="2400" b="0" i="1" u="none" strike="noStrike" cap="none" normalizeH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ea typeface="Times New Roman" pitchFamily="18" charset="0"/>
                      </a:rPr>
                      <m:t>)</m:t>
                    </m:r>
                  </m:oMath>
                </a14:m>
                <a:r>
                  <a:rPr kumimoji="0" lang="en-US" sz="2400" b="0" u="none" strike="noStrike" cap="none" normalizeH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</a:rPr>
                  <a:t> for all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cap="none" normalizeH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ea typeface="Times New Roman" pitchFamily="18" charset="0"/>
                      </a:rPr>
                      <m:t>𝑥</m:t>
                    </m:r>
                  </m:oMath>
                </a14:m>
                <a:r>
                  <a:rPr kumimoji="0" lang="en-US" sz="2400" b="0" u="none" strike="noStrike" cap="none" normalizeH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</a:rPr>
                  <a:t> in the 	interval</a:t>
                </a:r>
              </a:p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  <a:tabLst>
                    <a:tab pos="519113" algn="l"/>
                  </a:tabLst>
                </a:pPr>
                <a:endParaRPr kumimoji="0" lang="en-US" sz="2400" b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</a:endParaRPr>
              </a:p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  <a:tabLst>
                    <a:tab pos="519113" algn="l"/>
                  </a:tabLst>
                </a:pPr>
                <a:endParaRPr kumimoji="0" lang="en-US" sz="2400" b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</a:endParaRPr>
              </a:p>
              <a:p>
                <a:r>
                  <a:rPr lang="fr-FR" sz="2400" b="1" u="sng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Note:</a:t>
                </a:r>
                <a:r>
                  <a:rPr lang="fr-FR" sz="2400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 If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𝑓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 </m:t>
                    </m:r>
                  </m:oMath>
                </a14:m>
                <a:r>
                  <a:rPr lang="fr-FR" sz="2400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has </a:t>
                </a:r>
                <a:r>
                  <a:rPr lang="fr-FR" sz="2400" dirty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a relative maximum or a relative minimum</a:t>
                </a:r>
              </a:p>
              <a:p>
                <a:r>
                  <a:rPr lang="fr-FR" sz="2400" dirty="0" err="1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at</a:t>
                </a:r>
                <a:r>
                  <a:rPr lang="fr-FR" sz="2400" dirty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/>
                            <a:cs typeface="Arial" pitchFamily="34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/>
                            <a:cs typeface="Arial" pitchFamily="34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fr-FR" sz="2400" dirty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, </a:t>
                </a:r>
                <a:r>
                  <a:rPr lang="fr-FR" sz="2400" dirty="0" err="1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then</a:t>
                </a:r>
                <a:r>
                  <a:rPr lang="fr-FR" sz="2400" dirty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𝑓</m:t>
                    </m:r>
                  </m:oMath>
                </a14:m>
                <a:r>
                  <a:rPr lang="fr-FR" sz="2400" dirty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fr-FR" sz="2400" dirty="0" err="1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is</a:t>
                </a:r>
                <a:r>
                  <a:rPr lang="fr-FR" sz="2400" dirty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fr-FR" sz="2400" dirty="0" err="1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said</a:t>
                </a:r>
                <a:r>
                  <a:rPr lang="fr-FR" sz="2400" dirty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 to have a relative extremum </a:t>
                </a:r>
                <a:r>
                  <a:rPr lang="fr-FR" sz="2400" dirty="0" err="1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at</a:t>
                </a:r>
                <a:r>
                  <a:rPr lang="fr-FR" sz="2400" dirty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/>
                            <a:cs typeface="Arial" pitchFamily="34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/>
                            <a:cs typeface="Arial" pitchFamily="34" charset="0"/>
                          </a:rPr>
                          <m:t>0</m:t>
                        </m:r>
                      </m:sub>
                    </m:sSub>
                    <m:r>
                      <a:rPr lang="en-US" sz="2400" i="1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.</m:t>
                    </m:r>
                  </m:oMath>
                </a14:m>
                <a:endParaRPr lang="en-US" sz="24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  <a:p>
                <a:pPr marL="342900" lvl="0" indent="-342900" fontAlgn="base">
                  <a:spcBef>
                    <a:spcPct val="0"/>
                  </a:spcBef>
                  <a:spcAft>
                    <a:spcPct val="0"/>
                  </a:spcAft>
                  <a:buFontTx/>
                  <a:buAutoNum type="arabicPeriod"/>
                  <a:tabLst>
                    <a:tab pos="519113" algn="l"/>
                  </a:tabLst>
                </a:pPr>
                <a:endParaRPr kumimoji="0" lang="en-US" sz="2400" b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</mc:Choice>
        <mc:Fallback>
          <p:sp>
            <p:nvSpPr>
              <p:cNvPr id="2084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8600" y="1447800"/>
                <a:ext cx="8763000" cy="4893647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l="-1113" t="-499" b="-2494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86" name="Rectangle 3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88" name="Rectangle 4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90" name="Rectangle 4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92" name="Rectangle 4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94" name="Rectangle 4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99" name="Rectangle 5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101" name="Rectangle 5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1066800" y="228600"/>
            <a:ext cx="6858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Relative Maxima and Minima</a:t>
            </a:r>
            <a:endParaRPr lang="en-US" sz="36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n-US" sz="28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28388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152400"/>
            <a:ext cx="8305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 err="1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Example</a:t>
            </a:r>
            <a:r>
              <a:rPr lang="fr-FR" sz="24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sz="2400" b="1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399" y="3342030"/>
            <a:ext cx="2619375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29001" y="3429000"/>
            <a:ext cx="2362200" cy="3113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95975" y="2781300"/>
            <a:ext cx="3171825" cy="407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403" name="Picture 1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831850"/>
            <a:ext cx="8391525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404" name="Picture 2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1317625"/>
            <a:ext cx="7772400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405" name="Picture 2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57200" y="1727200"/>
            <a:ext cx="24479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406" name="Picture 2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000376" y="1782762"/>
            <a:ext cx="8572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407" name="Picture 23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0" y="2138362"/>
            <a:ext cx="8210550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408" name="Picture 24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57200" y="2652712"/>
            <a:ext cx="2066925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409" name="Picture 25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524125" y="2763836"/>
            <a:ext cx="337185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365146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6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64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4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4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64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4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4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64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4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4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381000"/>
            <a:ext cx="838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Critical Points</a:t>
            </a:r>
          </a:p>
        </p:txBody>
      </p:sp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17411" name="Rectangle 3"/>
              <p:cNvSpPr>
                <a:spLocks noChangeArrowheads="1"/>
              </p:cNvSpPr>
              <p:nvPr/>
            </p:nvSpPr>
            <p:spPr bwMode="auto">
              <a:xfrm>
                <a:off x="59617" y="990600"/>
                <a:ext cx="8800950" cy="120032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A critical point for a function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ea typeface="Times New Roman" pitchFamily="18" charset="0"/>
                        <a:cs typeface="Arial" pitchFamily="34" charset="0"/>
                      </a:rPr>
                      <m:t>𝑓</m:t>
                    </m:r>
                  </m:oMath>
                </a14:m>
                <a:r>
                  <a:rPr kumimoji="0" lang="en-US" sz="24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 is a point in the domain of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ea typeface="Times New Roman" pitchFamily="18" charset="0"/>
                        <a:cs typeface="Arial" pitchFamily="34" charset="0"/>
                      </a:rPr>
                      <m:t>𝑓</m:t>
                    </m:r>
                  </m:oMath>
                </a14:m>
                <a:r>
                  <a:rPr kumimoji="0" lang="en-US" sz="24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 at</a:t>
                </a:r>
              </a:p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0" lang="en-US" sz="24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 which either the graph of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ea typeface="Times New Roman" pitchFamily="18" charset="0"/>
                        <a:cs typeface="Arial" pitchFamily="34" charset="0"/>
                      </a:rPr>
                      <m:t>𝑓</m:t>
                    </m:r>
                  </m:oMath>
                </a14:m>
                <a:r>
                  <a:rPr kumimoji="0" lang="en-US" sz="24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 has a horizontal tangent line or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ea typeface="Times New Roman" pitchFamily="18" charset="0"/>
                        <a:cs typeface="Arial" pitchFamily="34" charset="0"/>
                      </a:rPr>
                      <m:t>𝑓</m:t>
                    </m:r>
                  </m:oMath>
                </a14:m>
                <a:r>
                  <a:rPr kumimoji="0" lang="en-US" sz="24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 is </a:t>
                </a:r>
              </a:p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0" lang="en-US" sz="24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 not differentiable.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</mc:Choice>
        <mc:Fallback>
          <p:sp>
            <p:nvSpPr>
              <p:cNvPr id="17411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617" y="990600"/>
                <a:ext cx="8800950" cy="1200329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l="-1108" t="-3571" r="-1662" b="-11735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7" name="Rectangle 6"/>
              <p:cNvSpPr/>
              <p:nvPr/>
            </p:nvSpPr>
            <p:spPr>
              <a:xfrm>
                <a:off x="72317" y="2190929"/>
                <a:ext cx="824347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A critical point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𝑥</m:t>
                    </m:r>
                  </m:oMath>
                </a14:m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 is called a stationary point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𝑓</m:t>
                    </m:r>
                  </m:oMath>
                </a14:m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 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  <a:cs typeface="Arial" pitchFamily="34" charset="0"/>
                          </a:rPr>
                          <m:t>𝑓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  <a:cs typeface="Arial" pitchFamily="34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sz="2400" b="0" i="1" smtClean="0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  <a:cs typeface="Arial" pitchFamily="34" charset="0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0</m:t>
                    </m:r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.</m:t>
                    </m:r>
                  </m:oMath>
                </a14:m>
                <a:endParaRPr lang="en-US" sz="2400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17" y="2190929"/>
                <a:ext cx="8243475" cy="461665"/>
              </a:xfrm>
              <a:prstGeom prst="rect">
                <a:avLst/>
              </a:prstGeom>
              <a:blipFill rotWithShape="1">
                <a:blip r:embed="rId4" cstate="print"/>
                <a:stretch>
                  <a:fillRect l="-1183" t="-9211" r="-1183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7415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7416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28888" y="2971800"/>
            <a:ext cx="5014912" cy="3542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3034061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7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0050" y="58083"/>
            <a:ext cx="7981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Relative extrema and </a:t>
            </a:r>
            <a:r>
              <a:rPr lang="fr-FR" sz="3600" b="1" dirty="0" err="1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critical</a:t>
            </a:r>
            <a:r>
              <a:rPr lang="fr-FR" sz="3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points</a:t>
            </a:r>
            <a:endParaRPr lang="en-US" sz="36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Rectangle 2"/>
              <p:cNvSpPr/>
              <p:nvPr/>
            </p:nvSpPr>
            <p:spPr>
              <a:xfrm>
                <a:off x="304800" y="838200"/>
                <a:ext cx="8451850" cy="19389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Suppose that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𝑓</m:t>
                    </m:r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 </m:t>
                    </m:r>
                  </m:oMath>
                </a14:m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is a function defined on an open interval </a:t>
                </a: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containing the point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  <a:cs typeface="Arial" pitchFamily="34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  <a:cs typeface="Arial" pitchFamily="34" charset="0"/>
                          </a:rPr>
                          <m:t>0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.</m:t>
                    </m:r>
                  </m:oMath>
                </a14:m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 If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𝑓</m:t>
                    </m:r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 </m:t>
                    </m:r>
                  </m:oMath>
                </a14:m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has a relative </a:t>
                </a:r>
                <a:r>
                  <a:rPr lang="en-US" sz="2400" dirty="0" err="1" smtClean="0">
                    <a:latin typeface="Arial" pitchFamily="34" charset="0"/>
                    <a:cs typeface="Arial" pitchFamily="34" charset="0"/>
                  </a:rPr>
                  <a:t>extremum</a:t>
                </a: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 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  <a:cs typeface="Arial" pitchFamily="34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  <a:cs typeface="Arial" pitchFamily="34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 then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  <a:cs typeface="Arial" pitchFamily="34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  <a:cs typeface="Arial" pitchFamily="34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 is a critical point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𝑓</m:t>
                    </m:r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,</m:t>
                    </m:r>
                  </m:oMath>
                </a14:m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 i.e. either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  <a:cs typeface="Arial" pitchFamily="34" charset="0"/>
                          </a:rPr>
                          <m:t>𝑓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  <a:cs typeface="Arial" pitchFamily="34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sz="2400" b="0" i="1" smtClean="0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/>
                                <a:cs typeface="Arial" pitchFamily="34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/>
                                <a:cs typeface="Arial" pitchFamily="34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  <a:cs typeface="Arial" pitchFamily="34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0</m:t>
                    </m:r>
                  </m:oMath>
                </a14:m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 or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𝑓</m:t>
                    </m:r>
                  </m:oMath>
                </a14:m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 is not differentiable 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  <a:cs typeface="Arial" pitchFamily="34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  <a:cs typeface="Arial" pitchFamily="34" charset="0"/>
                          </a:rPr>
                          <m:t>0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.</m:t>
                    </m:r>
                  </m:oMath>
                </a14:m>
                <a:endParaRPr lang="en-US" sz="2400" dirty="0">
                  <a:latin typeface="Arial" pitchFamily="34" charset="0"/>
                  <a:cs typeface="Arial" pitchFamily="34" charset="0"/>
                </a:endParaRPr>
              </a:p>
              <a:p>
                <a:endParaRPr lang="en-US" sz="2400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838200"/>
                <a:ext cx="8451850" cy="1938992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l="-1082" t="-2201" r="-2092" b="-62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844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844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8444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8446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8448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8451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8453" name="Rectangle 2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8455" name="Rectangle 2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8457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8458" name="Picture 2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0050" y="2619375"/>
            <a:ext cx="8343900" cy="355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610528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8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6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6550" y="762000"/>
            <a:ext cx="84963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3921510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Example</a:t>
            </a:r>
            <a:endParaRPr lang="en-GB" sz="36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lvl="0" indent="0">
                  <a:buNone/>
                </a:pPr>
                <a:r>
                  <a:rPr lang="en-US" sz="2400" dirty="0" smtClean="0"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Find all critical points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  <a:ea typeface="Times New Roman" pitchFamily="18" charset="0"/>
                        <a:cs typeface="Arial" pitchFamily="34" charset="0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latin typeface="Cambria Math"/>
                            <a:ea typeface="Times New Roman" pitchFamily="18" charset="0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  <a:ea typeface="Times New Roman" pitchFamily="18" charset="0"/>
                            <a:cs typeface="Arial" pitchFamily="34" charset="0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/>
                        <a:ea typeface="Times New Roman" pitchFamily="18" charset="0"/>
                        <a:cs typeface="Arial" pitchFamily="34" charset="0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latin typeface="Cambria Math"/>
                            <a:ea typeface="Times New Roman" pitchFamily="18" charset="0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  <a:ea typeface="Times New Roman" pitchFamily="18" charset="0"/>
                            <a:cs typeface="Arial" pitchFamily="34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  <a:ea typeface="Times New Roman" pitchFamily="18" charset="0"/>
                            <a:cs typeface="Arial" pitchFamily="34" charset="0"/>
                          </a:rPr>
                          <m:t>3</m:t>
                        </m:r>
                      </m:sup>
                    </m:sSup>
                    <m:r>
                      <a:rPr lang="en-US" sz="2400" b="0" i="1" smtClean="0">
                        <a:latin typeface="Cambria Math"/>
                        <a:ea typeface="Times New Roman" pitchFamily="18" charset="0"/>
                        <a:cs typeface="Arial" pitchFamily="34" charset="0"/>
                      </a:rPr>
                      <m:t>−</m:t>
                    </m:r>
                    <m:r>
                      <a:rPr lang="en-US" sz="2400" b="0" i="1" smtClean="0">
                        <a:latin typeface="Cambria Math"/>
                        <a:ea typeface="Times New Roman" pitchFamily="18" charset="0"/>
                        <a:cs typeface="Arial" pitchFamily="34" charset="0"/>
                      </a:rPr>
                      <m:t>3</m:t>
                    </m:r>
                    <m:r>
                      <a:rPr lang="en-US" sz="2400" b="0" i="1" smtClean="0">
                        <a:latin typeface="Cambria Math"/>
                        <a:ea typeface="Times New Roman" pitchFamily="18" charset="0"/>
                        <a:cs typeface="Arial" pitchFamily="34" charset="0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  <a:ea typeface="Times New Roman" pitchFamily="18" charset="0"/>
                        <a:cs typeface="Arial" pitchFamily="34" charset="0"/>
                      </a:rPr>
                      <m:t>+</m:t>
                    </m:r>
                    <m:r>
                      <a:rPr lang="en-US" sz="2400" b="0" i="1" smtClean="0">
                        <a:latin typeface="Cambria Math"/>
                        <a:ea typeface="Times New Roman" pitchFamily="18" charset="0"/>
                        <a:cs typeface="Arial" pitchFamily="34" charset="0"/>
                      </a:rPr>
                      <m:t>1</m:t>
                    </m:r>
                  </m:oMath>
                </a14:m>
                <a:r>
                  <a:rPr lang="en-US" sz="2400" dirty="0" smtClean="0"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 </a:t>
                </a:r>
              </a:p>
              <a:p>
                <a:pPr marL="0" lvl="0" indent="0">
                  <a:buNone/>
                </a:pPr>
                <a:endParaRPr lang="en-US" sz="2400" dirty="0">
                  <a:latin typeface="Arial" pitchFamily="34" charset="0"/>
                  <a:cs typeface="Arial" pitchFamily="34" charset="0"/>
                </a:endParaRPr>
              </a:p>
              <a:p>
                <a:endParaRPr lang="en-GB" dirty="0"/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111" t="-9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63023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Example</a:t>
            </a:r>
            <a:endParaRPr lang="en-GB" sz="36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lvl="0" indent="0">
                  <a:buNone/>
                </a:pPr>
                <a:r>
                  <a:rPr lang="en-US" sz="2400" dirty="0" smtClean="0"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Find all critical points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  <a:ea typeface="Times New Roman" pitchFamily="18" charset="0"/>
                        <a:cs typeface="Arial" pitchFamily="34" charset="0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latin typeface="Cambria Math"/>
                            <a:ea typeface="Times New Roman" pitchFamily="18" charset="0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  <a:ea typeface="Times New Roman" pitchFamily="18" charset="0"/>
                            <a:cs typeface="Arial" pitchFamily="34" charset="0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/>
                        <a:ea typeface="Times New Roman" pitchFamily="18" charset="0"/>
                        <a:cs typeface="Arial" pitchFamily="34" charset="0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  <a:ea typeface="Times New Roman" pitchFamily="18" charset="0"/>
                        <a:cs typeface="Arial" pitchFamily="34" charset="0"/>
                      </a:rPr>
                      <m:t>3</m:t>
                    </m:r>
                    <m:sSup>
                      <m:sSupPr>
                        <m:ctrlPr>
                          <a:rPr lang="en-US" sz="2400" b="0" i="1" smtClean="0">
                            <a:latin typeface="Cambria Math"/>
                            <a:ea typeface="Times New Roman" pitchFamily="18" charset="0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  <a:ea typeface="Times New Roman" pitchFamily="18" charset="0"/>
                            <a:cs typeface="Arial" pitchFamily="34" charset="0"/>
                          </a:rPr>
                          <m:t>𝑥</m:t>
                        </m:r>
                      </m:e>
                      <m:sup>
                        <m:f>
                          <m:fPr>
                            <m:ctrlPr>
                              <a:rPr lang="en-US" sz="2400" b="0" i="1" smtClean="0">
                                <a:latin typeface="Cambria Math"/>
                                <a:ea typeface="Times New Roman" pitchFamily="18" charset="0"/>
                                <a:cs typeface="Arial" pitchFamily="34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/>
                                <a:ea typeface="Times New Roman" pitchFamily="18" charset="0"/>
                                <a:cs typeface="Arial" pitchFamily="34" charset="0"/>
                              </a:rPr>
                              <m:t>5</m:t>
                            </m:r>
                          </m:num>
                          <m:den>
                            <m:r>
                              <a:rPr lang="en-US" sz="2400" b="0" i="1" smtClean="0">
                                <a:latin typeface="Cambria Math"/>
                                <a:ea typeface="Times New Roman" pitchFamily="18" charset="0"/>
                                <a:cs typeface="Arial" pitchFamily="34" charset="0"/>
                              </a:rPr>
                              <m:t>3</m:t>
                            </m:r>
                          </m:den>
                        </m:f>
                      </m:sup>
                    </m:sSup>
                    <m:r>
                      <a:rPr lang="en-US" sz="2400" b="0" i="1" smtClean="0">
                        <a:latin typeface="Cambria Math"/>
                        <a:ea typeface="Times New Roman" pitchFamily="18" charset="0"/>
                        <a:cs typeface="Arial" pitchFamily="34" charset="0"/>
                      </a:rPr>
                      <m:t>−</m:t>
                    </m:r>
                    <m:r>
                      <a:rPr lang="en-US" sz="2400" b="0" i="1" smtClean="0">
                        <a:latin typeface="Cambria Math"/>
                        <a:ea typeface="Times New Roman" pitchFamily="18" charset="0"/>
                        <a:cs typeface="Arial" pitchFamily="34" charset="0"/>
                      </a:rPr>
                      <m:t>15</m:t>
                    </m:r>
                    <m:sSup>
                      <m:sSupPr>
                        <m:ctrlPr>
                          <a:rPr lang="en-US" sz="2400" b="0" i="1" smtClean="0">
                            <a:latin typeface="Cambria Math"/>
                            <a:ea typeface="Times New Roman" pitchFamily="18" charset="0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  <a:ea typeface="Times New Roman" pitchFamily="18" charset="0"/>
                            <a:cs typeface="Arial" pitchFamily="34" charset="0"/>
                          </a:rPr>
                          <m:t>𝑥</m:t>
                        </m:r>
                      </m:e>
                      <m:sup>
                        <m:f>
                          <m:fPr>
                            <m:ctrlPr>
                              <a:rPr lang="en-US" sz="2400" b="0" i="1" smtClean="0">
                                <a:latin typeface="Cambria Math"/>
                                <a:ea typeface="Times New Roman" pitchFamily="18" charset="0"/>
                                <a:cs typeface="Arial" pitchFamily="34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/>
                                <a:ea typeface="Times New Roman" pitchFamily="18" charset="0"/>
                                <a:cs typeface="Arial" pitchFamily="34" charset="0"/>
                              </a:rPr>
                              <m:t>2</m:t>
                            </m:r>
                          </m:num>
                          <m:den>
                            <m:r>
                              <a:rPr lang="en-US" sz="2400" b="0" i="1" smtClean="0">
                                <a:latin typeface="Cambria Math"/>
                                <a:ea typeface="Times New Roman" pitchFamily="18" charset="0"/>
                                <a:cs typeface="Arial" pitchFamily="34" charset="0"/>
                              </a:rPr>
                              <m:t>3</m:t>
                            </m:r>
                          </m:den>
                        </m:f>
                      </m:sup>
                    </m:sSup>
                  </m:oMath>
                </a14:m>
                <a:endParaRPr lang="en-US" sz="2400" dirty="0" smtClean="0">
                  <a:latin typeface="Arial" pitchFamily="34" charset="0"/>
                  <a:ea typeface="Times New Roman" pitchFamily="18" charset="0"/>
                  <a:cs typeface="Arial" pitchFamily="34" charset="0"/>
                </a:endParaRPr>
              </a:p>
              <a:p>
                <a:pPr marL="0" lvl="0" indent="0">
                  <a:buNone/>
                </a:pPr>
                <a:endParaRPr lang="en-US" sz="2400" dirty="0">
                  <a:latin typeface="Arial" pitchFamily="34" charset="0"/>
                  <a:cs typeface="Arial" pitchFamily="34" charset="0"/>
                </a:endParaRPr>
              </a:p>
              <a:p>
                <a:endParaRPr lang="en-GB" dirty="0"/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57752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36604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8" name="Rectangle 4"/>
          <p:cNvSpPr>
            <a:spLocks noGrp="1" noChangeArrowheads="1"/>
          </p:cNvSpPr>
          <p:nvPr>
            <p:ph type="title" sz="quarter"/>
          </p:nvPr>
        </p:nvSpPr>
        <p:spPr>
          <a:xfrm>
            <a:off x="457200" y="310317"/>
            <a:ext cx="1447800" cy="339804"/>
          </a:xfrm>
        </p:spPr>
        <p:txBody>
          <a:bodyPr>
            <a:noAutofit/>
          </a:bodyPr>
          <a:lstStyle/>
          <a:p>
            <a:pPr algn="l" eaLnBrk="1" hangingPunct="1"/>
            <a:r>
              <a:rPr lang="en-US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Example</a:t>
            </a:r>
          </a:p>
        </p:txBody>
      </p:sp>
      <p:graphicFrame>
        <p:nvGraphicFramePr>
          <p:cNvPr id="103425" name="Object 1025"/>
          <p:cNvGraphicFramePr>
            <a:graphicFrameLocks noGrp="1" noChangeAspect="1"/>
          </p:cNvGraphicFramePr>
          <p:nvPr>
            <p:ph sz="quarter" idx="2"/>
            <p:extLst>
              <p:ext uri="{D42A27DB-BD31-4B8C-83A1-F6EECF244321}">
                <p14:modId xmlns="" xmlns:p14="http://schemas.microsoft.com/office/powerpoint/2010/main" val="3500376751"/>
              </p:ext>
            </p:extLst>
          </p:nvPr>
        </p:nvGraphicFramePr>
        <p:xfrm>
          <a:off x="2514600" y="1447800"/>
          <a:ext cx="2590800" cy="541338"/>
        </p:xfrm>
        <a:graphic>
          <a:graphicData uri="http://schemas.openxmlformats.org/presentationml/2006/ole">
            <p:oleObj spid="_x0000_s10381" name="Equation" r:id="rId3" imgW="1091880" imgH="228600" progId="Equation.3">
              <p:embed/>
            </p:oleObj>
          </a:graphicData>
        </a:graphic>
      </p:graphicFrame>
      <p:graphicFrame>
        <p:nvGraphicFramePr>
          <p:cNvPr id="103426" name="Object 1026"/>
          <p:cNvGraphicFramePr>
            <a:graphicFrameLocks noGrp="1" noChangeAspect="1"/>
          </p:cNvGraphicFramePr>
          <p:nvPr>
            <p:ph sz="quarter" idx="4"/>
            <p:extLst>
              <p:ext uri="{D42A27DB-BD31-4B8C-83A1-F6EECF244321}">
                <p14:modId xmlns="" xmlns:p14="http://schemas.microsoft.com/office/powerpoint/2010/main" val="2381327222"/>
              </p:ext>
            </p:extLst>
          </p:nvPr>
        </p:nvGraphicFramePr>
        <p:xfrm>
          <a:off x="2666999" y="2016125"/>
          <a:ext cx="2057400" cy="498475"/>
        </p:xfrm>
        <a:graphic>
          <a:graphicData uri="http://schemas.openxmlformats.org/presentationml/2006/ole">
            <p:oleObj spid="_x0000_s10382" name="Equation" r:id="rId4" imgW="837836" imgH="203112" progId="Equation.3">
              <p:embed/>
            </p:oleObj>
          </a:graphicData>
        </a:graphic>
      </p:graphicFrame>
      <mc:AlternateContent xmlns:mc="http://schemas.openxmlformats.org/markup-compatibility/2006">
        <mc:Choice xmlns="" xmlns:a14="http://schemas.microsoft.com/office/drawing/2010/main" Requires="a14">
          <p:sp>
            <p:nvSpPr>
              <p:cNvPr id="7179" name="Text Box 7"/>
              <p:cNvSpPr txBox="1">
                <a:spLocks noChangeArrowheads="1"/>
              </p:cNvSpPr>
              <p:nvPr/>
            </p:nvSpPr>
            <p:spPr bwMode="auto">
              <a:xfrm>
                <a:off x="609600" y="762000"/>
                <a:ext cx="7772400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Find all the relative </a:t>
                </a:r>
                <a:r>
                  <a:rPr lang="en-US" sz="2400" dirty="0" err="1">
                    <a:latin typeface="Arial" pitchFamily="34" charset="0"/>
                    <a:cs typeface="Arial" pitchFamily="34" charset="0"/>
                  </a:rPr>
                  <a:t>extrema</a:t>
                </a:r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  <a:cs typeface="Arial" pitchFamily="34" charset="0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  <a:cs typeface="Arial" pitchFamily="34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  <a:cs typeface="Arial" pitchFamily="34" charset="0"/>
                          </a:rPr>
                          <m:t>3</m:t>
                        </m:r>
                      </m:sup>
                    </m:sSup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−</m:t>
                    </m:r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6</m:t>
                    </m:r>
                    <m:sSup>
                      <m:sSupPr>
                        <m:ctrlPr>
                          <a:rPr lang="en-US" sz="2400" b="0" i="1" smtClean="0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  <a:cs typeface="Arial" pitchFamily="34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  <a:cs typeface="Arial" pitchFamily="34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+</m:t>
                    </m:r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1</m:t>
                    </m:r>
                  </m:oMath>
                </a14:m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 </a:t>
                </a:r>
                <a:endParaRPr lang="en-US" sz="2400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7179" name="Text 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9600" y="762000"/>
                <a:ext cx="7772400" cy="461665"/>
              </a:xfrm>
              <a:prstGeom prst="rect">
                <a:avLst/>
              </a:prstGeom>
              <a:blipFill rotWithShape="1">
                <a:blip r:embed="rId5" cstate="print"/>
                <a:stretch>
                  <a:fillRect l="-1176" t="-9211" b="-3026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03427" name="Object 1027"/>
          <p:cNvGraphicFramePr>
            <a:graphicFrameLocks noChangeAspect="1"/>
          </p:cNvGraphicFramePr>
          <p:nvPr/>
        </p:nvGraphicFramePr>
        <p:xfrm>
          <a:off x="2667000" y="2667000"/>
          <a:ext cx="1981200" cy="495300"/>
        </p:xfrm>
        <a:graphic>
          <a:graphicData uri="http://schemas.openxmlformats.org/presentationml/2006/ole">
            <p:oleObj spid="_x0000_s10383" name="Equation" r:id="rId6" imgW="812447" imgH="203112" progId="Equation.3">
              <p:embed/>
            </p:oleObj>
          </a:graphicData>
        </a:graphic>
      </p:graphicFrame>
      <p:graphicFrame>
        <p:nvGraphicFramePr>
          <p:cNvPr id="103428" name="Object 1028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2667000" y="3124200"/>
          <a:ext cx="2822575" cy="420688"/>
        </p:xfrm>
        <a:graphic>
          <a:graphicData uri="http://schemas.openxmlformats.org/presentationml/2006/ole">
            <p:oleObj spid="_x0000_s10384" name="Equation" r:id="rId7" imgW="1193282" imgH="177723" progId="Equation.3">
              <p:embed/>
            </p:oleObj>
          </a:graphicData>
        </a:graphic>
      </p:graphicFrame>
      <p:graphicFrame>
        <p:nvGraphicFramePr>
          <p:cNvPr id="103429" name="Object 1029"/>
          <p:cNvGraphicFramePr>
            <a:graphicFrameLocks noChangeAspect="1"/>
          </p:cNvGraphicFramePr>
          <p:nvPr/>
        </p:nvGraphicFramePr>
        <p:xfrm>
          <a:off x="3352800" y="3581400"/>
          <a:ext cx="1371600" cy="506413"/>
        </p:xfrm>
        <a:graphic>
          <a:graphicData uri="http://schemas.openxmlformats.org/presentationml/2006/ole">
            <p:oleObj spid="_x0000_s10385" name="Equation" r:id="rId8" imgW="482391" imgH="203112" progId="Equation.3">
              <p:embed/>
            </p:oleObj>
          </a:graphicData>
        </a:graphic>
      </p:graphicFrame>
      <p:sp>
        <p:nvSpPr>
          <p:cNvPr id="31769" name="Line 25"/>
          <p:cNvSpPr>
            <a:spLocks noChangeShapeType="1"/>
          </p:cNvSpPr>
          <p:nvPr/>
        </p:nvSpPr>
        <p:spPr bwMode="auto">
          <a:xfrm flipV="1">
            <a:off x="1752600" y="4953000"/>
            <a:ext cx="152400" cy="9906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1770" name="Text Box 26"/>
          <p:cNvSpPr txBox="1">
            <a:spLocks noChangeArrowheads="1"/>
          </p:cNvSpPr>
          <p:nvPr/>
        </p:nvSpPr>
        <p:spPr bwMode="auto">
          <a:xfrm>
            <a:off x="457200" y="5939135"/>
            <a:ext cx="1905000" cy="461665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latin typeface="Times New Roman" pitchFamily="18" charset="0"/>
              </a:rPr>
              <a:t>Relative max</a:t>
            </a:r>
            <a:r>
              <a:rPr lang="en-US" sz="2400" dirty="0" smtClean="0">
                <a:latin typeface="Times New Roman" pitchFamily="18" charset="0"/>
              </a:rPr>
              <a:t>.</a:t>
            </a:r>
            <a:endParaRPr lang="en-US" sz="2400" dirty="0">
              <a:latin typeface="Times New Roman" pitchFamily="18" charset="0"/>
            </a:endParaRPr>
          </a:p>
        </p:txBody>
      </p:sp>
      <p:sp>
        <p:nvSpPr>
          <p:cNvPr id="31771" name="Text Box 27"/>
          <p:cNvSpPr txBox="1">
            <a:spLocks noChangeArrowheads="1"/>
          </p:cNvSpPr>
          <p:nvPr/>
        </p:nvSpPr>
        <p:spPr bwMode="auto">
          <a:xfrm>
            <a:off x="6705600" y="5786735"/>
            <a:ext cx="1981200" cy="461665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latin typeface="Times New Roman" pitchFamily="18" charset="0"/>
              </a:rPr>
              <a:t>Relative min. </a:t>
            </a:r>
          </a:p>
        </p:txBody>
      </p:sp>
      <p:sp>
        <p:nvSpPr>
          <p:cNvPr id="31772" name="Line 28"/>
          <p:cNvSpPr>
            <a:spLocks noChangeShapeType="1"/>
          </p:cNvSpPr>
          <p:nvPr/>
        </p:nvSpPr>
        <p:spPr bwMode="auto">
          <a:xfrm flipV="1">
            <a:off x="6934200" y="4724400"/>
            <a:ext cx="381000" cy="10668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6400800" y="2362200"/>
            <a:ext cx="22860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Critical</a:t>
            </a:r>
            <a:r>
              <a:rPr lang="fr-FR" sz="2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points</a:t>
            </a:r>
            <a:endParaRPr lang="en-US" sz="24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3" name="Curved Connector 22"/>
          <p:cNvCxnSpPr/>
          <p:nvPr/>
        </p:nvCxnSpPr>
        <p:spPr>
          <a:xfrm rot="10800000" flipV="1">
            <a:off x="4724400" y="2514600"/>
            <a:ext cx="1676400" cy="1295400"/>
          </a:xfrm>
          <a:prstGeom prst="curvedConnector3">
            <a:avLst>
              <a:gd name="adj1" fmla="val 24762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7" name="Object 36"/>
          <p:cNvGraphicFramePr>
            <a:graphicFrameLocks noChangeAspect="1"/>
          </p:cNvGraphicFramePr>
          <p:nvPr/>
        </p:nvGraphicFramePr>
        <p:xfrm>
          <a:off x="1295400" y="4419600"/>
          <a:ext cx="1181100" cy="393700"/>
        </p:xfrm>
        <a:graphic>
          <a:graphicData uri="http://schemas.openxmlformats.org/presentationml/2006/ole">
            <p:oleObj spid="_x0000_s10386" name="Equation" r:id="rId9" imgW="1180588" imgH="393529" progId="">
              <p:embed/>
            </p:oleObj>
          </a:graphicData>
        </a:graphic>
      </p:graphicFrame>
      <p:graphicFrame>
        <p:nvGraphicFramePr>
          <p:cNvPr id="38" name="Object 37"/>
          <p:cNvGraphicFramePr>
            <a:graphicFrameLocks noChangeAspect="1"/>
          </p:cNvGraphicFramePr>
          <p:nvPr/>
        </p:nvGraphicFramePr>
        <p:xfrm>
          <a:off x="3733800" y="4267200"/>
          <a:ext cx="4000500" cy="457200"/>
        </p:xfrm>
        <a:graphic>
          <a:graphicData uri="http://schemas.openxmlformats.org/presentationml/2006/ole">
            <p:oleObj spid="_x0000_s10387" name="Equation" r:id="rId10" imgW="4000500" imgH="457200" progId="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915414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72816"/>
            <a:ext cx="8229600" cy="2808312"/>
          </a:xfrm>
        </p:spPr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Summary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68737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84784"/>
            <a:ext cx="8229600" cy="4392488"/>
          </a:xfrm>
        </p:spPr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Thank You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23490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3234</TotalTime>
  <Words>239</Words>
  <Application>Microsoft Office PowerPoint</Application>
  <PresentationFormat>On-screen Show (4:3)</PresentationFormat>
  <Paragraphs>62</Paragraphs>
  <Slides>25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7" baseType="lpstr">
      <vt:lpstr>Office Theme</vt:lpstr>
      <vt:lpstr>Equation</vt:lpstr>
      <vt:lpstr>Slide 1</vt:lpstr>
      <vt:lpstr>Lecture 03</vt:lpstr>
      <vt:lpstr> Recap</vt:lpstr>
      <vt:lpstr>Example</vt:lpstr>
      <vt:lpstr>Slide 5</vt:lpstr>
      <vt:lpstr>Example..</vt:lpstr>
      <vt:lpstr>Slide 7</vt:lpstr>
      <vt:lpstr>Today’s Topics</vt:lpstr>
      <vt:lpstr>A general optimization problem</vt:lpstr>
      <vt:lpstr>Some notations</vt:lpstr>
      <vt:lpstr>Optimization in one variable</vt:lpstr>
      <vt:lpstr>Example (Revisited)</vt:lpstr>
      <vt:lpstr>Some optimization tools from Calculus </vt:lpstr>
      <vt:lpstr>Slide 14</vt:lpstr>
      <vt:lpstr>Slide 15</vt:lpstr>
      <vt:lpstr>Slide 16</vt:lpstr>
      <vt:lpstr>Slide 17</vt:lpstr>
      <vt:lpstr>Slide 18</vt:lpstr>
      <vt:lpstr>Slide 19</vt:lpstr>
      <vt:lpstr>Example</vt:lpstr>
      <vt:lpstr>Example</vt:lpstr>
      <vt:lpstr>Slide 22</vt:lpstr>
      <vt:lpstr>Example</vt:lpstr>
      <vt:lpstr>Summary</vt:lpstr>
      <vt:lpstr>Thank You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GHAZALA</dc:creator>
  <cp:lastModifiedBy>Administrator</cp:lastModifiedBy>
  <cp:revision>293</cp:revision>
  <dcterms:created xsi:type="dcterms:W3CDTF">2012-02-27T05:45:45Z</dcterms:created>
  <dcterms:modified xsi:type="dcterms:W3CDTF">2014-07-07T10:43:14Z</dcterms:modified>
</cp:coreProperties>
</file>