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3" r:id="rId2"/>
    <p:sldId id="288" r:id="rId3"/>
    <p:sldId id="287" r:id="rId4"/>
    <p:sldId id="376" r:id="rId5"/>
    <p:sldId id="546" r:id="rId6"/>
    <p:sldId id="575" r:id="rId7"/>
    <p:sldId id="558" r:id="rId8"/>
    <p:sldId id="524" r:id="rId9"/>
    <p:sldId id="548" r:id="rId10"/>
    <p:sldId id="567" r:id="rId11"/>
    <p:sldId id="568" r:id="rId12"/>
    <p:sldId id="569" r:id="rId13"/>
    <p:sldId id="570" r:id="rId14"/>
    <p:sldId id="571" r:id="rId15"/>
    <p:sldId id="572" r:id="rId16"/>
    <p:sldId id="576" r:id="rId17"/>
    <p:sldId id="573" r:id="rId18"/>
    <p:sldId id="574" r:id="rId19"/>
    <p:sldId id="577" r:id="rId20"/>
    <p:sldId id="578" r:id="rId21"/>
    <p:sldId id="579" r:id="rId22"/>
    <p:sldId id="580" r:id="rId23"/>
    <p:sldId id="581" r:id="rId24"/>
    <p:sldId id="582" r:id="rId25"/>
    <p:sldId id="583" r:id="rId26"/>
    <p:sldId id="584" r:id="rId27"/>
    <p:sldId id="585" r:id="rId28"/>
    <p:sldId id="550" r:id="rId29"/>
    <p:sldId id="551" r:id="rId30"/>
    <p:sldId id="552" r:id="rId31"/>
    <p:sldId id="553" r:id="rId32"/>
    <p:sldId id="554" r:id="rId33"/>
    <p:sldId id="555" r:id="rId34"/>
    <p:sldId id="359" r:id="rId35"/>
    <p:sldId id="32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8558C43-C7C3-4671-A8BE-DCD8E955C0AC}">
          <p14:sldIdLst>
            <p14:sldId id="263"/>
            <p14:sldId id="288"/>
            <p14:sldId id="287"/>
            <p14:sldId id="376"/>
            <p14:sldId id="546"/>
            <p14:sldId id="575"/>
            <p14:sldId id="558"/>
            <p14:sldId id="524"/>
            <p14:sldId id="548"/>
            <p14:sldId id="567"/>
            <p14:sldId id="568"/>
            <p14:sldId id="569"/>
            <p14:sldId id="570"/>
            <p14:sldId id="571"/>
            <p14:sldId id="572"/>
            <p14:sldId id="576"/>
            <p14:sldId id="573"/>
            <p14:sldId id="574"/>
            <p14:sldId id="577"/>
            <p14:sldId id="578"/>
            <p14:sldId id="579"/>
            <p14:sldId id="580"/>
            <p14:sldId id="581"/>
            <p14:sldId id="582"/>
            <p14:sldId id="583"/>
            <p14:sldId id="584"/>
            <p14:sldId id="585"/>
            <p14:sldId id="550"/>
            <p14:sldId id="551"/>
            <p14:sldId id="552"/>
            <p14:sldId id="553"/>
            <p14:sldId id="554"/>
            <p14:sldId id="555"/>
            <p14:sldId id="359"/>
            <p14:sldId id="32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16250" autoAdjust="0"/>
    <p:restoredTop sz="66785" autoAdjust="0"/>
  </p:normalViewPr>
  <p:slideViewPr>
    <p:cSldViewPr>
      <p:cViewPr>
        <p:scale>
          <a:sx n="75" d="100"/>
          <a:sy n="75" d="100"/>
        </p:scale>
        <p:origin x="-906"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86F1B-B11A-466E-83F8-B792F397556A}" type="datetimeFigureOut">
              <a:rPr lang="en-US" smtClean="0"/>
              <a:pPr/>
              <a:t>23/07/2014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103E7A-9575-41B1-A0D7-6A339B13B87E}" type="slidenum">
              <a:rPr lang="en-US" smtClean="0"/>
              <a:pPr/>
              <a:t>‹#›</a:t>
            </a:fld>
            <a:endParaRPr lang="en-US"/>
          </a:p>
        </p:txBody>
      </p:sp>
    </p:spTree>
    <p:extLst>
      <p:ext uri="{BB962C8B-B14F-4D97-AF65-F5344CB8AC3E}">
        <p14:creationId xmlns:p14="http://schemas.microsoft.com/office/powerpoint/2010/main" xmlns="" val="82007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5D231D-AC41-4168-A8DB-6679B2981FB3}"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D31467-9020-4074-A741-C3D79EE8CAF1}"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17020-4C4D-47A1-9EA9-8F261262EFBC}"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32807-16DB-4946-8C6C-04E9EF71A191}" type="datetime1">
              <a:rPr lang="en-US" smtClean="0"/>
              <a:pPr/>
              <a:t>23/07/2014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9D6C78-AC5F-4BD1-954F-33DD16DDB08C}" type="datetime1">
              <a:rPr lang="en-US" smtClean="0"/>
              <a:pPr/>
              <a:t>23/07/2014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AEB61-FF5A-4B93-8345-91E6735A92C7}" type="datetime1">
              <a:rPr lang="en-US" smtClean="0"/>
              <a:pPr/>
              <a:t>23/07/2014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B3C13-1B50-42D6-B590-20DA3627EB7F}" type="datetime1">
              <a:rPr lang="en-US" smtClean="0"/>
              <a:pPr/>
              <a:t>23/07/2014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83502-2EB3-4A60-A3B3-A5D37B583226}" type="datetime1">
              <a:rPr lang="en-US" smtClean="0"/>
              <a:pPr/>
              <a:t>23/07/2014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5A9B9F-D5C4-40E2-8092-43A34880C8A6}" type="datetime1">
              <a:rPr lang="en-US" smtClean="0"/>
              <a:pPr/>
              <a:t>23/07/2014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E89C9-7DA8-4498-9DD5-98DAAE4B37D1}"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637387-633A-45AC-BD76-291AEABCAB3A}"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BE16B-4C34-4A02-9817-E535062977C1}" type="datetime1">
              <a:rPr lang="en-US" smtClean="0"/>
              <a:pPr/>
              <a:t>23/07/2014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371600" y="1295400"/>
            <a:ext cx="6096000"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2800" b="1" i="0" u="none" strike="noStrike" cap="none" normalizeH="0" baseline="0" dirty="0" smtClean="0">
                <a:ln>
                  <a:noFill/>
                </a:ln>
                <a:solidFill>
                  <a:schemeClr val="tx2"/>
                </a:solidFill>
                <a:effectLst/>
                <a:latin typeface="Arial" pitchFamily="34" charset="0"/>
                <a:ea typeface="Times New Roman" pitchFamily="18" charset="0"/>
                <a:cs typeface="Arial" pitchFamily="34" charset="0"/>
              </a:rPr>
              <a:t>MTH374: </a:t>
            </a:r>
            <a:r>
              <a:rPr lang="en-GB" sz="2800" b="1" dirty="0" smtClean="0">
                <a:solidFill>
                  <a:schemeClr val="tx2"/>
                </a:solidFill>
                <a:latin typeface="Arial" pitchFamily="34" charset="0"/>
                <a:ea typeface="Times New Roman" pitchFamily="18" charset="0"/>
                <a:cs typeface="Arial" pitchFamily="34" charset="0"/>
              </a:rPr>
              <a:t>Optimization</a:t>
            </a:r>
            <a:endParaRPr kumimoji="0" lang="en-US" sz="900" b="0" i="0" u="none" strike="noStrike" cap="none" normalizeH="0" baseline="0" dirty="0" smtClean="0">
              <a:ln>
                <a:noFill/>
              </a:ln>
              <a:solidFill>
                <a:schemeClr val="tx2"/>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GB"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For</a:t>
            </a:r>
          </a:p>
          <a:p>
            <a:pPr algn="ctr"/>
            <a:endParaRPr lang="en-US" dirty="0" smtClean="0">
              <a:solidFill>
                <a:schemeClr val="tx2"/>
              </a:solidFill>
              <a:latin typeface="Arial" pitchFamily="34" charset="0"/>
              <a:cs typeface="Arial" pitchFamily="34" charset="0"/>
            </a:endParaRPr>
          </a:p>
          <a:p>
            <a:pPr algn="ctr"/>
            <a:r>
              <a:rPr lang="en-GB" dirty="0" smtClean="0">
                <a:solidFill>
                  <a:schemeClr val="tx2"/>
                </a:solidFill>
              </a:rPr>
              <a:t> </a:t>
            </a:r>
            <a:r>
              <a:rPr lang="en-GB" sz="2400" b="1" dirty="0" smtClean="0">
                <a:solidFill>
                  <a:schemeClr val="tx2"/>
                </a:solidFill>
                <a:latin typeface="Arial" pitchFamily="34" charset="0"/>
                <a:cs typeface="Arial" pitchFamily="34" charset="0"/>
              </a:rPr>
              <a:t>Master of Mathematics</a:t>
            </a:r>
          </a:p>
          <a:p>
            <a:pPr algn="ctr"/>
            <a:endParaRPr lang="en-US" sz="2400" b="1" dirty="0" smtClean="0">
              <a:solidFill>
                <a:schemeClr val="tx2"/>
              </a:solidFill>
              <a:latin typeface="Arial" pitchFamily="34" charset="0"/>
              <a:cs typeface="Arial" pitchFamily="34" charset="0"/>
            </a:endParaRPr>
          </a:p>
          <a:p>
            <a:pPr algn="ctr"/>
            <a:endParaRPr lang="en-US" sz="2400" b="1"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By</a:t>
            </a:r>
            <a:endParaRPr lang="en-US" dirty="0" smtClean="0">
              <a:solidFill>
                <a:schemeClr val="tx2"/>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1676400" y="4495800"/>
            <a:ext cx="5562600" cy="1354217"/>
          </a:xfrm>
          <a:prstGeom prst="rect">
            <a:avLst/>
          </a:prstGeom>
          <a:noFill/>
        </p:spPr>
        <p:txBody>
          <a:bodyPr wrap="square" rtlCol="0">
            <a:spAutoFit/>
          </a:bodyPr>
          <a:lstStyle/>
          <a:p>
            <a:pPr algn="ctr"/>
            <a:r>
              <a:rPr lang="en-GB" sz="2800" b="1" dirty="0" err="1" smtClean="0">
                <a:solidFill>
                  <a:schemeClr val="tx2"/>
                </a:solidFill>
                <a:latin typeface="Arial" pitchFamily="34" charset="0"/>
                <a:ea typeface="Times New Roman" pitchFamily="18" charset="0"/>
                <a:cs typeface="Arial" pitchFamily="34" charset="0"/>
              </a:rPr>
              <a:t>Dr.</a:t>
            </a:r>
            <a:r>
              <a:rPr lang="en-GB" sz="2800" b="1" dirty="0" smtClean="0">
                <a:solidFill>
                  <a:schemeClr val="tx2"/>
                </a:solidFill>
                <a:latin typeface="Arial" pitchFamily="34" charset="0"/>
                <a:ea typeface="Times New Roman" pitchFamily="18" charset="0"/>
                <a:cs typeface="Arial" pitchFamily="34" charset="0"/>
              </a:rPr>
              <a:t> M. </a:t>
            </a:r>
            <a:r>
              <a:rPr lang="en-GB" sz="2800" b="1" dirty="0" err="1" smtClean="0">
                <a:solidFill>
                  <a:schemeClr val="tx2"/>
                </a:solidFill>
                <a:latin typeface="Arial" pitchFamily="34" charset="0"/>
                <a:ea typeface="Times New Roman" pitchFamily="18" charset="0"/>
                <a:cs typeface="Arial" pitchFamily="34" charset="0"/>
              </a:rPr>
              <a:t>Fazeel</a:t>
            </a:r>
            <a:r>
              <a:rPr lang="en-GB" sz="2800" b="1" dirty="0" smtClean="0">
                <a:solidFill>
                  <a:schemeClr val="tx2"/>
                </a:solidFill>
                <a:latin typeface="Arial" pitchFamily="34" charset="0"/>
                <a:ea typeface="Times New Roman" pitchFamily="18" charset="0"/>
                <a:cs typeface="Arial" pitchFamily="34" charset="0"/>
              </a:rPr>
              <a:t> Anwar</a:t>
            </a:r>
            <a:endParaRPr lang="en-US" sz="2800" b="1" dirty="0" smtClean="0">
              <a:solidFill>
                <a:schemeClr val="tx2"/>
              </a:solidFill>
              <a:latin typeface="Arial" pitchFamily="34" charset="0"/>
              <a:ea typeface="Times New Roman" pitchFamily="18" charset="0"/>
              <a:cs typeface="Arial" pitchFamily="34" charset="0"/>
            </a:endParaRPr>
          </a:p>
          <a:p>
            <a:pPr algn="ctr"/>
            <a:r>
              <a:rPr lang="en-GB" dirty="0" smtClean="0">
                <a:solidFill>
                  <a:schemeClr val="tx2"/>
                </a:solidFill>
                <a:latin typeface="Arial" pitchFamily="34" charset="0"/>
                <a:cs typeface="Arial" pitchFamily="34" charset="0"/>
              </a:rPr>
              <a:t>Assistant Professor</a:t>
            </a:r>
            <a:endParaRPr lang="en-US"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Department of Mathematics, CIIT Islamabad</a:t>
            </a:r>
            <a:endParaRPr lang="en-US" dirty="0" smtClean="0">
              <a:solidFill>
                <a:schemeClr val="tx2"/>
              </a:solidFill>
              <a:latin typeface="Arial" pitchFamily="34" charset="0"/>
              <a:cs typeface="Arial" pitchFamily="34" charset="0"/>
            </a:endParaRPr>
          </a:p>
          <a:p>
            <a:endParaRPr lang="en-US" dirty="0">
              <a:solidFill>
                <a:schemeClr val="tx2"/>
              </a:solidFill>
            </a:endParaRPr>
          </a:p>
        </p:txBody>
      </p:sp>
      <p:sp>
        <p:nvSpPr>
          <p:cNvPr id="5" name="Slide Number Placeholder 4"/>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rmAutofit/>
          </a:bodyPr>
          <a:lstStyle/>
          <a:p>
            <a:r>
              <a:rPr lang="en-GB" b="1" dirty="0" smtClean="0">
                <a:solidFill>
                  <a:schemeClr val="tx2"/>
                </a:solidFill>
                <a:latin typeface="Arial" pitchFamily="34" charset="0"/>
                <a:cs typeface="Arial" pitchFamily="34" charset="0"/>
              </a:rPr>
              <a:t>Lecture 29</a:t>
            </a:r>
            <a:endParaRPr lang="en-GB" b="1" dirty="0">
              <a:solidFill>
                <a:schemeClr val="tx2"/>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extLst>
      <p:ext uri="{BB962C8B-B14F-4D97-AF65-F5344CB8AC3E}">
        <p14:creationId xmlns:p14="http://schemas.microsoft.com/office/powerpoint/2010/main" xmlns="" val="2432641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GB" sz="3600" b="1" dirty="0" smtClean="0">
                <a:latin typeface="Arial" pitchFamily="34" charset="0"/>
                <a:cs typeface="Arial" pitchFamily="34" charset="0"/>
              </a:rPr>
              <a:t> </a:t>
            </a:r>
            <a:r>
              <a:rPr lang="en-GB" sz="3600" b="1" dirty="0" smtClean="0">
                <a:solidFill>
                  <a:schemeClr val="tx2"/>
                </a:solidFill>
                <a:latin typeface="Arial" pitchFamily="34" charset="0"/>
                <a:cs typeface="Arial" pitchFamily="34" charset="0"/>
              </a:rPr>
              <a:t>Recap</a:t>
            </a:r>
            <a:endParaRPr lang="en-GB" sz="36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CA" sz="2400" dirty="0">
                <a:solidFill>
                  <a:srgbClr val="000000"/>
                </a:solidFill>
                <a:cs typeface="Arial Unicode MS"/>
              </a:rPr>
              <a:t>Post optimal analysis</a:t>
            </a:r>
          </a:p>
          <a:p>
            <a:r>
              <a:rPr lang="en-CA" sz="2400" dirty="0" smtClean="0">
                <a:solidFill>
                  <a:srgbClr val="000000"/>
                </a:solidFill>
                <a:cs typeface="Arial Unicode MS"/>
              </a:rPr>
              <a:t>Changes </a:t>
            </a:r>
            <a:r>
              <a:rPr lang="en-CA" sz="2400" dirty="0">
                <a:solidFill>
                  <a:srgbClr val="000000"/>
                </a:solidFill>
                <a:cs typeface="Arial Unicode MS"/>
              </a:rPr>
              <a:t>affecting feasibility</a:t>
            </a:r>
          </a:p>
          <a:p>
            <a:pPr marL="0" indent="0">
              <a:buNone/>
            </a:pPr>
            <a:endParaRPr lang="en-CA" sz="2400" dirty="0">
              <a:solidFill>
                <a:srgbClr val="000000"/>
              </a:solidFill>
              <a:cs typeface="Arial Unicode MS"/>
            </a:endParaRPr>
          </a:p>
          <a:p>
            <a:pPr marL="0" indent="0">
              <a:buNone/>
            </a:pPr>
            <a:endParaRPr lang="en-CA" sz="2400" dirty="0">
              <a:solidFill>
                <a:srgbClr val="000000"/>
              </a:solidFill>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extLst>
      <p:ext uri="{BB962C8B-B14F-4D97-AF65-F5344CB8AC3E}">
        <p14:creationId xmlns:p14="http://schemas.microsoft.com/office/powerpoint/2010/main" xmlns="" val="359493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chemeClr val="tx2"/>
                </a:solidFill>
                <a:latin typeface="Arial" pitchFamily="34" charset="0"/>
                <a:cs typeface="Arial" pitchFamily="34" charset="0"/>
              </a:rPr>
              <a:t>Today’s </a:t>
            </a:r>
            <a:r>
              <a:rPr lang="en-GB" sz="3600" b="1" dirty="0">
                <a:solidFill>
                  <a:schemeClr val="tx2"/>
                </a:solidFill>
                <a:cs typeface="Arial" pitchFamily="34" charset="0"/>
              </a:rPr>
              <a:t>Topics</a:t>
            </a:r>
          </a:p>
        </p:txBody>
      </p:sp>
      <p:sp>
        <p:nvSpPr>
          <p:cNvPr id="3" name="Content Placeholder 2"/>
          <p:cNvSpPr>
            <a:spLocks noGrp="1"/>
          </p:cNvSpPr>
          <p:nvPr>
            <p:ph idx="1"/>
          </p:nvPr>
        </p:nvSpPr>
        <p:spPr/>
        <p:txBody>
          <a:bodyPr>
            <a:normAutofit/>
          </a:bodyPr>
          <a:lstStyle/>
          <a:p>
            <a:r>
              <a:rPr lang="en-CA" sz="2400" dirty="0" smtClean="0">
                <a:solidFill>
                  <a:srgbClr val="000000"/>
                </a:solidFill>
                <a:cs typeface="Arial Unicode MS"/>
              </a:rPr>
              <a:t>Post optimal analysis</a:t>
            </a:r>
          </a:p>
          <a:p>
            <a:r>
              <a:rPr lang="en-CA" sz="2400" dirty="0" smtClean="0">
                <a:solidFill>
                  <a:srgbClr val="000000"/>
                </a:solidFill>
                <a:cs typeface="Arial Unicode MS"/>
              </a:rPr>
              <a:t>Changes affecting optimality</a:t>
            </a:r>
          </a:p>
        </p:txBody>
      </p:sp>
    </p:spTree>
    <p:extLst>
      <p:ext uri="{BB962C8B-B14F-4D97-AF65-F5344CB8AC3E}">
        <p14:creationId xmlns:p14="http://schemas.microsoft.com/office/powerpoint/2010/main" xmlns="" val="3708339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Example</a:t>
            </a:r>
            <a:endParaRPr lang="en-GB" b="1" dirty="0">
              <a:solidFill>
                <a:schemeClr val="tx2"/>
              </a:solidFill>
            </a:endParaRPr>
          </a:p>
        </p:txBody>
      </p:sp>
      <p:sp>
        <p:nvSpPr>
          <p:cNvPr id="3" name="Content Placeholder 2"/>
          <p:cNvSpPr>
            <a:spLocks noGrp="1"/>
          </p:cNvSpPr>
          <p:nvPr>
            <p:ph idx="1"/>
          </p:nvPr>
        </p:nvSpPr>
        <p:spPr/>
        <p:txBody>
          <a:bodyPr>
            <a:normAutofit/>
          </a:bodyPr>
          <a:lstStyle/>
          <a:p>
            <a:pPr marL="0" indent="0">
              <a:buNone/>
            </a:pPr>
            <a:r>
              <a:rPr lang="en-US" sz="2400" dirty="0" smtClean="0"/>
              <a:t>TOYCO assembles three types of toys: trains, trucks and cars using three operations. Available assembly time for the three operations are 430, 460 and 420 minutes per day respectively and the revenues per toy train, truck and car are $3, $2, and $5 respectively. The assembly times per train for the three operations are 1, 3 and 1 minutes respectively. The corresponding times per truck and car are (2,0,4) and (1,2,0) minutes. Maximize revenues…</a:t>
            </a:r>
            <a:endParaRPr lang="en-GB" sz="24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a:p>
        </p:txBody>
      </p:sp>
    </p:spTree>
    <p:extLst>
      <p:ext uri="{BB962C8B-B14F-4D97-AF65-F5344CB8AC3E}">
        <p14:creationId xmlns:p14="http://schemas.microsoft.com/office/powerpoint/2010/main" xmlns="" val="2701026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a:p>
        </p:txBody>
      </p:sp>
      <p:pic>
        <p:nvPicPr>
          <p:cNvPr id="5" name="Picture 2"/>
          <p:cNvPicPr>
            <a:picLocks noGrp="1" noChangeAspect="1" noChangeArrowheads="1"/>
          </p:cNvPicPr>
          <p:nvPr>
            <p:ph idx="1"/>
          </p:nvPr>
        </p:nvPicPr>
        <p:blipFill rotWithShape="1">
          <a:blip r:embed="rId2">
            <a:extLst>
              <a:ext uri="{28A0092B-C50C-407E-A947-70E740481C1C}">
                <a14:useLocalDpi xmlns:a14="http://schemas.microsoft.com/office/drawing/2010/main" xmlns="" val="0"/>
              </a:ext>
            </a:extLst>
          </a:blip>
          <a:srcRect l="36603" t="42535" r="15275" b="32986"/>
          <a:stretch/>
        </p:blipFill>
        <p:spPr bwMode="auto">
          <a:xfrm>
            <a:off x="762000" y="2057400"/>
            <a:ext cx="7771874" cy="2222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351105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pic>
        <p:nvPicPr>
          <p:cNvPr id="24578"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35959" t="37601" r="29807" b="39109"/>
          <a:stretch/>
        </p:blipFill>
        <p:spPr bwMode="auto">
          <a:xfrm>
            <a:off x="914400" y="1981200"/>
            <a:ext cx="7608066" cy="2909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18575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normAutofit/>
          </a:bodyPr>
          <a:lstStyle/>
          <a:p>
            <a:pPr>
              <a:defRPr/>
            </a:pPr>
            <a:r>
              <a:rPr lang="en-GB" sz="3600" b="1" dirty="0">
                <a:solidFill>
                  <a:schemeClr val="tx2"/>
                </a:solidFill>
              </a:rPr>
              <a:t>Addition of a constraint</a:t>
            </a:r>
            <a:endParaRPr lang="en-US" sz="3600" b="1" dirty="0" smtClean="0">
              <a:solidFill>
                <a:schemeClr val="tx2"/>
              </a:solidFill>
            </a:endParaRPr>
          </a:p>
        </p:txBody>
      </p:sp>
      <mc:AlternateContent xmlns:mc="http://schemas.openxmlformats.org/markup-compatibility/2006">
        <mc:Choice xmlns:a14="http://schemas.microsoft.com/office/drawing/2010/main" xmlns="" Requires="a14">
          <p:sp>
            <p:nvSpPr>
              <p:cNvPr id="30723" name="Rectangle 3"/>
              <p:cNvSpPr>
                <a:spLocks noGrp="1" noChangeArrowheads="1"/>
              </p:cNvSpPr>
              <p:nvPr>
                <p:ph idx="1"/>
              </p:nvPr>
            </p:nvSpPr>
            <p:spPr/>
            <p:txBody>
              <a:bodyPr>
                <a:normAutofit fontScale="92500" lnSpcReduction="10000"/>
              </a:bodyPr>
              <a:lstStyle/>
              <a:p>
                <a:pPr>
                  <a:lnSpc>
                    <a:spcPct val="80000"/>
                  </a:lnSpc>
                </a:pPr>
                <a:r>
                  <a:rPr lang="en-US" sz="2400" dirty="0" smtClean="0"/>
                  <a:t>Revenue maximization problem</a:t>
                </a:r>
              </a:p>
              <a:p>
                <a:pPr>
                  <a:lnSpc>
                    <a:spcPct val="80000"/>
                  </a:lnSpc>
                </a:pPr>
                <a:endParaRPr lang="en-US" sz="2400" dirty="0"/>
              </a:p>
              <a:p>
                <a:pPr marL="0" indent="0">
                  <a:lnSpc>
                    <a:spcPct val="80000"/>
                  </a:lnSpc>
                  <a:buNone/>
                </a:pPr>
                <a:endParaRPr lang="en-US" sz="2400" dirty="0" smtClean="0"/>
              </a:p>
              <a:p>
                <a:pPr>
                  <a:lnSpc>
                    <a:spcPct val="80000"/>
                  </a:lnSpc>
                </a:pPr>
                <a:endParaRPr lang="en-US" sz="2400" dirty="0"/>
              </a:p>
              <a:p>
                <a:pPr>
                  <a:lnSpc>
                    <a:spcPct val="80000"/>
                  </a:lnSpc>
                </a:pPr>
                <a:endParaRPr lang="en-US" sz="2400" dirty="0" smtClean="0"/>
              </a:p>
              <a:p>
                <a:pPr>
                  <a:lnSpc>
                    <a:spcPct val="80000"/>
                  </a:lnSpc>
                </a:pPr>
                <a:endParaRPr lang="en-US" sz="2400" dirty="0"/>
              </a:p>
              <a:p>
                <a:pPr>
                  <a:lnSpc>
                    <a:spcPct val="80000"/>
                  </a:lnSpc>
                </a:pPr>
                <a:endParaRPr lang="en-US" sz="2400" dirty="0" smtClean="0"/>
              </a:p>
              <a:p>
                <a:r>
                  <a:rPr lang="en-GB" sz="2600" dirty="0" smtClean="0"/>
                  <a:t>Suppose </a:t>
                </a:r>
                <a:r>
                  <a:rPr lang="en-GB" sz="2600" dirty="0"/>
                  <a:t>the company changes the design of its toys by introducing another operation, with the daily capacity 500 minutes, and operation time </a:t>
                </a:r>
                <a:r>
                  <a:rPr lang="en-GB" sz="2600" dirty="0" smtClean="0"/>
                  <a:t>3,1, </a:t>
                </a:r>
                <a:r>
                  <a:rPr lang="en-GB" sz="2600" dirty="0"/>
                  <a:t>and 1 for the three products, respectively. How will this operation aﬀect </a:t>
                </a:r>
                <a:r>
                  <a:rPr lang="en-GB" sz="2600" dirty="0" smtClean="0"/>
                  <a:t>the optimal </a:t>
                </a:r>
                <a:r>
                  <a:rPr lang="en-GB" sz="2600" dirty="0"/>
                  <a:t>solution</a:t>
                </a:r>
                <a:r>
                  <a:rPr lang="en-GB" sz="2600" dirty="0" smtClean="0"/>
                  <a:t>. Introduce one more constraint</a:t>
                </a:r>
              </a:p>
              <a:p>
                <a:pPr marL="0" indent="0">
                  <a:buNone/>
                </a:pPr>
                <a14:m>
                  <m:oMathPara xmlns:m="http://schemas.openxmlformats.org/officeDocument/2006/math">
                    <m:oMathParaPr>
                      <m:jc m:val="centerGroup"/>
                    </m:oMathParaPr>
                    <m:oMath xmlns:m="http://schemas.openxmlformats.org/officeDocument/2006/math">
                      <m:r>
                        <a:rPr lang="en-US" sz="2600" b="0" i="1" smtClean="0">
                          <a:latin typeface="Cambria Math"/>
                        </a:rPr>
                        <m:t>3</m:t>
                      </m:r>
                      <m:sSub>
                        <m:sSubPr>
                          <m:ctrlPr>
                            <a:rPr lang="en-US" sz="2600" b="0" i="1" smtClean="0">
                              <a:latin typeface="Cambria Math"/>
                            </a:rPr>
                          </m:ctrlPr>
                        </m:sSubPr>
                        <m:e>
                          <m:r>
                            <a:rPr lang="en-US" sz="2600" b="0" i="1" smtClean="0">
                              <a:latin typeface="Cambria Math"/>
                            </a:rPr>
                            <m:t>𝑥</m:t>
                          </m:r>
                        </m:e>
                        <m:sub>
                          <m:r>
                            <a:rPr lang="en-US" sz="2600" b="0" i="1" smtClean="0">
                              <a:latin typeface="Cambria Math"/>
                            </a:rPr>
                            <m:t>1</m:t>
                          </m:r>
                        </m:sub>
                      </m:sSub>
                      <m:r>
                        <a:rPr lang="en-US" sz="2600" b="0" i="1" smtClean="0">
                          <a:latin typeface="Cambria Math"/>
                        </a:rPr>
                        <m:t>+</m:t>
                      </m:r>
                      <m:sSub>
                        <m:sSubPr>
                          <m:ctrlPr>
                            <a:rPr lang="en-US" sz="2600" b="0" i="1" smtClean="0">
                              <a:latin typeface="Cambria Math"/>
                            </a:rPr>
                          </m:ctrlPr>
                        </m:sSubPr>
                        <m:e>
                          <m:r>
                            <a:rPr lang="en-US" sz="2600" b="0" i="1" smtClean="0">
                              <a:latin typeface="Cambria Math"/>
                            </a:rPr>
                            <m:t>𝑥</m:t>
                          </m:r>
                        </m:e>
                        <m:sub>
                          <m:r>
                            <a:rPr lang="en-US" sz="2600" b="0" i="1" smtClean="0">
                              <a:latin typeface="Cambria Math"/>
                            </a:rPr>
                            <m:t>2</m:t>
                          </m:r>
                        </m:sub>
                      </m:sSub>
                      <m:r>
                        <a:rPr lang="en-US" sz="2600" b="0" i="1" smtClean="0">
                          <a:latin typeface="Cambria Math"/>
                        </a:rPr>
                        <m:t>+</m:t>
                      </m:r>
                      <m:sSub>
                        <m:sSubPr>
                          <m:ctrlPr>
                            <a:rPr lang="en-US" sz="2600" b="0" i="1" smtClean="0">
                              <a:latin typeface="Cambria Math"/>
                            </a:rPr>
                          </m:ctrlPr>
                        </m:sSubPr>
                        <m:e>
                          <m:r>
                            <a:rPr lang="en-US" sz="2600" b="0" i="1" smtClean="0">
                              <a:latin typeface="Cambria Math"/>
                            </a:rPr>
                            <m:t>𝑥</m:t>
                          </m:r>
                        </m:e>
                        <m:sub>
                          <m:r>
                            <a:rPr lang="en-US" sz="2600" b="0" i="1" smtClean="0">
                              <a:latin typeface="Cambria Math"/>
                            </a:rPr>
                            <m:t>3</m:t>
                          </m:r>
                        </m:sub>
                      </m:sSub>
                      <m:r>
                        <a:rPr lang="en-US" sz="2600" b="0" i="1" smtClean="0">
                          <a:latin typeface="Cambria Math"/>
                        </a:rPr>
                        <m:t>≤</m:t>
                      </m:r>
                      <m:r>
                        <a:rPr lang="en-US" sz="2600" b="0" i="1" smtClean="0">
                          <a:latin typeface="Cambria Math"/>
                        </a:rPr>
                        <m:t>500</m:t>
                      </m:r>
                    </m:oMath>
                  </m:oMathPara>
                </a14:m>
                <a:endParaRPr lang="en-GB" sz="2600" dirty="0"/>
              </a:p>
              <a:p>
                <a:pPr marL="0" indent="0">
                  <a:lnSpc>
                    <a:spcPct val="80000"/>
                  </a:lnSpc>
                  <a:buNone/>
                </a:pPr>
                <a:endParaRPr lang="en-US" sz="2400" dirty="0" smtClean="0"/>
              </a:p>
              <a:p>
                <a:pPr marL="0" indent="0">
                  <a:lnSpc>
                    <a:spcPct val="80000"/>
                  </a:lnSpc>
                  <a:buNone/>
                </a:pPr>
                <a:endParaRPr lang="en-US" sz="2400" dirty="0" smtClean="0"/>
              </a:p>
            </p:txBody>
          </p:sp>
        </mc:Choice>
        <mc:Fallback>
          <p:sp>
            <p:nvSpPr>
              <p:cNvPr id="30723" name="Rectangle 3"/>
              <p:cNvSpPr>
                <a:spLocks noGrp="1" noRot="1" noChangeAspect="1" noMove="1" noResize="1" noEditPoints="1" noAdjustHandles="1" noChangeArrowheads="1" noChangeShapeType="1" noTextEdit="1"/>
              </p:cNvSpPr>
              <p:nvPr>
                <p:ph idx="1"/>
              </p:nvPr>
            </p:nvSpPr>
            <p:spPr>
              <a:blipFill rotWithShape="1">
                <a:blip r:embed="rId3"/>
                <a:stretch>
                  <a:fillRect l="-963" t="-2695" r="-1778" b="-9569"/>
                </a:stretch>
              </a:blipFill>
            </p:spPr>
            <p:txBody>
              <a:bodyPr/>
              <a:lstStyle/>
              <a:p>
                <a:r>
                  <a:rPr lang="en-GB">
                    <a:noFill/>
                  </a:rPr>
                  <a:t> </a:t>
                </a:r>
              </a:p>
            </p:txBody>
          </p:sp>
        </mc:Fallback>
      </mc:AlternateContent>
      <p:pic>
        <p:nvPicPr>
          <p:cNvPr id="21506"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6603" t="42535" r="15275" b="32986"/>
          <a:stretch/>
        </p:blipFill>
        <p:spPr bwMode="auto">
          <a:xfrm>
            <a:off x="1308100" y="1905000"/>
            <a:ext cx="6261100" cy="1790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335135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Changes in the right hand side</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marL="0" indent="0">
                  <a:buNone/>
                </a:pPr>
                <a:r>
                  <a:rPr lang="en-US" sz="2400" dirty="0" smtClean="0"/>
                  <a:t>Suppose that the TOYCO wants to expand its assembly lines by increasing the daily capacity of operation 1, 2 and 3 by 40 % to 602, 644, 588 minutes respectively. How would the change affect the total revenue?</a:t>
                </a:r>
              </a:p>
              <a:p>
                <a:pPr marL="0" indent="0">
                  <a:buNone/>
                </a:pPr>
                <a:endParaRPr lang="en-US" sz="2400" dirty="0"/>
              </a:p>
              <a:p>
                <a:pPr marL="0" indent="0">
                  <a:buNone/>
                </a:pPr>
                <a:r>
                  <a:rPr lang="en-US" sz="2400" dirty="0" smtClean="0"/>
                  <a:t>Only change in the right hand side of the tableau</a:t>
                </a:r>
              </a:p>
              <a:p>
                <a:pPr marL="0" indent="0">
                  <a:buNone/>
                </a:pPr>
                <a:endParaRPr lang="en-US" sz="2400" dirty="0"/>
              </a:p>
              <a:p>
                <a:pPr marL="0" indent="0">
                  <a:buNone/>
                </a:pPr>
                <a:r>
                  <a:rPr lang="en-US" sz="2400" dirty="0" smtClean="0"/>
                  <a:t>New basic solution=inverse </a:t>
                </a:r>
                <a14:m>
                  <m:oMath xmlns:m="http://schemas.openxmlformats.org/officeDocument/2006/math">
                    <m:r>
                      <a:rPr lang="en-US" sz="2400" b="0" i="1" smtClean="0">
                        <a:latin typeface="Cambria Math"/>
                      </a:rPr>
                      <m:t>×</m:t>
                    </m:r>
                  </m:oMath>
                </a14:m>
                <a:r>
                  <a:rPr lang="en-US" sz="2400" dirty="0" smtClean="0"/>
                  <a:t> the new right hand side </a:t>
                </a: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111" t="-1078" r="-1778"/>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spTree>
    <p:extLst>
      <p:ext uri="{BB962C8B-B14F-4D97-AF65-F5344CB8AC3E}">
        <p14:creationId xmlns:p14="http://schemas.microsoft.com/office/powerpoint/2010/main" xmlns="" val="20257071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Changes in objective function coefficients</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r>
                  <a:rPr lang="en-US" sz="2400" dirty="0" smtClean="0"/>
                  <a:t>Suppose that TOYCO has a new pricing policy to meet the competition. The unit revenues under the new policy are $2, $3 and $4 for train, truck and car toys respectively. How is the optimal solution affected?</a:t>
                </a:r>
              </a:p>
              <a:p>
                <a:pPr marL="0" indent="0">
                  <a:buNone/>
                </a:pPr>
                <a:r>
                  <a:rPr lang="en-US" sz="2400" dirty="0"/>
                  <a:t/>
                </a:r>
                <a:r>
                  <a:rPr lang="en-US" sz="2400" dirty="0" smtClean="0"/>
                  <a:t>New objective function is….</a:t>
                </a:r>
              </a:p>
              <a:p>
                <a:pPr marL="0" indent="0">
                  <a:buNone/>
                </a:pPr>
                <a:r>
                  <a:rPr lang="en-US" sz="2400" dirty="0" smtClean="0"/>
                  <a:t>New objective coefficients for basic variables are… (3,4,0)</a:t>
                </a:r>
              </a:p>
              <a:p>
                <a:pPr marL="0" indent="0">
                  <a:buNone/>
                </a:pPr>
                <a:r>
                  <a:rPr lang="en-US" sz="2400" dirty="0" smtClean="0"/>
                  <a:t>The dual variables are computed as follows </a:t>
                </a:r>
              </a:p>
              <a:p>
                <a:pPr marL="0" indent="0">
                  <a:buNone/>
                </a:pPr>
                <a14:m>
                  <m:oMath xmlns:m="http://schemas.openxmlformats.org/officeDocument/2006/math">
                    <m:sSub>
                      <m:sSubPr>
                        <m:ctrlPr>
                          <a:rPr lang="en-US" sz="2400" b="0" i="1" smtClean="0">
                            <a:latin typeface="Cambria Math"/>
                          </a:rPr>
                        </m:ctrlPr>
                      </m:sSubPr>
                      <m:e>
                        <m:r>
                          <a:rPr lang="en-US" sz="2400" b="0" i="1" smtClean="0">
                            <a:latin typeface="Cambria Math"/>
                          </a:rPr>
                          <m:t>(</m:t>
                        </m:r>
                        <m:r>
                          <a:rPr lang="en-US" sz="2400" b="0" i="1" smtClean="0">
                            <a:latin typeface="Cambria Math"/>
                          </a:rPr>
                          <m:t>𝑦</m:t>
                        </m:r>
                      </m:e>
                      <m:sub>
                        <m:r>
                          <a:rPr lang="en-US" sz="2400" b="0" i="1" smtClean="0">
                            <a:latin typeface="Cambria Math"/>
                          </a:rPr>
                          <m:t>1</m:t>
                        </m:r>
                      </m:sub>
                    </m:sSub>
                    <m:r>
                      <a:rPr lang="en-US" sz="2400" b="0" i="1" smtClean="0">
                        <a:latin typeface="Cambria Math"/>
                      </a:rPr>
                      <m:t>, </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3</m:t>
                        </m:r>
                      </m:sub>
                    </m:sSub>
                    <m:r>
                      <a:rPr lang="en-US" sz="2400" b="0" i="1" smtClean="0">
                        <a:latin typeface="Cambria Math"/>
                      </a:rPr>
                      <m:t>)=</m:t>
                    </m:r>
                    <m:d>
                      <m:dPr>
                        <m:ctrlPr>
                          <a:rPr lang="en-US" sz="2400" b="0" i="1" smtClean="0">
                            <a:latin typeface="Cambria Math"/>
                          </a:rPr>
                        </m:ctrlPr>
                      </m:dPr>
                      <m:e>
                        <m:r>
                          <a:rPr lang="en-US" sz="2400" b="0" i="1" smtClean="0">
                            <a:latin typeface="Cambria Math"/>
                          </a:rPr>
                          <m:t>3</m:t>
                        </m:r>
                        <m:r>
                          <a:rPr lang="en-US" sz="2400" b="0" i="1" smtClean="0">
                            <a:latin typeface="Cambria Math"/>
                          </a:rPr>
                          <m:t>,</m:t>
                        </m:r>
                        <m:r>
                          <a:rPr lang="en-US" sz="2400" b="0" i="1" smtClean="0">
                            <a:latin typeface="Cambria Math"/>
                          </a:rPr>
                          <m:t>4</m:t>
                        </m:r>
                        <m:r>
                          <a:rPr lang="en-US" sz="2400" b="0" i="1" smtClean="0">
                            <a:latin typeface="Cambria Math"/>
                          </a:rPr>
                          <m:t>,</m:t>
                        </m:r>
                        <m:r>
                          <a:rPr lang="en-US" sz="2400" b="0" i="1" smtClean="0">
                            <a:latin typeface="Cambria Math"/>
                          </a:rPr>
                          <m:t>0</m:t>
                        </m:r>
                      </m:e>
                    </m:d>
                    <m:r>
                      <a:rPr lang="en-US" sz="2400" b="0" i="1" smtClean="0">
                        <a:latin typeface="Cambria Math"/>
                      </a:rPr>
                      <m:t>×</m:t>
                    </m:r>
                  </m:oMath>
                </a14:m>
                <a:r>
                  <a:rPr lang="en-US" sz="2400" dirty="0" smtClean="0"/>
                  <a:t>inverse</a:t>
                </a:r>
              </a:p>
              <a:p>
                <a:pPr marL="0" indent="0">
                  <a:buNone/>
                </a:pP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111" t="-1078" r="-815"/>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a:p>
        </p:txBody>
      </p:sp>
    </p:spTree>
    <p:extLst>
      <p:ext uri="{BB962C8B-B14F-4D97-AF65-F5344CB8AC3E}">
        <p14:creationId xmlns:p14="http://schemas.microsoft.com/office/powerpoint/2010/main" xmlns="" val="1305105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762000"/>
                <a:ext cx="8229600" cy="5364163"/>
              </a:xfrm>
            </p:spPr>
            <p:txBody>
              <a:bodyPr>
                <a:normAutofit/>
              </a:bodyPr>
              <a:lstStyle/>
              <a:p>
                <a:r>
                  <a:rPr lang="en-US" sz="2400" dirty="0" smtClean="0"/>
                  <a:t>The </a:t>
                </a:r>
                <a14:m>
                  <m:oMath xmlns:m="http://schemas.openxmlformats.org/officeDocument/2006/math">
                    <m:r>
                      <a:rPr lang="en-US" sz="2400" b="0" i="1" smtClean="0">
                        <a:latin typeface="Cambria Math"/>
                      </a:rPr>
                      <m:t>𝑧</m:t>
                    </m:r>
                    <m:r>
                      <a:rPr lang="en-US" sz="2400" b="0" i="1" smtClean="0">
                        <a:latin typeface="Cambria Math"/>
                      </a:rPr>
                      <m:t>−</m:t>
                    </m:r>
                  </m:oMath>
                </a14:m>
                <a:r>
                  <a:rPr lang="en-GB" sz="2400" dirty="0" smtClean="0"/>
                  <a:t>row coefficients are determined as the difference between the left and right hand sides of the dual constraints. </a:t>
                </a:r>
              </a:p>
              <a:p>
                <a:pPr marL="0" indent="0">
                  <a:buNone/>
                </a:pPr>
                <a14:m>
                  <m:oMath xmlns:m="http://schemas.openxmlformats.org/officeDocument/2006/math">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1</m:t>
                        </m:r>
                      </m:sub>
                    </m:sSub>
                    <m:r>
                      <a:rPr lang="en-US" sz="2400" b="0" i="1" smtClean="0">
                        <a:latin typeface="Cambria Math"/>
                      </a:rPr>
                      <m:t>+</m:t>
                    </m:r>
                    <m:r>
                      <a:rPr lang="en-US" sz="2400" b="0" i="1" smtClean="0">
                        <a:latin typeface="Cambria Math"/>
                      </a:rPr>
                      <m:t>3</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3</m:t>
                        </m:r>
                      </m:sub>
                    </m:sSub>
                    <m:r>
                      <a:rPr lang="en-US" sz="2400" b="0" i="1" smtClean="0">
                        <a:latin typeface="Cambria Math"/>
                      </a:rPr>
                      <m:t>−</m:t>
                    </m:r>
                    <m:r>
                      <a:rPr lang="en-US" sz="2400" b="0" i="1" smtClean="0">
                        <a:latin typeface="Cambria Math"/>
                      </a:rPr>
                      <m:t>2</m:t>
                    </m:r>
                  </m:oMath>
                </a14:m>
                <a:r>
                  <a:rPr lang="en-US" sz="2400" b="0" dirty="0" smtClean="0"/>
                  <a:t> and so on. Calculate the optimal solution.</a:t>
                </a:r>
              </a:p>
              <a:p>
                <a:pPr marL="0" indent="0">
                  <a:buNone/>
                </a:pP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762000"/>
                <a:ext cx="8229600" cy="5364163"/>
              </a:xfrm>
              <a:blipFill rotWithShape="1">
                <a:blip r:embed="rId3"/>
                <a:stretch>
                  <a:fillRect l="-1111" t="-909" r="-667"/>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a:p>
        </p:txBody>
      </p:sp>
    </p:spTree>
    <p:extLst>
      <p:ext uri="{BB962C8B-B14F-4D97-AF65-F5344CB8AC3E}">
        <p14:creationId xmlns:p14="http://schemas.microsoft.com/office/powerpoint/2010/main" xmlns="" val="3482303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a:p>
        </p:txBody>
      </p:sp>
    </p:spTree>
    <p:extLst>
      <p:ext uri="{BB962C8B-B14F-4D97-AF65-F5344CB8AC3E}">
        <p14:creationId xmlns:p14="http://schemas.microsoft.com/office/powerpoint/2010/main" xmlns="" val="13326740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Scenario-II</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04800" y="1295400"/>
                <a:ext cx="8229600" cy="4525963"/>
              </a:xfrm>
            </p:spPr>
            <p:txBody>
              <a:bodyPr>
                <a:normAutofit/>
              </a:bodyPr>
              <a:lstStyle/>
              <a:p>
                <a:r>
                  <a:rPr lang="en-US" sz="2400" dirty="0" smtClean="0"/>
                  <a:t>Suppose now that the TOYCO objective function is changed to </a:t>
                </a:r>
                <a14:m>
                  <m:oMath xmlns:m="http://schemas.openxmlformats.org/officeDocument/2006/math">
                    <m:r>
                      <a:rPr lang="en-US" sz="2400" b="0" i="1" smtClean="0">
                        <a:latin typeface="Cambria Math"/>
                      </a:rPr>
                      <m:t>𝑧</m:t>
                    </m:r>
                    <m:r>
                      <a:rPr lang="en-US" sz="2400" b="0" i="1" smtClean="0">
                        <a:latin typeface="Cambria Math"/>
                      </a:rPr>
                      <m:t>=</m:t>
                    </m:r>
                    <m:r>
                      <a:rPr lang="en-US" sz="2400" b="0" i="1" smtClean="0">
                        <a:latin typeface="Cambria Math"/>
                      </a:rPr>
                      <m:t>6</m:t>
                    </m:r>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1</m:t>
                        </m:r>
                      </m:sub>
                    </m:sSub>
                    <m:r>
                      <a:rPr lang="en-US" sz="2400" b="0" i="1" smtClean="0">
                        <a:latin typeface="Cambria Math"/>
                      </a:rPr>
                      <m:t>+</m:t>
                    </m:r>
                    <m:r>
                      <a:rPr lang="en-US" sz="2400" b="0" i="1" smtClean="0">
                        <a:latin typeface="Cambria Math"/>
                      </a:rPr>
                      <m:t>3</m:t>
                    </m:r>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2</m:t>
                        </m:r>
                      </m:sub>
                    </m:sSub>
                    <m:r>
                      <a:rPr lang="en-US" sz="2400" b="0" i="1" smtClean="0">
                        <a:latin typeface="Cambria Math"/>
                      </a:rPr>
                      <m:t>+</m:t>
                    </m:r>
                    <m:r>
                      <a:rPr lang="en-US" sz="2400" b="0" i="1" smtClean="0">
                        <a:latin typeface="Cambria Math"/>
                      </a:rPr>
                      <m:t>4</m:t>
                    </m:r>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3</m:t>
                        </m:r>
                      </m:sub>
                    </m:sSub>
                    <m:r>
                      <a:rPr lang="en-US" sz="2400" b="0" i="1" smtClean="0">
                        <a:latin typeface="Cambria Math"/>
                      </a:rPr>
                      <m:t>.</m:t>
                    </m:r>
                  </m:oMath>
                </a14:m>
                <a:r>
                  <a:rPr lang="en-GB" sz="2400" dirty="0" smtClean="0"/>
                  <a:t> Will the solution change?</a:t>
                </a:r>
              </a:p>
              <a:p>
                <a:pPr marL="0" indent="0">
                  <a:buNone/>
                </a:pP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04800" y="1295400"/>
                <a:ext cx="8229600" cy="4525963"/>
              </a:xfrm>
              <a:blipFill rotWithShape="1">
                <a:blip r:embed="rId3"/>
                <a:stretch>
                  <a:fillRect l="-1111" t="-1078" r="-963"/>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a:p>
        </p:txBody>
      </p:sp>
    </p:spTree>
    <p:extLst>
      <p:ext uri="{BB962C8B-B14F-4D97-AF65-F5344CB8AC3E}">
        <p14:creationId xmlns:p14="http://schemas.microsoft.com/office/powerpoint/2010/main" xmlns="" val="8721096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a:p>
        </p:txBody>
      </p:sp>
    </p:spTree>
    <p:extLst>
      <p:ext uri="{BB962C8B-B14F-4D97-AF65-F5344CB8AC3E}">
        <p14:creationId xmlns:p14="http://schemas.microsoft.com/office/powerpoint/2010/main" xmlns="" val="4465741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a:p>
        </p:txBody>
      </p:sp>
    </p:spTree>
    <p:extLst>
      <p:ext uri="{BB962C8B-B14F-4D97-AF65-F5344CB8AC3E}">
        <p14:creationId xmlns:p14="http://schemas.microsoft.com/office/powerpoint/2010/main" xmlns="" val="32832498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a:p>
        </p:txBody>
      </p:sp>
    </p:spTree>
    <p:extLst>
      <p:ext uri="{BB962C8B-B14F-4D97-AF65-F5344CB8AC3E}">
        <p14:creationId xmlns:p14="http://schemas.microsoft.com/office/powerpoint/2010/main" xmlns="" val="23297030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Addition of a new activity</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r>
                  <a:rPr lang="en-US" sz="2400" dirty="0" smtClean="0"/>
                  <a:t>TOYCO recognizes that toy trains are not currently in production because they are not profitable. The company wants to replace toy trains with a new product, a toy fire engine, to be assembled on the existing facilities. TOYCO estimates that the revenue per toy fire engine to be $4 and the assembly times per unit to be 1 minute on each operation 1 ,2 and 2 minutes on operation 3. How would this change impact the solution.</a:t>
                </a:r>
              </a:p>
              <a:p>
                <a:pPr marL="0" indent="0">
                  <a:buNone/>
                </a:pPr>
                <a:r>
                  <a:rPr lang="en-US" sz="2400" dirty="0" smtClean="0"/>
                  <a:t>Let </a:t>
                </a:r>
                <a14:m>
                  <m:oMath xmlns:m="http://schemas.openxmlformats.org/officeDocument/2006/math">
                    <m:sSub>
                      <m:sSubPr>
                        <m:ctrlPr>
                          <a:rPr lang="en-US" sz="2400" b="0" i="1" smtClean="0">
                            <a:latin typeface="Cambria Math"/>
                          </a:rPr>
                        </m:ctrlPr>
                      </m:sSubPr>
                      <m:e>
                        <m:r>
                          <a:rPr lang="en-US" sz="2400" b="0" i="1" smtClean="0">
                            <a:latin typeface="Cambria Math"/>
                          </a:rPr>
                          <m:t>𝑥</m:t>
                        </m:r>
                      </m:e>
                      <m:sub>
                        <m:r>
                          <a:rPr lang="en-US" sz="2400" b="0" i="1" smtClean="0">
                            <a:latin typeface="Cambria Math"/>
                          </a:rPr>
                          <m:t>7</m:t>
                        </m:r>
                      </m:sub>
                    </m:sSub>
                  </m:oMath>
                </a14:m>
                <a:r>
                  <a:rPr lang="en-GB" sz="2400" dirty="0" smtClean="0"/>
                  <a:t> represent the new fire engine product. Given that </a:t>
                </a:r>
                <a14:m>
                  <m:oMath xmlns:m="http://schemas.openxmlformats.org/officeDocument/2006/math">
                    <m:d>
                      <m:dPr>
                        <m:ctrlPr>
                          <a:rPr lang="en-US" sz="2400" b="0" i="1" smtClean="0">
                            <a:latin typeface="Cambria Math"/>
                          </a:rPr>
                        </m:ctrlPr>
                      </m:dPr>
                      <m:e>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𝑦</m:t>
                            </m:r>
                          </m:e>
                          <m:sub>
                            <m:r>
                              <a:rPr lang="en-US" sz="2400" b="0" i="1" smtClean="0">
                                <a:latin typeface="Cambria Math"/>
                              </a:rPr>
                              <m:t>3</m:t>
                            </m:r>
                          </m:sub>
                        </m:sSub>
                      </m:e>
                    </m:d>
                    <m:r>
                      <a:rPr lang="en-US" sz="2400" b="0" i="1" smtClean="0">
                        <a:latin typeface="Cambria Math"/>
                      </a:rPr>
                      <m:t>=(</m:t>
                    </m:r>
                    <m:r>
                      <a:rPr lang="en-US" sz="2400" b="0" i="1" smtClean="0">
                        <a:latin typeface="Cambria Math"/>
                      </a:rPr>
                      <m:t>1</m:t>
                    </m:r>
                    <m:r>
                      <a:rPr lang="en-US" sz="2400" b="0" i="1" smtClean="0">
                        <a:latin typeface="Cambria Math"/>
                      </a:rPr>
                      <m:t>,</m:t>
                    </m:r>
                    <m:r>
                      <a:rPr lang="en-US" sz="2400" b="0" i="1" smtClean="0">
                        <a:latin typeface="Cambria Math"/>
                      </a:rPr>
                      <m:t>2</m:t>
                    </m:r>
                    <m:r>
                      <a:rPr lang="en-US" sz="2400" b="0" i="1" smtClean="0">
                        <a:latin typeface="Cambria Math"/>
                      </a:rPr>
                      <m:t>,</m:t>
                    </m:r>
                    <m:r>
                      <a:rPr lang="en-US" sz="2400" b="0" i="1" smtClean="0">
                        <a:latin typeface="Cambria Math"/>
                      </a:rPr>
                      <m:t>0</m:t>
                    </m:r>
                    <m:r>
                      <a:rPr lang="en-US" sz="2400" b="0" i="1" smtClean="0">
                        <a:latin typeface="Cambria Math"/>
                      </a:rPr>
                      <m:t>)</m:t>
                    </m:r>
                  </m:oMath>
                </a14:m>
                <a:r>
                  <a:rPr lang="en-GB" sz="2400" dirty="0" smtClean="0"/>
                  <a:t> are the optimal dual values we get</a:t>
                </a: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111" t="-1078" r="-1111"/>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a:p>
        </p:txBody>
      </p:sp>
    </p:spTree>
    <p:extLst>
      <p:ext uri="{BB962C8B-B14F-4D97-AF65-F5344CB8AC3E}">
        <p14:creationId xmlns:p14="http://schemas.microsoft.com/office/powerpoint/2010/main" xmlns="" val="37112087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a:p>
        </p:txBody>
      </p:sp>
    </p:spTree>
    <p:extLst>
      <p:ext uri="{BB962C8B-B14F-4D97-AF65-F5344CB8AC3E}">
        <p14:creationId xmlns:p14="http://schemas.microsoft.com/office/powerpoint/2010/main" xmlns="" val="956067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a:p>
        </p:txBody>
      </p:sp>
    </p:spTree>
    <p:extLst>
      <p:ext uri="{BB962C8B-B14F-4D97-AF65-F5344CB8AC3E}">
        <p14:creationId xmlns:p14="http://schemas.microsoft.com/office/powerpoint/2010/main" xmlns="" val="16850450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a:p>
        </p:txBody>
      </p:sp>
    </p:spTree>
    <p:extLst>
      <p:ext uri="{BB962C8B-B14F-4D97-AF65-F5344CB8AC3E}">
        <p14:creationId xmlns:p14="http://schemas.microsoft.com/office/powerpoint/2010/main" xmlns="" val="38548234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Example-II</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marL="0" indent="0">
                  <a:buNone/>
                </a:pPr>
                <a:r>
                  <a:rPr lang="en-US" sz="2400" dirty="0" smtClean="0"/>
                  <a:t>Reddy </a:t>
                </a:r>
                <a:r>
                  <a:rPr lang="en-US" sz="2400" dirty="0" err="1" smtClean="0"/>
                  <a:t>Mikks</a:t>
                </a:r>
                <a:r>
                  <a:rPr lang="en-US" sz="2400" dirty="0" smtClean="0"/>
                  <a:t> produces both interior and exterior paints from two raw materials </a:t>
                </a:r>
                <a14:m>
                  <m:oMath xmlns:m="http://schemas.openxmlformats.org/officeDocument/2006/math">
                    <m:sSub>
                      <m:sSubPr>
                        <m:ctrlPr>
                          <a:rPr lang="en-US" sz="2400" b="0" i="1" smtClean="0">
                            <a:latin typeface="Cambria Math"/>
                          </a:rPr>
                        </m:ctrlPr>
                      </m:sSubPr>
                      <m:e>
                        <m:r>
                          <a:rPr lang="en-US" sz="2400" b="0" i="1" smtClean="0">
                            <a:latin typeface="Cambria Math"/>
                          </a:rPr>
                          <m:t>𝑀</m:t>
                        </m:r>
                      </m:e>
                      <m:sub>
                        <m:r>
                          <a:rPr lang="en-US" sz="2400" b="0" i="1" smtClean="0">
                            <a:latin typeface="Cambria Math"/>
                          </a:rPr>
                          <m:t>1</m:t>
                        </m:r>
                      </m:sub>
                    </m:sSub>
                  </m:oMath>
                </a14:m>
                <a:r>
                  <a:rPr lang="en-GB" sz="2400" dirty="0" smtClean="0"/>
                  <a:t> and </a:t>
                </a:r>
                <a14:m>
                  <m:oMath xmlns:m="http://schemas.openxmlformats.org/officeDocument/2006/math">
                    <m:sSub>
                      <m:sSubPr>
                        <m:ctrlPr>
                          <a:rPr lang="en-US" sz="2400" b="0" i="1" smtClean="0">
                            <a:latin typeface="Cambria Math"/>
                          </a:rPr>
                        </m:ctrlPr>
                      </m:sSubPr>
                      <m:e>
                        <m:r>
                          <a:rPr lang="en-US" sz="2400" b="0" i="1" smtClean="0">
                            <a:latin typeface="Cambria Math"/>
                          </a:rPr>
                          <m:t>𝑀</m:t>
                        </m:r>
                      </m:e>
                      <m:sub>
                        <m:r>
                          <a:rPr lang="en-US" sz="2400" b="0" i="1" smtClean="0">
                            <a:latin typeface="Cambria Math"/>
                          </a:rPr>
                          <m:t>2</m:t>
                        </m:r>
                      </m:sub>
                    </m:sSub>
                    <m:r>
                      <a:rPr lang="en-US" sz="2400" b="0" i="1" smtClean="0">
                        <a:latin typeface="Cambria Math"/>
                      </a:rPr>
                      <m:t>. </m:t>
                    </m:r>
                  </m:oMath>
                </a14:m>
                <a:r>
                  <a:rPr lang="en-GB" sz="2400" dirty="0" smtClean="0"/>
                  <a:t>The following table provides the basic data of the problem.</a:t>
                </a:r>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852" t="-1078" r="-1704" b="-1752"/>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a:p>
        </p:txBody>
      </p:sp>
      <mc:AlternateContent xmlns:mc="http://schemas.openxmlformats.org/markup-compatibility/2006">
        <mc:Choice xmlns:a14="http://schemas.microsoft.com/office/drawing/2010/main" xmlns="" Requires="a14">
          <p:graphicFrame>
            <p:nvGraphicFramePr>
              <p:cNvPr id="5" name="Table 4"/>
              <p:cNvGraphicFramePr>
                <a:graphicFrameLocks noGrp="1"/>
              </p:cNvGraphicFramePr>
              <p:nvPr>
                <p:extLst>
                  <p:ext uri="{D42A27DB-BD31-4B8C-83A1-F6EECF244321}">
                    <p14:modId xmlns:p14="http://schemas.microsoft.com/office/powerpoint/2010/main" val="2362378293"/>
                  </p:ext>
                </p:extLst>
              </p:nvPr>
            </p:nvGraphicFramePr>
            <p:xfrm>
              <a:off x="1447800" y="3048000"/>
              <a:ext cx="6096000" cy="2392680"/>
            </p:xfrm>
            <a:graphic>
              <a:graphicData uri="http://schemas.openxmlformats.org/drawingml/2006/table">
                <a:tbl>
                  <a:tblPr firstRow="1" bandRow="1">
                    <a:tableStyleId>{5C22544A-7EE6-4342-B048-85BDC9FD1C3A}</a:tableStyleId>
                  </a:tblPr>
                  <a:tblGrid>
                    <a:gridCol w="2209800"/>
                    <a:gridCol w="1066800"/>
                    <a:gridCol w="1066800"/>
                    <a:gridCol w="1752600"/>
                  </a:tblGrid>
                  <a:tr h="370840">
                    <a:tc>
                      <a:txBody>
                        <a:bodyPr/>
                        <a:lstStyle/>
                        <a:p>
                          <a:pPr algn="ctr"/>
                          <a:endParaRPr lang="en-GB" dirty="0"/>
                        </a:p>
                      </a:txBody>
                      <a:tcPr/>
                    </a:tc>
                    <a:tc gridSpan="2">
                      <a:txBody>
                        <a:bodyPr/>
                        <a:lstStyle/>
                        <a:p>
                          <a:pPr algn="ctr"/>
                          <a:r>
                            <a:rPr lang="en-US" dirty="0" smtClean="0"/>
                            <a:t>Tons of raw material per ton of</a:t>
                          </a:r>
                          <a:endParaRPr lang="en-GB" dirty="0"/>
                        </a:p>
                      </a:txBody>
                      <a:tcPr/>
                    </a:tc>
                    <a:tc hMerge="1">
                      <a:txBody>
                        <a:bodyPr/>
                        <a:lstStyle/>
                        <a:p>
                          <a:endParaRPr lang="en-GB" dirty="0"/>
                        </a:p>
                      </a:txBody>
                      <a:tcPr/>
                    </a:tc>
                    <a:tc rowSpan="2">
                      <a:txBody>
                        <a:bodyPr/>
                        <a:lstStyle/>
                        <a:p>
                          <a:pPr algn="ctr"/>
                          <a:r>
                            <a:rPr lang="en-US" dirty="0" smtClean="0"/>
                            <a:t>Maximum daily availability (tons)</a:t>
                          </a:r>
                          <a:endParaRPr lang="en-GB" dirty="0"/>
                        </a:p>
                      </a:txBody>
                      <a:tcPr/>
                    </a:tc>
                  </a:tr>
                  <a:tr h="370840">
                    <a:tc>
                      <a:txBody>
                        <a:bodyPr/>
                        <a:lstStyle/>
                        <a:p>
                          <a:pPr algn="ctr"/>
                          <a:endParaRPr lang="en-GB"/>
                        </a:p>
                      </a:txBody>
                      <a:tcPr/>
                    </a:tc>
                    <a:tc>
                      <a:txBody>
                        <a:bodyPr/>
                        <a:lstStyle/>
                        <a:p>
                          <a:pPr algn="ctr"/>
                          <a:r>
                            <a:rPr lang="en-US" dirty="0" smtClean="0"/>
                            <a:t>Exterior</a:t>
                          </a:r>
                          <a:r>
                            <a:rPr lang="en-US" baseline="0" dirty="0" smtClean="0"/>
                            <a:t> paint</a:t>
                          </a:r>
                          <a:endParaRPr lang="en-GB" dirty="0"/>
                        </a:p>
                      </a:txBody>
                      <a:tcPr/>
                    </a:tc>
                    <a:tc>
                      <a:txBody>
                        <a:bodyPr/>
                        <a:lstStyle/>
                        <a:p>
                          <a:pPr algn="ctr"/>
                          <a:r>
                            <a:rPr lang="en-US" dirty="0" smtClean="0"/>
                            <a:t>Interior paint</a:t>
                          </a:r>
                          <a:endParaRPr lang="en-GB" dirty="0"/>
                        </a:p>
                      </a:txBody>
                      <a:tcPr/>
                    </a:tc>
                    <a:tc vMerge="1">
                      <a:txBody>
                        <a:bodyPr/>
                        <a:lstStyle/>
                        <a:p>
                          <a:endParaRPr lang="en-GB" dirty="0"/>
                        </a:p>
                      </a:txBody>
                      <a:tcPr/>
                    </a:tc>
                  </a:tr>
                  <a:tr h="370840">
                    <a:tc>
                      <a:txBody>
                        <a:bodyPr/>
                        <a:lstStyle/>
                        <a:p>
                          <a:pPr algn="ctr"/>
                          <a:r>
                            <a:rPr lang="en-US" dirty="0" smtClean="0"/>
                            <a:t>Raw Material </a:t>
                          </a:r>
                          <a14:m>
                            <m:oMath xmlns:m="http://schemas.openxmlformats.org/officeDocument/2006/math">
                              <m:sSub>
                                <m:sSubPr>
                                  <m:ctrlPr>
                                    <a:rPr lang="en-US" b="0" i="1" smtClean="0">
                                      <a:latin typeface="Cambria Math"/>
                                    </a:rPr>
                                  </m:ctrlPr>
                                </m:sSubPr>
                                <m:e>
                                  <m:r>
                                    <a:rPr lang="en-US" b="0" i="1" smtClean="0">
                                      <a:latin typeface="Cambria Math"/>
                                    </a:rPr>
                                    <m:t>𝑀</m:t>
                                  </m:r>
                                </m:e>
                                <m:sub>
                                  <m:r>
                                    <a:rPr lang="en-US" b="0" i="1" smtClean="0">
                                      <a:latin typeface="Cambria Math"/>
                                    </a:rPr>
                                    <m:t>1</m:t>
                                  </m:r>
                                </m:sub>
                              </m:sSub>
                            </m:oMath>
                          </a14:m>
                          <a:endParaRPr lang="en-GB" dirty="0"/>
                        </a:p>
                      </a:txBody>
                      <a:tcPr/>
                    </a:tc>
                    <a:tc>
                      <a:txBody>
                        <a:bodyPr/>
                        <a:lstStyle/>
                        <a:p>
                          <a:pPr algn="ctr"/>
                          <a:r>
                            <a:rPr lang="en-US" dirty="0" smtClean="0"/>
                            <a:t>6</a:t>
                          </a:r>
                          <a:endParaRPr lang="en-GB" dirty="0"/>
                        </a:p>
                      </a:txBody>
                      <a:tcPr/>
                    </a:tc>
                    <a:tc>
                      <a:txBody>
                        <a:bodyPr/>
                        <a:lstStyle/>
                        <a:p>
                          <a:pPr algn="ctr"/>
                          <a:r>
                            <a:rPr lang="en-US" dirty="0" smtClean="0"/>
                            <a:t>4</a:t>
                          </a:r>
                          <a:endParaRPr lang="en-GB" dirty="0"/>
                        </a:p>
                      </a:txBody>
                      <a:tcPr/>
                    </a:tc>
                    <a:tc>
                      <a:txBody>
                        <a:bodyPr/>
                        <a:lstStyle/>
                        <a:p>
                          <a:pPr algn="ctr"/>
                          <a:r>
                            <a:rPr lang="en-US" dirty="0" smtClean="0"/>
                            <a:t>24</a:t>
                          </a:r>
                          <a:endParaRPr lang="en-GB" dirty="0"/>
                        </a:p>
                      </a:txBody>
                      <a:tcPr/>
                    </a:tc>
                  </a:tr>
                  <a:tr h="370840">
                    <a:tc>
                      <a:txBody>
                        <a:bodyPr/>
                        <a:lstStyle/>
                        <a:p>
                          <a:pPr algn="ctr"/>
                          <a:r>
                            <a:rPr lang="en-US" dirty="0" smtClean="0"/>
                            <a:t>Raw Material </a:t>
                          </a:r>
                          <a14:m>
                            <m:oMath xmlns:m="http://schemas.openxmlformats.org/officeDocument/2006/math">
                              <m:sSub>
                                <m:sSubPr>
                                  <m:ctrlPr>
                                    <a:rPr lang="en-US" b="0" i="1" smtClean="0">
                                      <a:latin typeface="Cambria Math"/>
                                    </a:rPr>
                                  </m:ctrlPr>
                                </m:sSubPr>
                                <m:e>
                                  <m:r>
                                    <a:rPr lang="en-US" b="0" i="1" smtClean="0">
                                      <a:latin typeface="Cambria Math"/>
                                    </a:rPr>
                                    <m:t>𝑀</m:t>
                                  </m:r>
                                </m:e>
                                <m:sub>
                                  <m:r>
                                    <a:rPr lang="en-US" b="0" i="1" smtClean="0">
                                      <a:latin typeface="Cambria Math"/>
                                    </a:rPr>
                                    <m:t>2</m:t>
                                  </m:r>
                                </m:sub>
                              </m:sSub>
                            </m:oMath>
                          </a14:m>
                          <a:endParaRPr lang="en-GB" dirty="0"/>
                        </a:p>
                      </a:txBody>
                      <a:tcPr/>
                    </a:tc>
                    <a:tc>
                      <a:txBody>
                        <a:bodyPr/>
                        <a:lstStyle/>
                        <a:p>
                          <a:pPr algn="ctr"/>
                          <a:r>
                            <a:rPr lang="en-US" dirty="0" smtClean="0"/>
                            <a:t>1</a:t>
                          </a:r>
                          <a:endParaRPr lang="en-GB" dirty="0"/>
                        </a:p>
                      </a:txBody>
                      <a:tcPr/>
                    </a:tc>
                    <a:tc>
                      <a:txBody>
                        <a:bodyPr/>
                        <a:lstStyle/>
                        <a:p>
                          <a:pPr algn="ctr"/>
                          <a:r>
                            <a:rPr lang="en-US" dirty="0" smtClean="0"/>
                            <a:t>2</a:t>
                          </a:r>
                          <a:endParaRPr lang="en-GB" dirty="0"/>
                        </a:p>
                      </a:txBody>
                      <a:tcPr/>
                    </a:tc>
                    <a:tc>
                      <a:txBody>
                        <a:bodyPr/>
                        <a:lstStyle/>
                        <a:p>
                          <a:pPr algn="ctr"/>
                          <a:r>
                            <a:rPr lang="en-US" dirty="0" smtClean="0"/>
                            <a:t>6</a:t>
                          </a:r>
                          <a:endParaRPr lang="en-GB" dirty="0"/>
                        </a:p>
                      </a:txBody>
                      <a:tcPr/>
                    </a:tc>
                  </a:tr>
                  <a:tr h="370840">
                    <a:tc>
                      <a:txBody>
                        <a:bodyPr/>
                        <a:lstStyle/>
                        <a:p>
                          <a:pPr algn="ctr"/>
                          <a:r>
                            <a:rPr lang="en-US" dirty="0" smtClean="0"/>
                            <a:t>Profit per ton ($1000)</a:t>
                          </a:r>
                          <a:endParaRPr lang="en-GB" dirty="0"/>
                        </a:p>
                      </a:txBody>
                      <a:tcPr/>
                    </a:tc>
                    <a:tc>
                      <a:txBody>
                        <a:bodyPr/>
                        <a:lstStyle/>
                        <a:p>
                          <a:pPr algn="ctr"/>
                          <a:r>
                            <a:rPr lang="en-US" dirty="0" smtClean="0"/>
                            <a:t>5</a:t>
                          </a:r>
                          <a:endParaRPr lang="en-GB" dirty="0"/>
                        </a:p>
                      </a:txBody>
                      <a:tcPr/>
                    </a:tc>
                    <a:tc>
                      <a:txBody>
                        <a:bodyPr/>
                        <a:lstStyle/>
                        <a:p>
                          <a:pPr algn="ctr"/>
                          <a:r>
                            <a:rPr lang="en-US" dirty="0" smtClean="0"/>
                            <a:t>4</a:t>
                          </a:r>
                          <a:endParaRPr lang="en-GB" dirty="0"/>
                        </a:p>
                      </a:txBody>
                      <a:tcPr/>
                    </a:tc>
                    <a:tc>
                      <a:txBody>
                        <a:bodyPr/>
                        <a:lstStyle/>
                        <a:p>
                          <a:pPr algn="ctr"/>
                          <a:endParaRPr lang="en-GB" dirty="0"/>
                        </a:p>
                      </a:txBody>
                      <a:tcPr/>
                    </a:tc>
                  </a:tr>
                </a:tbl>
              </a:graphicData>
            </a:graphic>
          </p:graphicFrame>
        </mc:Choice>
        <mc:Fallback>
          <p:graphicFrame>
            <p:nvGraphicFramePr>
              <p:cNvPr id="5" name="Table 4"/>
              <p:cNvGraphicFramePr>
                <a:graphicFrameLocks noGrp="1"/>
              </p:cNvGraphicFramePr>
              <p:nvPr>
                <p:extLst>
                  <p:ext uri="{D42A27DB-BD31-4B8C-83A1-F6EECF244321}">
                    <p14:modId xmlns:p14="http://schemas.microsoft.com/office/powerpoint/2010/main" xmlns="" val="2362378293"/>
                  </p:ext>
                </p:extLst>
              </p:nvPr>
            </p:nvGraphicFramePr>
            <p:xfrm>
              <a:off x="1447800" y="3048000"/>
              <a:ext cx="6096000" cy="2392680"/>
            </p:xfrm>
            <a:graphic>
              <a:graphicData uri="http://schemas.openxmlformats.org/drawingml/2006/table">
                <a:tbl>
                  <a:tblPr firstRow="1" bandRow="1">
                    <a:tableStyleId>{5C22544A-7EE6-4342-B048-85BDC9FD1C3A}</a:tableStyleId>
                  </a:tblPr>
                  <a:tblGrid>
                    <a:gridCol w="2209800"/>
                    <a:gridCol w="1066800"/>
                    <a:gridCol w="1066800"/>
                    <a:gridCol w="1752600"/>
                  </a:tblGrid>
                  <a:tr h="640080">
                    <a:tc>
                      <a:txBody>
                        <a:bodyPr/>
                        <a:lstStyle/>
                        <a:p>
                          <a:pPr algn="ctr"/>
                          <a:endParaRPr lang="en-GB" dirty="0"/>
                        </a:p>
                      </a:txBody>
                      <a:tcPr/>
                    </a:tc>
                    <a:tc gridSpan="2">
                      <a:txBody>
                        <a:bodyPr/>
                        <a:lstStyle/>
                        <a:p>
                          <a:pPr algn="ctr"/>
                          <a:r>
                            <a:rPr lang="en-US" dirty="0" smtClean="0"/>
                            <a:t>Tons of raw material per ton of</a:t>
                          </a:r>
                          <a:endParaRPr lang="en-GB" dirty="0"/>
                        </a:p>
                      </a:txBody>
                      <a:tcPr/>
                    </a:tc>
                    <a:tc hMerge="1">
                      <a:txBody>
                        <a:bodyPr/>
                        <a:lstStyle/>
                        <a:p>
                          <a:endParaRPr lang="en-GB" dirty="0"/>
                        </a:p>
                      </a:txBody>
                      <a:tcPr/>
                    </a:tc>
                    <a:tc rowSpan="2">
                      <a:txBody>
                        <a:bodyPr/>
                        <a:lstStyle/>
                        <a:p>
                          <a:pPr algn="ctr"/>
                          <a:r>
                            <a:rPr lang="en-US" dirty="0" smtClean="0"/>
                            <a:t>Maximum daily availability (tons)</a:t>
                          </a:r>
                          <a:endParaRPr lang="en-GB" dirty="0"/>
                        </a:p>
                      </a:txBody>
                      <a:tcPr/>
                    </a:tc>
                  </a:tr>
                  <a:tr h="640080">
                    <a:tc>
                      <a:txBody>
                        <a:bodyPr/>
                        <a:lstStyle/>
                        <a:p>
                          <a:pPr algn="ctr"/>
                          <a:endParaRPr lang="en-GB"/>
                        </a:p>
                      </a:txBody>
                      <a:tcPr/>
                    </a:tc>
                    <a:tc>
                      <a:txBody>
                        <a:bodyPr/>
                        <a:lstStyle/>
                        <a:p>
                          <a:pPr algn="ctr"/>
                          <a:r>
                            <a:rPr lang="en-US" dirty="0" smtClean="0"/>
                            <a:t>Exterior</a:t>
                          </a:r>
                          <a:r>
                            <a:rPr lang="en-US" baseline="0" dirty="0" smtClean="0"/>
                            <a:t> paint</a:t>
                          </a:r>
                          <a:endParaRPr lang="en-GB" dirty="0"/>
                        </a:p>
                      </a:txBody>
                      <a:tcPr/>
                    </a:tc>
                    <a:tc>
                      <a:txBody>
                        <a:bodyPr/>
                        <a:lstStyle/>
                        <a:p>
                          <a:pPr algn="ctr"/>
                          <a:r>
                            <a:rPr lang="en-US" dirty="0" smtClean="0"/>
                            <a:t>Interior paint</a:t>
                          </a:r>
                          <a:endParaRPr lang="en-GB" dirty="0"/>
                        </a:p>
                      </a:txBody>
                      <a:tcPr/>
                    </a:tc>
                    <a:tc vMerge="1">
                      <a:txBody>
                        <a:bodyPr/>
                        <a:lstStyle/>
                        <a:p>
                          <a:endParaRPr lang="en-GB" dirty="0"/>
                        </a:p>
                      </a:txBody>
                      <a:tcPr/>
                    </a:tc>
                  </a:tr>
                  <a:tr h="370840">
                    <a:tc>
                      <a:txBody>
                        <a:bodyPr/>
                        <a:lstStyle/>
                        <a:p>
                          <a:endParaRPr lang="en-US"/>
                        </a:p>
                      </a:txBody>
                      <a:tcPr>
                        <a:blipFill rotWithShape="1">
                          <a:blip r:embed="rId3"/>
                          <a:stretch>
                            <a:fillRect l="-275" t="-352459" r="-175482" b="-224590"/>
                          </a:stretch>
                        </a:blipFill>
                      </a:tcPr>
                    </a:tc>
                    <a:tc>
                      <a:txBody>
                        <a:bodyPr/>
                        <a:lstStyle/>
                        <a:p>
                          <a:pPr algn="ctr"/>
                          <a:r>
                            <a:rPr lang="en-US" dirty="0" smtClean="0"/>
                            <a:t>6</a:t>
                          </a:r>
                          <a:endParaRPr lang="en-GB" dirty="0"/>
                        </a:p>
                      </a:txBody>
                      <a:tcPr/>
                    </a:tc>
                    <a:tc>
                      <a:txBody>
                        <a:bodyPr/>
                        <a:lstStyle/>
                        <a:p>
                          <a:pPr algn="ctr"/>
                          <a:r>
                            <a:rPr lang="en-US" dirty="0" smtClean="0"/>
                            <a:t>4</a:t>
                          </a:r>
                          <a:endParaRPr lang="en-GB" dirty="0"/>
                        </a:p>
                      </a:txBody>
                      <a:tcPr/>
                    </a:tc>
                    <a:tc>
                      <a:txBody>
                        <a:bodyPr/>
                        <a:lstStyle/>
                        <a:p>
                          <a:pPr algn="ctr"/>
                          <a:r>
                            <a:rPr lang="en-US" dirty="0" smtClean="0"/>
                            <a:t>24</a:t>
                          </a:r>
                          <a:endParaRPr lang="en-GB" dirty="0"/>
                        </a:p>
                      </a:txBody>
                      <a:tcPr/>
                    </a:tc>
                  </a:tr>
                  <a:tr h="370840">
                    <a:tc>
                      <a:txBody>
                        <a:bodyPr/>
                        <a:lstStyle/>
                        <a:p>
                          <a:endParaRPr lang="en-US"/>
                        </a:p>
                      </a:txBody>
                      <a:tcPr>
                        <a:blipFill rotWithShape="1">
                          <a:blip r:embed="rId3"/>
                          <a:stretch>
                            <a:fillRect l="-275" t="-452459" r="-175482" b="-124590"/>
                          </a:stretch>
                        </a:blipFill>
                      </a:tcPr>
                    </a:tc>
                    <a:tc>
                      <a:txBody>
                        <a:bodyPr/>
                        <a:lstStyle/>
                        <a:p>
                          <a:pPr algn="ctr"/>
                          <a:r>
                            <a:rPr lang="en-US" dirty="0" smtClean="0"/>
                            <a:t>1</a:t>
                          </a:r>
                          <a:endParaRPr lang="en-GB" dirty="0"/>
                        </a:p>
                      </a:txBody>
                      <a:tcPr/>
                    </a:tc>
                    <a:tc>
                      <a:txBody>
                        <a:bodyPr/>
                        <a:lstStyle/>
                        <a:p>
                          <a:pPr algn="ctr"/>
                          <a:r>
                            <a:rPr lang="en-US" dirty="0" smtClean="0"/>
                            <a:t>2</a:t>
                          </a:r>
                          <a:endParaRPr lang="en-GB" dirty="0"/>
                        </a:p>
                      </a:txBody>
                      <a:tcPr/>
                    </a:tc>
                    <a:tc>
                      <a:txBody>
                        <a:bodyPr/>
                        <a:lstStyle/>
                        <a:p>
                          <a:pPr algn="ctr"/>
                          <a:r>
                            <a:rPr lang="en-US" dirty="0" smtClean="0"/>
                            <a:t>6</a:t>
                          </a:r>
                          <a:endParaRPr lang="en-GB" dirty="0"/>
                        </a:p>
                      </a:txBody>
                      <a:tcPr/>
                    </a:tc>
                  </a:tr>
                  <a:tr h="370840">
                    <a:tc>
                      <a:txBody>
                        <a:bodyPr/>
                        <a:lstStyle/>
                        <a:p>
                          <a:pPr algn="ctr"/>
                          <a:r>
                            <a:rPr lang="en-US" dirty="0" smtClean="0"/>
                            <a:t>Profit per ton ($1000)</a:t>
                          </a:r>
                          <a:endParaRPr lang="en-GB" dirty="0"/>
                        </a:p>
                      </a:txBody>
                      <a:tcPr/>
                    </a:tc>
                    <a:tc>
                      <a:txBody>
                        <a:bodyPr/>
                        <a:lstStyle/>
                        <a:p>
                          <a:pPr algn="ctr"/>
                          <a:r>
                            <a:rPr lang="en-US" dirty="0" smtClean="0"/>
                            <a:t>5</a:t>
                          </a:r>
                          <a:endParaRPr lang="en-GB" dirty="0"/>
                        </a:p>
                      </a:txBody>
                      <a:tcPr/>
                    </a:tc>
                    <a:tc>
                      <a:txBody>
                        <a:bodyPr/>
                        <a:lstStyle/>
                        <a:p>
                          <a:pPr algn="ctr"/>
                          <a:r>
                            <a:rPr lang="en-US" dirty="0" smtClean="0"/>
                            <a:t>4</a:t>
                          </a:r>
                          <a:endParaRPr lang="en-GB" dirty="0"/>
                        </a:p>
                      </a:txBody>
                      <a:tcPr/>
                    </a:tc>
                    <a:tc>
                      <a:txBody>
                        <a:bodyPr/>
                        <a:lstStyle/>
                        <a:p>
                          <a:pPr algn="ctr"/>
                          <a:endParaRPr lang="en-GB" dirty="0"/>
                        </a:p>
                      </a:txBody>
                      <a:tcPr/>
                    </a:tc>
                  </a:tr>
                </a:tbl>
              </a:graphicData>
            </a:graphic>
          </p:graphicFrame>
        </mc:Fallback>
      </mc:AlternateContent>
    </p:spTree>
    <p:extLst>
      <p:ext uri="{BB962C8B-B14F-4D97-AF65-F5344CB8AC3E}">
        <p14:creationId xmlns:p14="http://schemas.microsoft.com/office/powerpoint/2010/main" xmlns="" val="36600385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4525963"/>
          </a:xfrm>
        </p:spPr>
        <p:txBody>
          <a:bodyPr/>
          <a:lstStyle/>
          <a:p>
            <a:r>
              <a:rPr lang="en-US" sz="2400" dirty="0"/>
              <a:t>A market survey indicates that the daily demand for interior paint can not exceed that for </a:t>
            </a:r>
            <a:r>
              <a:rPr lang="en-US" sz="2400" dirty="0" smtClean="0"/>
              <a:t>exterior paint by more than one ton. Also the maximum daily demand for interior paint is 2 tons. Determine the best product mix that maximizes the daily profit.</a:t>
            </a:r>
            <a:endParaRPr lang="en-GB" sz="2400" dirty="0"/>
          </a:p>
          <a:p>
            <a:endParaRPr lang="en-GB"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a:p>
        </p:txBody>
      </p:sp>
    </p:spTree>
    <p:extLst>
      <p:ext uri="{BB962C8B-B14F-4D97-AF65-F5344CB8AC3E}">
        <p14:creationId xmlns:p14="http://schemas.microsoft.com/office/powerpoint/2010/main" xmlns="" val="12337476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a:p>
        </p:txBody>
      </p:sp>
    </p:spTree>
    <p:extLst>
      <p:ext uri="{BB962C8B-B14F-4D97-AF65-F5344CB8AC3E}">
        <p14:creationId xmlns:p14="http://schemas.microsoft.com/office/powerpoint/2010/main" xmlns="" val="3558892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US" sz="2400" dirty="0" smtClean="0"/>
              <a:t>The company is considering the production of a cheaper brand of exterior paint whose input requirements per ton include 0.75 ton of each raw material. </a:t>
            </a:r>
            <a:r>
              <a:rPr lang="en-US" sz="2400" smtClean="0"/>
              <a:t>The profit </a:t>
            </a:r>
            <a:r>
              <a:rPr lang="en-US" sz="2400" dirty="0" smtClean="0"/>
              <a:t>per ton of new exterior paint is $3500. Determine the new optimal solution.</a:t>
            </a:r>
            <a:endParaRPr lang="en-GB" sz="24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a:p>
        </p:txBody>
      </p:sp>
    </p:spTree>
    <p:extLst>
      <p:ext uri="{BB962C8B-B14F-4D97-AF65-F5344CB8AC3E}">
        <p14:creationId xmlns:p14="http://schemas.microsoft.com/office/powerpoint/2010/main" xmlns="" val="2352755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a:p>
        </p:txBody>
      </p:sp>
    </p:spTree>
    <p:extLst>
      <p:ext uri="{BB962C8B-B14F-4D97-AF65-F5344CB8AC3E}">
        <p14:creationId xmlns:p14="http://schemas.microsoft.com/office/powerpoint/2010/main" xmlns="" val="14176423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a:p>
        </p:txBody>
      </p:sp>
    </p:spTree>
    <p:extLst>
      <p:ext uri="{BB962C8B-B14F-4D97-AF65-F5344CB8AC3E}">
        <p14:creationId xmlns:p14="http://schemas.microsoft.com/office/powerpoint/2010/main" xmlns="" val="13967699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a:p>
        </p:txBody>
      </p:sp>
    </p:spTree>
    <p:extLst>
      <p:ext uri="{BB962C8B-B14F-4D97-AF65-F5344CB8AC3E}">
        <p14:creationId xmlns:p14="http://schemas.microsoft.com/office/powerpoint/2010/main" xmlns="" val="37825723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a:bodyPr>
          <a:lstStyle/>
          <a:p>
            <a:pPr eaLnBrk="1" hangingPunct="1">
              <a:defRPr/>
            </a:pPr>
            <a:r>
              <a:rPr lang="en-US" sz="3600" b="1" dirty="0" smtClean="0">
                <a:solidFill>
                  <a:schemeClr val="tx2"/>
                </a:solidFill>
              </a:rPr>
              <a:t>Example</a:t>
            </a:r>
          </a:p>
        </p:txBody>
      </p:sp>
      <p:sp>
        <p:nvSpPr>
          <p:cNvPr id="14339" name="Rectangle 3"/>
          <p:cNvSpPr>
            <a:spLocks noGrp="1" noChangeArrowheads="1"/>
          </p:cNvSpPr>
          <p:nvPr>
            <p:ph type="body" idx="1"/>
          </p:nvPr>
        </p:nvSpPr>
        <p:spPr>
          <a:xfrm>
            <a:off x="381000" y="1058863"/>
            <a:ext cx="8739188" cy="5189537"/>
          </a:xfrm>
        </p:spPr>
        <p:txBody>
          <a:bodyPr/>
          <a:lstStyle/>
          <a:p>
            <a:pPr eaLnBrk="1" hangingPunct="1"/>
            <a:r>
              <a:rPr lang="en-US" sz="2800" dirty="0" smtClean="0">
                <a:solidFill>
                  <a:schemeClr val="folHlink"/>
                </a:solidFill>
              </a:rPr>
              <a:t>Maximize</a:t>
            </a:r>
          </a:p>
          <a:p>
            <a:pPr eaLnBrk="1" hangingPunct="1">
              <a:buFont typeface="Symbol" pitchFamily="18" charset="2"/>
              <a:buNone/>
            </a:pPr>
            <a:r>
              <a:rPr lang="en-US" sz="2800" dirty="0" smtClean="0"/>
              <a:t>       Z = 3X</a:t>
            </a:r>
            <a:r>
              <a:rPr lang="en-US" sz="2800" baseline="-25000" dirty="0" smtClean="0"/>
              <a:t>1</a:t>
            </a:r>
            <a:r>
              <a:rPr lang="en-US" sz="2800" dirty="0" smtClean="0"/>
              <a:t>+ 5X</a:t>
            </a:r>
            <a:r>
              <a:rPr lang="en-US" sz="2800" baseline="-25000" dirty="0" smtClean="0"/>
              <a:t>2</a:t>
            </a:r>
          </a:p>
          <a:p>
            <a:pPr eaLnBrk="1" hangingPunct="1">
              <a:buFont typeface="Symbol" pitchFamily="18" charset="2"/>
              <a:buNone/>
            </a:pPr>
            <a:r>
              <a:rPr lang="en-US" sz="2800" dirty="0" smtClean="0">
                <a:solidFill>
                  <a:schemeClr val="folHlink"/>
                </a:solidFill>
              </a:rPr>
              <a:t>Subject to</a:t>
            </a:r>
          </a:p>
          <a:p>
            <a:pPr eaLnBrk="1" hangingPunct="1">
              <a:buFont typeface="Symbol" pitchFamily="18" charset="2"/>
              <a:buNone/>
            </a:pPr>
            <a:r>
              <a:rPr lang="en-US" sz="2800" dirty="0" smtClean="0"/>
              <a:t>          X</a:t>
            </a:r>
            <a:r>
              <a:rPr lang="en-US" sz="2800" baseline="-25000" dirty="0" smtClean="0"/>
              <a:t>1                 </a:t>
            </a:r>
            <a:r>
              <a:rPr lang="en-US" sz="2800" dirty="0" smtClean="0">
                <a:sym typeface="Symbol" pitchFamily="18" charset="2"/>
              </a:rPr>
              <a:t></a:t>
            </a:r>
            <a:r>
              <a:rPr lang="en-US" sz="2800" dirty="0" smtClean="0"/>
              <a:t>   4</a:t>
            </a:r>
          </a:p>
          <a:p>
            <a:pPr eaLnBrk="1" hangingPunct="1">
              <a:buFont typeface="Symbol" pitchFamily="18" charset="2"/>
              <a:buNone/>
            </a:pPr>
            <a:r>
              <a:rPr lang="en-US" sz="2800" dirty="0" smtClean="0"/>
              <a:t>                 2 X</a:t>
            </a:r>
            <a:r>
              <a:rPr lang="en-US" sz="2800" baseline="-25000" dirty="0" smtClean="0"/>
              <a:t>2</a:t>
            </a:r>
            <a:r>
              <a:rPr lang="en-US" sz="2800" dirty="0" smtClean="0"/>
              <a:t> </a:t>
            </a:r>
            <a:r>
              <a:rPr lang="en-US" sz="2800" dirty="0" smtClean="0">
                <a:sym typeface="Symbol" pitchFamily="18" charset="2"/>
              </a:rPr>
              <a:t></a:t>
            </a:r>
            <a:r>
              <a:rPr lang="en-US" sz="2800" dirty="0" smtClean="0"/>
              <a:t>  12</a:t>
            </a:r>
          </a:p>
          <a:p>
            <a:pPr eaLnBrk="1" hangingPunct="1">
              <a:buFont typeface="Symbol" pitchFamily="18" charset="2"/>
              <a:buNone/>
            </a:pPr>
            <a:r>
              <a:rPr lang="en-US" sz="2800" dirty="0" smtClean="0"/>
              <a:t>        3X</a:t>
            </a:r>
            <a:r>
              <a:rPr lang="en-US" sz="2800" baseline="-25000" dirty="0" smtClean="0"/>
              <a:t>1</a:t>
            </a:r>
            <a:r>
              <a:rPr lang="en-US" sz="2800" dirty="0" smtClean="0"/>
              <a:t> +2X</a:t>
            </a:r>
            <a:r>
              <a:rPr lang="en-US" sz="2800" baseline="-25000" dirty="0" smtClean="0"/>
              <a:t>2</a:t>
            </a:r>
            <a:r>
              <a:rPr lang="en-US" sz="2800" dirty="0" smtClean="0"/>
              <a:t> </a:t>
            </a:r>
            <a:r>
              <a:rPr lang="en-US" sz="2800" dirty="0" smtClean="0">
                <a:sym typeface="Symbol" pitchFamily="18" charset="2"/>
              </a:rPr>
              <a:t>  18</a:t>
            </a:r>
            <a:endParaRPr lang="en-US" sz="2800" dirty="0" smtClean="0"/>
          </a:p>
          <a:p>
            <a:pPr eaLnBrk="1" hangingPunct="1">
              <a:buFont typeface="Symbol" pitchFamily="18" charset="2"/>
              <a:buNone/>
            </a:pPr>
            <a:r>
              <a:rPr lang="en-US" sz="2800" dirty="0" smtClean="0"/>
              <a:t>            X</a:t>
            </a:r>
            <a:r>
              <a:rPr lang="en-US" sz="2800" baseline="-25000" dirty="0" smtClean="0"/>
              <a:t>1</a:t>
            </a:r>
            <a:r>
              <a:rPr lang="en-US" sz="2800" dirty="0" smtClean="0"/>
              <a:t> , X</a:t>
            </a:r>
            <a:r>
              <a:rPr lang="en-US" sz="2800" baseline="-25000" dirty="0" smtClean="0"/>
              <a:t>2  </a:t>
            </a:r>
            <a:r>
              <a:rPr lang="en-US" sz="2800" dirty="0" smtClean="0">
                <a:sym typeface="Symbol" pitchFamily="18" charset="2"/>
              </a:rPr>
              <a:t></a:t>
            </a:r>
            <a:r>
              <a:rPr lang="en-US" sz="2800" dirty="0" smtClean="0"/>
              <a:t> 0</a:t>
            </a: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en-US" sz="2800" dirty="0" smtClean="0">
              <a:cs typeface="Times New Roman" pitchFamily="18" charset="0"/>
            </a:endParaRPr>
          </a:p>
        </p:txBody>
      </p:sp>
    </p:spTree>
    <p:extLst>
      <p:ext uri="{BB962C8B-B14F-4D97-AF65-F5344CB8AC3E}">
        <p14:creationId xmlns:p14="http://schemas.microsoft.com/office/powerpoint/2010/main" xmlns="" val="21194155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57200" y="914400"/>
            <a:ext cx="8429280" cy="45256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933780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a:p>
        </p:txBody>
      </p:sp>
    </p:spTree>
    <p:extLst>
      <p:ext uri="{BB962C8B-B14F-4D97-AF65-F5344CB8AC3E}">
        <p14:creationId xmlns:p14="http://schemas.microsoft.com/office/powerpoint/2010/main" xmlns="" val="26565418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a:p>
        </p:txBody>
      </p:sp>
    </p:spTree>
    <p:extLst>
      <p:ext uri="{BB962C8B-B14F-4D97-AF65-F5344CB8AC3E}">
        <p14:creationId xmlns:p14="http://schemas.microsoft.com/office/powerpoint/2010/main" xmlns="" val="40619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a:p>
        </p:txBody>
      </p:sp>
    </p:spTree>
    <p:extLst>
      <p:ext uri="{BB962C8B-B14F-4D97-AF65-F5344CB8AC3E}">
        <p14:creationId xmlns:p14="http://schemas.microsoft.com/office/powerpoint/2010/main" xmlns="" val="8114284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a:p>
        </p:txBody>
      </p:sp>
    </p:spTree>
    <p:extLst>
      <p:ext uri="{BB962C8B-B14F-4D97-AF65-F5344CB8AC3E}">
        <p14:creationId xmlns:p14="http://schemas.microsoft.com/office/powerpoint/2010/main" xmlns="" val="37250509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2808312"/>
          </a:xfrm>
        </p:spPr>
        <p:txBody>
          <a:bodyPr/>
          <a:lstStyle/>
          <a:p>
            <a:r>
              <a:rPr lang="en-US" b="1" dirty="0" smtClean="0">
                <a:solidFill>
                  <a:schemeClr val="tx2"/>
                </a:solidFill>
                <a:latin typeface="Arial" pitchFamily="34" charset="0"/>
                <a:cs typeface="Arial" pitchFamily="34" charset="0"/>
              </a:rPr>
              <a:t>Summary</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23687371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4784"/>
            <a:ext cx="8229600" cy="4392488"/>
          </a:xfrm>
        </p:spPr>
        <p:txBody>
          <a:bodyPr/>
          <a:lstStyle/>
          <a:p>
            <a:r>
              <a:rPr lang="en-US" b="1" dirty="0" smtClean="0">
                <a:solidFill>
                  <a:schemeClr val="tx2"/>
                </a:solidFill>
                <a:latin typeface="Arial" pitchFamily="34" charset="0"/>
                <a:cs typeface="Arial" pitchFamily="34" charset="0"/>
              </a:rPr>
              <a:t>Thank You</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3823490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22101</TotalTime>
  <Words>337</Words>
  <Application>Microsoft Office PowerPoint</Application>
  <PresentationFormat>On-screen Show (4:3)</PresentationFormat>
  <Paragraphs>88</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Lecture 29</vt:lpstr>
      <vt:lpstr> Recap</vt:lpstr>
      <vt:lpstr>Today’s Topics</vt:lpstr>
      <vt:lpstr>Example</vt:lpstr>
      <vt:lpstr>Slide 6</vt:lpstr>
      <vt:lpstr>Slide 7</vt:lpstr>
      <vt:lpstr>Addition of a constraint</vt:lpstr>
      <vt:lpstr>Changes in the right hand side</vt:lpstr>
      <vt:lpstr>Changes in objective function coefficients</vt:lpstr>
      <vt:lpstr>Slide 11</vt:lpstr>
      <vt:lpstr>Slide 12</vt:lpstr>
      <vt:lpstr>Scenario-II</vt:lpstr>
      <vt:lpstr>Slide 14</vt:lpstr>
      <vt:lpstr>Slide 15</vt:lpstr>
      <vt:lpstr>Slide 16</vt:lpstr>
      <vt:lpstr>Addition of a new activity</vt:lpstr>
      <vt:lpstr>Slide 18</vt:lpstr>
      <vt:lpstr>Slide 19</vt:lpstr>
      <vt:lpstr>Slide 20</vt:lpstr>
      <vt:lpstr>Example-II</vt:lpstr>
      <vt:lpstr>Slide 22</vt:lpstr>
      <vt:lpstr>Slide 23</vt:lpstr>
      <vt:lpstr>Slide 24</vt:lpstr>
      <vt:lpstr>Slide 25</vt:lpstr>
      <vt:lpstr>Slide 26</vt:lpstr>
      <vt:lpstr>Slide 27</vt:lpstr>
      <vt:lpstr>Example</vt:lpstr>
      <vt:lpstr>Slide 29</vt:lpstr>
      <vt:lpstr>Slide 30</vt:lpstr>
      <vt:lpstr>Slide 31</vt:lpstr>
      <vt:lpstr>Slide 32</vt:lpstr>
      <vt:lpstr>Slide 33</vt:lpstr>
      <vt:lpstr>Summary</vt:lpstr>
      <vt:lpstr>Thank You</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463</cp:revision>
  <dcterms:created xsi:type="dcterms:W3CDTF">2012-02-27T05:45:45Z</dcterms:created>
  <dcterms:modified xsi:type="dcterms:W3CDTF">2014-07-23T09:54:21Z</dcterms:modified>
</cp:coreProperties>
</file>