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3" r:id="rId2"/>
    <p:sldId id="288" r:id="rId3"/>
    <p:sldId id="287" r:id="rId4"/>
    <p:sldId id="376" r:id="rId5"/>
    <p:sldId id="522" r:id="rId6"/>
    <p:sldId id="523" r:id="rId7"/>
    <p:sldId id="541" r:id="rId8"/>
    <p:sldId id="546" r:id="rId9"/>
    <p:sldId id="575" r:id="rId10"/>
    <p:sldId id="558" r:id="rId11"/>
    <p:sldId id="524" r:id="rId12"/>
    <p:sldId id="564" r:id="rId13"/>
    <p:sldId id="532" r:id="rId14"/>
    <p:sldId id="547" r:id="rId15"/>
    <p:sldId id="548" r:id="rId16"/>
    <p:sldId id="549" r:id="rId17"/>
    <p:sldId id="560" r:id="rId18"/>
    <p:sldId id="561" r:id="rId19"/>
    <p:sldId id="562" r:id="rId20"/>
    <p:sldId id="565" r:id="rId21"/>
    <p:sldId id="359" r:id="rId22"/>
    <p:sldId id="322"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8558C43-C7C3-4671-A8BE-DCD8E955C0AC}">
          <p14:sldIdLst>
            <p14:sldId id="263"/>
            <p14:sldId id="288"/>
            <p14:sldId id="287"/>
            <p14:sldId id="376"/>
            <p14:sldId id="522"/>
            <p14:sldId id="523"/>
            <p14:sldId id="541"/>
            <p14:sldId id="546"/>
            <p14:sldId id="575"/>
            <p14:sldId id="558"/>
            <p14:sldId id="524"/>
            <p14:sldId id="564"/>
            <p14:sldId id="532"/>
            <p14:sldId id="547"/>
            <p14:sldId id="548"/>
            <p14:sldId id="549"/>
            <p14:sldId id="560"/>
            <p14:sldId id="561"/>
            <p14:sldId id="562"/>
            <p14:sldId id="565"/>
            <p14:sldId id="566"/>
            <p14:sldId id="567"/>
            <p14:sldId id="568"/>
            <p14:sldId id="569"/>
            <p14:sldId id="570"/>
            <p14:sldId id="571"/>
            <p14:sldId id="572"/>
            <p14:sldId id="573"/>
            <p14:sldId id="574"/>
            <p14:sldId id="550"/>
            <p14:sldId id="551"/>
            <p14:sldId id="552"/>
            <p14:sldId id="553"/>
            <p14:sldId id="554"/>
            <p14:sldId id="555"/>
            <p14:sldId id="35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250" autoAdjust="0"/>
    <p:restoredTop sz="66785" autoAdjust="0"/>
  </p:normalViewPr>
  <p:slideViewPr>
    <p:cSldViewPr>
      <p:cViewPr>
        <p:scale>
          <a:sx n="75" d="100"/>
          <a:sy n="75" d="100"/>
        </p:scale>
        <p:origin x="-111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23/07/2014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p14="http://schemas.microsoft.com/office/powerpoint/2010/main" xmlns=""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23/07/2014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23/07/2014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23/07/2014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23/07/2014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23/07/2014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23/07/2014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MTH374: </a:t>
            </a:r>
            <a:r>
              <a:rPr lang="en-GB" sz="2800" b="1" dirty="0" smtClean="0">
                <a:solidFill>
                  <a:schemeClr val="tx2"/>
                </a:solidFill>
                <a:latin typeface="Arial" pitchFamily="34" charset="0"/>
                <a:ea typeface="Times New Roman" pitchFamily="18" charset="0"/>
                <a:cs typeface="Arial" pitchFamily="34" charset="0"/>
              </a:rPr>
              <a:t>Optimization</a:t>
            </a:r>
            <a:endParaRPr kumimoji="0" lang="en-US"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For</a:t>
            </a:r>
          </a:p>
          <a:p>
            <a:pPr algn="ctr"/>
            <a:endParaRPr lang="en-US" dirty="0" smtClean="0">
              <a:solidFill>
                <a:schemeClr val="tx2"/>
              </a:solidFill>
              <a:latin typeface="Arial" pitchFamily="34" charset="0"/>
              <a:cs typeface="Arial" pitchFamily="34" charset="0"/>
            </a:endParaRPr>
          </a:p>
          <a:p>
            <a:pPr algn="ctr"/>
            <a:r>
              <a:rPr lang="en-GB" dirty="0" smtClean="0">
                <a:solidFill>
                  <a:schemeClr val="tx2"/>
                </a:solidFill>
              </a:rPr>
              <a:t> </a:t>
            </a:r>
            <a:r>
              <a:rPr lang="en-GB" sz="2400" b="1" dirty="0" smtClean="0">
                <a:solidFill>
                  <a:schemeClr val="tx2"/>
                </a:solidFill>
                <a:latin typeface="Arial" pitchFamily="34" charset="0"/>
                <a:cs typeface="Arial" pitchFamily="34" charset="0"/>
              </a:rPr>
              <a:t>Master of Mathematics</a:t>
            </a:r>
          </a:p>
          <a:p>
            <a:pPr algn="ctr"/>
            <a:endParaRPr lang="en-US" sz="2400" b="1" dirty="0" smtClean="0">
              <a:solidFill>
                <a:schemeClr val="tx2"/>
              </a:solidFill>
              <a:latin typeface="Arial" pitchFamily="34" charset="0"/>
              <a:cs typeface="Arial" pitchFamily="34" charset="0"/>
            </a:endParaRPr>
          </a:p>
          <a:p>
            <a:pPr algn="ctr"/>
            <a:endParaRPr lang="en-US" sz="2400" b="1"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By</a:t>
            </a:r>
            <a:endParaRPr lang="en-US" dirty="0" smtClean="0">
              <a:solidFill>
                <a:schemeClr val="tx2"/>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err="1" smtClean="0">
                <a:solidFill>
                  <a:schemeClr val="tx2"/>
                </a:solidFill>
                <a:latin typeface="Arial" pitchFamily="34" charset="0"/>
                <a:ea typeface="Times New Roman" pitchFamily="18" charset="0"/>
                <a:cs typeface="Arial" pitchFamily="34" charset="0"/>
              </a:rPr>
              <a:t>Dr.</a:t>
            </a:r>
            <a:r>
              <a:rPr lang="en-GB" sz="2800" b="1" dirty="0" smtClean="0">
                <a:solidFill>
                  <a:schemeClr val="tx2"/>
                </a:solidFill>
                <a:latin typeface="Arial" pitchFamily="34" charset="0"/>
                <a:ea typeface="Times New Roman" pitchFamily="18" charset="0"/>
                <a:cs typeface="Arial" pitchFamily="34" charset="0"/>
              </a:rPr>
              <a:t> M. </a:t>
            </a:r>
            <a:r>
              <a:rPr lang="en-GB" sz="2800" b="1" dirty="0" err="1" smtClean="0">
                <a:solidFill>
                  <a:schemeClr val="tx2"/>
                </a:solidFill>
                <a:latin typeface="Arial" pitchFamily="34" charset="0"/>
                <a:ea typeface="Times New Roman" pitchFamily="18" charset="0"/>
                <a:cs typeface="Arial" pitchFamily="34" charset="0"/>
              </a:rPr>
              <a:t>Fazeel</a:t>
            </a:r>
            <a:r>
              <a:rPr lang="en-GB" sz="2800" b="1" dirty="0" smtClean="0">
                <a:solidFill>
                  <a:schemeClr val="tx2"/>
                </a:solidFill>
                <a:latin typeface="Arial" pitchFamily="34" charset="0"/>
                <a:ea typeface="Times New Roman" pitchFamily="18" charset="0"/>
                <a:cs typeface="Arial" pitchFamily="34" charset="0"/>
              </a:rPr>
              <a:t> Anwar</a:t>
            </a:r>
            <a:endParaRPr lang="en-US" sz="2800" b="1" dirty="0" smtClean="0">
              <a:solidFill>
                <a:schemeClr val="tx2"/>
              </a:solidFill>
              <a:latin typeface="Arial" pitchFamily="34" charset="0"/>
              <a:ea typeface="Times New Roman" pitchFamily="18" charset="0"/>
              <a:cs typeface="Arial" pitchFamily="34" charset="0"/>
            </a:endParaRPr>
          </a:p>
          <a:p>
            <a:pPr algn="ctr"/>
            <a:r>
              <a:rPr lang="en-GB" dirty="0" smtClean="0">
                <a:solidFill>
                  <a:schemeClr val="tx2"/>
                </a:solidFill>
                <a:latin typeface="Arial" pitchFamily="34" charset="0"/>
                <a:cs typeface="Arial" pitchFamily="34" charset="0"/>
              </a:rPr>
              <a:t>Assistant Professor</a:t>
            </a:r>
            <a:endParaRPr lang="en-US"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Department of Mathematics, CIIT Islamabad</a:t>
            </a:r>
            <a:endParaRPr lang="en-US" dirty="0" smtClean="0">
              <a:solidFill>
                <a:schemeClr val="tx2"/>
              </a:solidFill>
              <a:latin typeface="Arial" pitchFamily="34" charset="0"/>
              <a:cs typeface="Arial" pitchFamily="34" charset="0"/>
            </a:endParaRPr>
          </a:p>
          <a:p>
            <a:endParaRPr lang="en-US" dirty="0">
              <a:solidFill>
                <a:schemeClr val="tx2"/>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GB" b="1" dirty="0" smtClean="0">
                <a:solidFill>
                  <a:schemeClr val="tx2"/>
                </a:solidFill>
                <a:latin typeface="Arial" pitchFamily="34" charset="0"/>
                <a:cs typeface="Arial" pitchFamily="34" charset="0"/>
              </a:rPr>
              <a:t>Lecture 28</a:t>
            </a:r>
            <a:endParaRPr lang="en-GB" b="1"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p14="http://schemas.microsoft.com/office/powerpoint/2010/main" xmlns="" val="2432641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GB" sz="3600" b="1" dirty="0" smtClean="0">
                <a:latin typeface="Arial" pitchFamily="34" charset="0"/>
                <a:cs typeface="Arial" pitchFamily="34" charset="0"/>
              </a:rPr>
              <a:t> </a:t>
            </a:r>
            <a:r>
              <a:rPr lang="en-GB" sz="3600" b="1" dirty="0" smtClean="0">
                <a:solidFill>
                  <a:schemeClr val="tx2"/>
                </a:solidFill>
                <a:latin typeface="Arial" pitchFamily="34" charset="0"/>
                <a:cs typeface="Arial" pitchFamily="34" charset="0"/>
              </a:rPr>
              <a:t>Recap</a:t>
            </a:r>
            <a:endParaRPr lang="en-GB"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CA" sz="2400" dirty="0">
                <a:solidFill>
                  <a:srgbClr val="000000"/>
                </a:solidFill>
                <a:cs typeface="Arial Unicode MS"/>
              </a:rPr>
              <a:t>Post optimal analysis</a:t>
            </a:r>
          </a:p>
          <a:p>
            <a:r>
              <a:rPr lang="en-CA" sz="2400" dirty="0">
                <a:solidFill>
                  <a:srgbClr val="000000"/>
                </a:solidFill>
                <a:cs typeface="Arial Unicode MS"/>
              </a:rPr>
              <a:t>Changes affecting optimality</a:t>
            </a:r>
          </a:p>
          <a:p>
            <a:r>
              <a:rPr lang="en-CA" sz="2400" dirty="0">
                <a:solidFill>
                  <a:srgbClr val="000000"/>
                </a:solidFill>
                <a:cs typeface="Arial Unicode MS"/>
              </a:rPr>
              <a:t>Changes affecting feasibility</a:t>
            </a:r>
          </a:p>
          <a:p>
            <a:pPr marL="0" indent="0">
              <a:buNone/>
            </a:pPr>
            <a:endParaRPr lang="en-CA" sz="2400" dirty="0">
              <a:solidFill>
                <a:srgbClr val="000000"/>
              </a:solidFill>
              <a:cs typeface="Arial Unicode MS"/>
            </a:endParaRPr>
          </a:p>
          <a:p>
            <a:pPr marL="0" indent="0">
              <a:buNone/>
            </a:pPr>
            <a:endParaRPr lang="en-CA" sz="2400" dirty="0">
              <a:solidFill>
                <a:srgbClr val="000000"/>
              </a:solidFill>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35949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latin typeface="Arial" pitchFamily="34" charset="0"/>
                <a:cs typeface="Arial" pitchFamily="34" charset="0"/>
              </a:rPr>
              <a:t>Today’s </a:t>
            </a:r>
            <a:r>
              <a:rPr lang="en-GB" sz="3600" b="1" dirty="0">
                <a:solidFill>
                  <a:schemeClr val="tx2"/>
                </a:solidFill>
                <a:cs typeface="Arial" pitchFamily="34" charset="0"/>
              </a:rPr>
              <a:t>Topics</a:t>
            </a: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Post optimal analysis</a:t>
            </a:r>
          </a:p>
          <a:p>
            <a:r>
              <a:rPr lang="en-CA" sz="2400" dirty="0" smtClean="0">
                <a:solidFill>
                  <a:srgbClr val="000000"/>
                </a:solidFill>
                <a:cs typeface="Arial Unicode MS"/>
              </a:rPr>
              <a:t>Changes affecting optimality</a:t>
            </a:r>
          </a:p>
          <a:p>
            <a:r>
              <a:rPr lang="en-CA" sz="2400" dirty="0" smtClean="0">
                <a:solidFill>
                  <a:srgbClr val="000000"/>
                </a:solidFill>
                <a:cs typeface="Arial Unicode MS"/>
              </a:rPr>
              <a:t>Changes affecting feasibility</a:t>
            </a:r>
            <a:endParaRPr lang="en-CA" sz="2400" dirty="0">
              <a:solidFill>
                <a:srgbClr val="000000"/>
              </a:solidFill>
              <a:cs typeface="Arial Unicode MS"/>
            </a:endParaRPr>
          </a:p>
        </p:txBody>
      </p:sp>
    </p:spTree>
    <p:extLst>
      <p:ext uri="{BB962C8B-B14F-4D97-AF65-F5344CB8AC3E}">
        <p14:creationId xmlns:p14="http://schemas.microsoft.com/office/powerpoint/2010/main" xmlns="" val="3708339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457200"/>
            <a:ext cx="8229600" cy="1143000"/>
          </a:xfrm>
        </p:spPr>
        <p:txBody>
          <a:bodyPr>
            <a:noAutofit/>
          </a:bodyPr>
          <a:lstStyle/>
          <a:p>
            <a:pPr eaLnBrk="1" hangingPunct="1">
              <a:defRPr/>
            </a:pPr>
            <a:r>
              <a:rPr lang="en-US" sz="3600" b="1" dirty="0" smtClean="0">
                <a:solidFill>
                  <a:schemeClr val="tx2"/>
                </a:solidFill>
              </a:rPr>
              <a:t>Post Optimal Analysis</a:t>
            </a:r>
          </a:p>
        </p:txBody>
      </p:sp>
      <p:sp>
        <p:nvSpPr>
          <p:cNvPr id="28675" name="Rectangle 3"/>
          <p:cNvSpPr>
            <a:spLocks noGrp="1" noChangeArrowheads="1"/>
          </p:cNvSpPr>
          <p:nvPr>
            <p:ph type="body" idx="1"/>
          </p:nvPr>
        </p:nvSpPr>
        <p:spPr>
          <a:xfrm>
            <a:off x="609600" y="2057400"/>
            <a:ext cx="8154988" cy="3733800"/>
          </a:xfrm>
        </p:spPr>
        <p:txBody>
          <a:bodyPr>
            <a:normAutofit/>
          </a:bodyPr>
          <a:lstStyle/>
          <a:p>
            <a:r>
              <a:rPr lang="en-GB" sz="2400" b="1" u="sng" dirty="0"/>
              <a:t>Changes aﬀecting feasibility</a:t>
            </a:r>
          </a:p>
          <a:p>
            <a:pPr marL="457200" indent="-457200">
              <a:buFont typeface="+mj-lt"/>
              <a:buAutoNum type="arabicPeriod"/>
            </a:pPr>
            <a:r>
              <a:rPr lang="en-GB" sz="2400" dirty="0"/>
              <a:t>LP Model: right-hand side change or a new </a:t>
            </a:r>
            <a:r>
              <a:rPr lang="en-GB" sz="2400" dirty="0" smtClean="0"/>
              <a:t>constraint</a:t>
            </a:r>
          </a:p>
          <a:p>
            <a:pPr marL="457200" indent="-457200">
              <a:buFont typeface="+mj-lt"/>
              <a:buAutoNum type="arabicPeriod"/>
            </a:pPr>
            <a:r>
              <a:rPr lang="en-GB" sz="2400" dirty="0" smtClean="0"/>
              <a:t>How </a:t>
            </a:r>
            <a:r>
              <a:rPr lang="en-GB" sz="2400" dirty="0"/>
              <a:t>to recover optimal if the perturbation causes the change </a:t>
            </a:r>
            <a:r>
              <a:rPr lang="en-GB" sz="2400" dirty="0" smtClean="0"/>
              <a:t>in basic </a:t>
            </a:r>
            <a:r>
              <a:rPr lang="en-GB" sz="2400" dirty="0"/>
              <a:t>optimal solution?</a:t>
            </a:r>
          </a:p>
          <a:p>
            <a:r>
              <a:rPr lang="en-GB" sz="2400" b="1" u="sng" dirty="0"/>
              <a:t>Changes aﬀecting optimality</a:t>
            </a:r>
          </a:p>
          <a:p>
            <a:pPr marL="457200" indent="-457200">
              <a:buFont typeface="+mj-lt"/>
              <a:buAutoNum type="arabicPeriod"/>
            </a:pPr>
            <a:r>
              <a:rPr lang="en-GB" sz="2400" dirty="0"/>
              <a:t>LP Model: objective coeﬃcient or new </a:t>
            </a:r>
            <a:r>
              <a:rPr lang="en-GB" sz="2400" dirty="0" smtClean="0"/>
              <a:t>variable</a:t>
            </a:r>
          </a:p>
          <a:p>
            <a:pPr marL="457200" indent="-457200">
              <a:buFont typeface="+mj-lt"/>
              <a:buAutoNum type="arabicPeriod"/>
            </a:pPr>
            <a:r>
              <a:rPr lang="en-GB" sz="2400" dirty="0" smtClean="0"/>
              <a:t>How </a:t>
            </a:r>
            <a:r>
              <a:rPr lang="en-GB" sz="2400" dirty="0"/>
              <a:t>to ﬁnd new optimal?</a:t>
            </a:r>
            <a:endParaRPr lang="en-US" sz="2400" dirty="0" smtClean="0">
              <a:cs typeface="Times New Roman" pitchFamily="18" charset="0"/>
              <a:sym typeface="Symbol" pitchFamily="18" charset="2"/>
            </a:endParaRPr>
          </a:p>
        </p:txBody>
      </p:sp>
    </p:spTree>
    <p:extLst>
      <p:ext uri="{BB962C8B-B14F-4D97-AF65-F5344CB8AC3E}">
        <p14:creationId xmlns:p14="http://schemas.microsoft.com/office/powerpoint/2010/main" xmlns="" val="106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a:bodyPr>
          <a:lstStyle/>
          <a:p>
            <a:r>
              <a:rPr lang="en-GB" sz="3600" b="1" dirty="0">
                <a:solidFill>
                  <a:schemeClr val="tx2"/>
                </a:solidFill>
              </a:rPr>
              <a:t>Changes aﬀecting feasibility</a:t>
            </a:r>
          </a:p>
        </p:txBody>
      </p:sp>
      <p:sp>
        <p:nvSpPr>
          <p:cNvPr id="29699" name="Rectangle 3"/>
          <p:cNvSpPr>
            <a:spLocks noGrp="1" noChangeArrowheads="1"/>
          </p:cNvSpPr>
          <p:nvPr>
            <p:ph idx="1"/>
          </p:nvPr>
        </p:nvSpPr>
        <p:spPr/>
        <p:txBody>
          <a:bodyPr>
            <a:normAutofit/>
          </a:bodyPr>
          <a:lstStyle/>
          <a:p>
            <a:r>
              <a:rPr lang="en-GB" sz="2400" dirty="0"/>
              <a:t>Increasing/decreasing amount of resources (RHS)</a:t>
            </a:r>
          </a:p>
          <a:p>
            <a:r>
              <a:rPr lang="en-GB" sz="2400" dirty="0"/>
              <a:t>Introducing new resources (new constraint in LP)</a:t>
            </a:r>
            <a:endParaRPr lang="en-US" sz="2400" dirty="0" smtClean="0"/>
          </a:p>
        </p:txBody>
      </p:sp>
    </p:spTree>
    <p:extLst>
      <p:ext uri="{BB962C8B-B14F-4D97-AF65-F5344CB8AC3E}">
        <p14:creationId xmlns:p14="http://schemas.microsoft.com/office/powerpoint/2010/main" xmlns="" val="5516579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rPr>
              <a:t>Changes Aﬀecting Optimality</a:t>
            </a:r>
          </a:p>
        </p:txBody>
      </p:sp>
      <p:sp>
        <p:nvSpPr>
          <p:cNvPr id="3" name="Content Placeholder 2"/>
          <p:cNvSpPr>
            <a:spLocks noGrp="1"/>
          </p:cNvSpPr>
          <p:nvPr>
            <p:ph idx="1"/>
          </p:nvPr>
        </p:nvSpPr>
        <p:spPr/>
        <p:txBody>
          <a:bodyPr>
            <a:normAutofit/>
          </a:bodyPr>
          <a:lstStyle/>
          <a:p>
            <a:r>
              <a:rPr lang="en-GB" sz="2400" dirty="0"/>
              <a:t>Objective cost changes</a:t>
            </a:r>
          </a:p>
          <a:p>
            <a:r>
              <a:rPr lang="en-GB" sz="2400" dirty="0"/>
              <a:t>Adding new economic activity</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Tree>
    <p:extLst>
      <p:ext uri="{BB962C8B-B14F-4D97-AF65-F5344CB8AC3E}">
        <p14:creationId xmlns:p14="http://schemas.microsoft.com/office/powerpoint/2010/main" xmlns="" val="743823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Example</a:t>
            </a:r>
            <a:endParaRPr lang="en-GB" b="1"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sz="2400" dirty="0" smtClean="0"/>
              <a:t>TOYCO assembles three types of toys: trains, trucks and cars using three operations. Available assembly time for the three operations are 430, 460 and 420 minutes per day respectively and the revenues per toy train, truck and car are $3, $2, and $5 respectively. The assembly times per train for the three operations are 1, 3 and 1 minutes respectively. The corresponding times per truck and car are (2,0,4) and (1,2,0) minutes. Maximize revenues…</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a:p>
        </p:txBody>
      </p:sp>
    </p:spTree>
    <p:extLst>
      <p:ext uri="{BB962C8B-B14F-4D97-AF65-F5344CB8AC3E}">
        <p14:creationId xmlns:p14="http://schemas.microsoft.com/office/powerpoint/2010/main" xmlns="" val="27010263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pic>
        <p:nvPicPr>
          <p:cNvPr id="5" name="Picture 2"/>
          <p:cNvPicPr>
            <a:picLocks noGrp="1" noChangeAspect="1" noChangeArrowheads="1"/>
          </p:cNvPicPr>
          <p:nvPr>
            <p:ph idx="1"/>
          </p:nvPr>
        </p:nvPicPr>
        <p:blipFill rotWithShape="1">
          <a:blip r:embed="rId2">
            <a:extLst>
              <a:ext uri="{28A0092B-C50C-407E-A947-70E740481C1C}">
                <a14:useLocalDpi xmlns:a14="http://schemas.microsoft.com/office/drawing/2010/main" xmlns="" val="0"/>
              </a:ext>
            </a:extLst>
          </a:blip>
          <a:srcRect l="36603" t="42535" r="15275" b="32986"/>
          <a:stretch/>
        </p:blipFill>
        <p:spPr bwMode="auto">
          <a:xfrm>
            <a:off x="762000" y="2057400"/>
            <a:ext cx="7771874" cy="2222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35110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pic>
        <p:nvPicPr>
          <p:cNvPr id="24578" name="Picture 2"/>
          <p:cNvPicPr>
            <a:picLocks noGrp="1" noChangeAspect="1" noChangeArrowheads="1"/>
          </p:cNvPicPr>
          <p:nvPr>
            <p:ph idx="1"/>
          </p:nvPr>
        </p:nvPicPr>
        <p:blipFill rotWithShape="1">
          <a:blip r:embed="rId3">
            <a:extLst>
              <a:ext uri="{28A0092B-C50C-407E-A947-70E740481C1C}">
                <a14:useLocalDpi xmlns:a14="http://schemas.microsoft.com/office/drawing/2010/main" xmlns="" val="0"/>
              </a:ext>
            </a:extLst>
          </a:blip>
          <a:srcRect l="35959" t="37601" r="29807" b="39109"/>
          <a:stretch/>
        </p:blipFill>
        <p:spPr bwMode="auto">
          <a:xfrm>
            <a:off x="914400" y="1981200"/>
            <a:ext cx="7608066" cy="2909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185753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normAutofit/>
          </a:bodyPr>
          <a:lstStyle/>
          <a:p>
            <a:pPr>
              <a:defRPr/>
            </a:pPr>
            <a:r>
              <a:rPr lang="en-GB" sz="3600" b="1" dirty="0">
                <a:solidFill>
                  <a:schemeClr val="tx2"/>
                </a:solidFill>
              </a:rPr>
              <a:t>Addition of a constraint</a:t>
            </a:r>
            <a:endParaRPr lang="en-US" sz="3600" b="1" dirty="0" smtClean="0">
              <a:solidFill>
                <a:schemeClr val="tx2"/>
              </a:solidFill>
            </a:endParaRPr>
          </a:p>
        </p:txBody>
      </p:sp>
      <mc:AlternateContent xmlns:mc="http://schemas.openxmlformats.org/markup-compatibility/2006">
        <mc:Choice xmlns:a14="http://schemas.microsoft.com/office/drawing/2010/main" xmlns="" Requires="a14">
          <p:sp>
            <p:nvSpPr>
              <p:cNvPr id="30723" name="Rectangle 3"/>
              <p:cNvSpPr>
                <a:spLocks noGrp="1" noChangeArrowheads="1"/>
              </p:cNvSpPr>
              <p:nvPr>
                <p:ph idx="1"/>
              </p:nvPr>
            </p:nvSpPr>
            <p:spPr/>
            <p:txBody>
              <a:bodyPr>
                <a:normAutofit fontScale="92500" lnSpcReduction="10000"/>
              </a:bodyPr>
              <a:lstStyle/>
              <a:p>
                <a:pPr>
                  <a:lnSpc>
                    <a:spcPct val="80000"/>
                  </a:lnSpc>
                </a:pPr>
                <a:r>
                  <a:rPr lang="en-US" sz="2400" dirty="0" smtClean="0"/>
                  <a:t>Revenue maximization problem</a:t>
                </a:r>
              </a:p>
              <a:p>
                <a:pPr>
                  <a:lnSpc>
                    <a:spcPct val="80000"/>
                  </a:lnSpc>
                </a:pPr>
                <a:endParaRPr lang="en-US" sz="2400" dirty="0"/>
              </a:p>
              <a:p>
                <a:pPr marL="0" indent="0">
                  <a:lnSpc>
                    <a:spcPct val="80000"/>
                  </a:lnSpc>
                  <a:buNone/>
                </a:pPr>
                <a:endParaRPr lang="en-US" sz="2400" dirty="0" smtClean="0"/>
              </a:p>
              <a:p>
                <a:pPr>
                  <a:lnSpc>
                    <a:spcPct val="80000"/>
                  </a:lnSpc>
                </a:pPr>
                <a:endParaRPr lang="en-US" sz="2400" dirty="0"/>
              </a:p>
              <a:p>
                <a:pPr>
                  <a:lnSpc>
                    <a:spcPct val="80000"/>
                  </a:lnSpc>
                </a:pPr>
                <a:endParaRPr lang="en-US" sz="2400" dirty="0" smtClean="0"/>
              </a:p>
              <a:p>
                <a:pPr>
                  <a:lnSpc>
                    <a:spcPct val="80000"/>
                  </a:lnSpc>
                </a:pPr>
                <a:endParaRPr lang="en-US" sz="2400" dirty="0"/>
              </a:p>
              <a:p>
                <a:pPr>
                  <a:lnSpc>
                    <a:spcPct val="80000"/>
                  </a:lnSpc>
                </a:pPr>
                <a:endParaRPr lang="en-US" sz="2400" dirty="0" smtClean="0"/>
              </a:p>
              <a:p>
                <a:r>
                  <a:rPr lang="en-GB" sz="2600" dirty="0" smtClean="0"/>
                  <a:t>Suppose </a:t>
                </a:r>
                <a:r>
                  <a:rPr lang="en-GB" sz="2600" dirty="0"/>
                  <a:t>the company changes the design of its toys by introducing another operation, with the daily capacity 500 minutes, and operation time </a:t>
                </a:r>
                <a:r>
                  <a:rPr lang="en-GB" sz="2600" dirty="0" smtClean="0"/>
                  <a:t>3,1, </a:t>
                </a:r>
                <a:r>
                  <a:rPr lang="en-GB" sz="2600" dirty="0"/>
                  <a:t>and 1 for the three products, respectively. How will this operation aﬀect </a:t>
                </a:r>
                <a:r>
                  <a:rPr lang="en-GB" sz="2600" dirty="0" smtClean="0"/>
                  <a:t>the optimal </a:t>
                </a:r>
                <a:r>
                  <a:rPr lang="en-GB" sz="2600" dirty="0"/>
                  <a:t>solution</a:t>
                </a:r>
                <a:r>
                  <a:rPr lang="en-GB" sz="2600" dirty="0" smtClean="0"/>
                  <a:t>. Introduce one more constraint</a:t>
                </a:r>
              </a:p>
              <a:p>
                <a:pPr marL="0" indent="0">
                  <a:buNone/>
                </a:pPr>
                <a14:m>
                  <m:oMathPara xmlns:m="http://schemas.openxmlformats.org/officeDocument/2006/math">
                    <m:oMathParaPr>
                      <m:jc m:val="centerGroup"/>
                    </m:oMathParaPr>
                    <m:oMath xmlns:m="http://schemas.openxmlformats.org/officeDocument/2006/math">
                      <m:r>
                        <a:rPr lang="en-US" sz="2600" b="0" i="1" smtClean="0">
                          <a:latin typeface="Cambria Math"/>
                        </a:rPr>
                        <m:t>3</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1</m:t>
                          </m:r>
                        </m:sub>
                      </m:sSub>
                      <m:r>
                        <a:rPr lang="en-US" sz="2600" b="0" i="1" smtClean="0">
                          <a:latin typeface="Cambria Math"/>
                        </a:rPr>
                        <m:t>+</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2</m:t>
                          </m:r>
                        </m:sub>
                      </m:sSub>
                      <m:r>
                        <a:rPr lang="en-US" sz="2600" b="0" i="1" smtClean="0">
                          <a:latin typeface="Cambria Math"/>
                        </a:rPr>
                        <m:t>+</m:t>
                      </m:r>
                      <m:sSub>
                        <m:sSubPr>
                          <m:ctrlPr>
                            <a:rPr lang="en-US" sz="2600" b="0" i="1" smtClean="0">
                              <a:latin typeface="Cambria Math"/>
                            </a:rPr>
                          </m:ctrlPr>
                        </m:sSubPr>
                        <m:e>
                          <m:r>
                            <a:rPr lang="en-US" sz="2600" b="0" i="1" smtClean="0">
                              <a:latin typeface="Cambria Math"/>
                            </a:rPr>
                            <m:t>𝑥</m:t>
                          </m:r>
                        </m:e>
                        <m:sub>
                          <m:r>
                            <a:rPr lang="en-US" sz="2600" b="0" i="1" smtClean="0">
                              <a:latin typeface="Cambria Math"/>
                            </a:rPr>
                            <m:t>3</m:t>
                          </m:r>
                        </m:sub>
                      </m:sSub>
                      <m:r>
                        <a:rPr lang="en-US" sz="2600" b="0" i="1" smtClean="0">
                          <a:latin typeface="Cambria Math"/>
                        </a:rPr>
                        <m:t>≤</m:t>
                      </m:r>
                      <m:r>
                        <a:rPr lang="en-US" sz="2600" b="0" i="1" smtClean="0">
                          <a:latin typeface="Cambria Math"/>
                        </a:rPr>
                        <m:t>500</m:t>
                      </m:r>
                    </m:oMath>
                  </m:oMathPara>
                </a14:m>
                <a:endParaRPr lang="en-GB" sz="2600" dirty="0"/>
              </a:p>
              <a:p>
                <a:pPr marL="0" indent="0">
                  <a:lnSpc>
                    <a:spcPct val="80000"/>
                  </a:lnSpc>
                  <a:buNone/>
                </a:pPr>
                <a:endParaRPr lang="en-US" sz="2400" dirty="0" smtClean="0"/>
              </a:p>
              <a:p>
                <a:pPr marL="0" indent="0">
                  <a:lnSpc>
                    <a:spcPct val="80000"/>
                  </a:lnSpc>
                  <a:buNone/>
                </a:pPr>
                <a:endParaRPr lang="en-US" sz="2400" dirty="0" smtClean="0"/>
              </a:p>
            </p:txBody>
          </p:sp>
        </mc:Choice>
        <mc:Fallback>
          <p:sp>
            <p:nvSpPr>
              <p:cNvPr id="30723" name="Rectangle 3"/>
              <p:cNvSpPr>
                <a:spLocks noGrp="1" noRot="1" noChangeAspect="1" noMove="1" noResize="1" noEditPoints="1" noAdjustHandles="1" noChangeArrowheads="1" noChangeShapeType="1" noTextEdit="1"/>
              </p:cNvSpPr>
              <p:nvPr>
                <p:ph idx="1"/>
              </p:nvPr>
            </p:nvSpPr>
            <p:spPr>
              <a:blipFill rotWithShape="1">
                <a:blip r:embed="rId3"/>
                <a:stretch>
                  <a:fillRect l="-963" t="-2695" r="-1778" b="-9569"/>
                </a:stretch>
              </a:blipFill>
            </p:spPr>
            <p:txBody>
              <a:bodyPr/>
              <a:lstStyle/>
              <a:p>
                <a:r>
                  <a:rPr lang="en-GB">
                    <a:noFill/>
                  </a:rPr>
                  <a:t> </a:t>
                </a:r>
              </a:p>
            </p:txBody>
          </p:sp>
        </mc:Fallback>
      </mc:AlternateContent>
      <p:pic>
        <p:nvPicPr>
          <p:cNvPr id="21506" name="Picture 2"/>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36603" t="42535" r="15275" b="32986"/>
          <a:stretch/>
        </p:blipFill>
        <p:spPr bwMode="auto">
          <a:xfrm>
            <a:off x="1308100" y="1905000"/>
            <a:ext cx="6261100" cy="179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33513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Second Scenario</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GB" sz="2400" dirty="0" smtClean="0"/>
                  <a:t>Suppose </a:t>
                </a:r>
                <a:r>
                  <a:rPr lang="en-GB" sz="2400" dirty="0"/>
                  <a:t>the company changes the design of its toys by introducing another operation, with the daily capacity 500 minutes, and operation time </a:t>
                </a:r>
                <a:r>
                  <a:rPr lang="en-GB" sz="2400" dirty="0" smtClean="0"/>
                  <a:t>3,3, </a:t>
                </a:r>
                <a:r>
                  <a:rPr lang="en-GB" sz="2400" dirty="0"/>
                  <a:t>and 1 for the three products, respectively. </a:t>
                </a:r>
                <a:r>
                  <a:rPr lang="en-GB" sz="2400" dirty="0"/>
                  <a:t>How will this operation aﬀect </a:t>
                </a:r>
                <a:r>
                  <a:rPr lang="en-GB" sz="2400" dirty="0"/>
                  <a:t>the optimal </a:t>
                </a:r>
                <a:r>
                  <a:rPr lang="en-GB" sz="2400" dirty="0"/>
                  <a:t>solution</a:t>
                </a:r>
                <a:r>
                  <a:rPr lang="en-GB" sz="2400" dirty="0"/>
                  <a:t>. Introduce one more constraint</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a:rPr>
                        <m:t>3</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b="0" i="1" smtClean="0">
                              <a:latin typeface="Cambria Math"/>
                            </a:rPr>
                            <m:t>3</m:t>
                          </m:r>
                          <m:r>
                            <a:rPr lang="en-US" sz="2400" i="1">
                              <a:latin typeface="Cambria Math"/>
                            </a:rPr>
                            <m:t>𝑥</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𝑥</m:t>
                          </m:r>
                        </m:e>
                        <m:sub>
                          <m:r>
                            <a:rPr lang="en-US" sz="2400" i="1">
                              <a:latin typeface="Cambria Math"/>
                            </a:rPr>
                            <m:t>3</m:t>
                          </m:r>
                        </m:sub>
                      </m:sSub>
                      <m:r>
                        <a:rPr lang="en-US" sz="2400" i="1">
                          <a:latin typeface="Cambria Math"/>
                        </a:rPr>
                        <m:t>≤</m:t>
                      </m:r>
                      <m:r>
                        <a:rPr lang="en-US" sz="2400" i="1">
                          <a:latin typeface="Cambria Math"/>
                        </a:rPr>
                        <m:t>500</m:t>
                      </m:r>
                    </m:oMath>
                  </m:oMathPara>
                </a14:m>
                <a:endParaRPr lang="en-GB" sz="2400" dirty="0"/>
              </a:p>
              <a:p>
                <a:pPr marL="0" indent="0">
                  <a:buNone/>
                </a:pPr>
                <a:endParaRPr lang="en-GB"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852" t="-1078" r="-1778"/>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Tree>
    <p:extLst>
      <p:ext uri="{BB962C8B-B14F-4D97-AF65-F5344CB8AC3E}">
        <p14:creationId xmlns:p14="http://schemas.microsoft.com/office/powerpoint/2010/main" xmlns="" val="1007894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8229600" cy="4525963"/>
          </a:xfrm>
        </p:spPr>
        <p:txBody>
          <a:bodyPr>
            <a:normAutofit/>
          </a:bodyPr>
          <a:lstStyle/>
          <a:p>
            <a:r>
              <a:rPr lang="en-GB" sz="2400" dirty="0"/>
              <a:t>In the optimal table add a new slack (for the new constraint) and the </a:t>
            </a:r>
            <a:r>
              <a:rPr lang="en-GB" sz="2400" dirty="0" smtClean="0"/>
              <a:t>new row </a:t>
            </a:r>
            <a:r>
              <a:rPr lang="en-GB" sz="2400" dirty="0"/>
              <a:t>(bring the new slack into the basis</a:t>
            </a:r>
            <a:r>
              <a:rPr lang="en-GB" sz="2400" dirty="0" smtClean="0"/>
              <a:t>):</a:t>
            </a:r>
          </a:p>
          <a:p>
            <a:endParaRPr lang="en-US" sz="2400" dirty="0"/>
          </a:p>
          <a:p>
            <a:endParaRPr lang="en-US" sz="2400" dirty="0" smtClean="0"/>
          </a:p>
          <a:p>
            <a:endParaRPr lang="en-US" sz="2400" dirty="0"/>
          </a:p>
          <a:p>
            <a:endParaRPr lang="en-US" sz="2400" dirty="0" smtClean="0"/>
          </a:p>
          <a:p>
            <a:endParaRPr lang="en-US" sz="2400" dirty="0"/>
          </a:p>
          <a:p>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pic>
        <p:nvPicPr>
          <p:cNvPr id="22530"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4553" t="48438" r="28843" b="22222"/>
          <a:stretch/>
        </p:blipFill>
        <p:spPr bwMode="auto">
          <a:xfrm>
            <a:off x="2209800" y="1981200"/>
            <a:ext cx="4762500" cy="214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20595" t="60938" r="16837" b="27517"/>
          <a:stretch/>
        </p:blipFill>
        <p:spPr bwMode="auto">
          <a:xfrm>
            <a:off x="520700" y="4470400"/>
            <a:ext cx="8140700" cy="844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17201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a:p>
        </p:txBody>
      </p:sp>
    </p:spTree>
    <p:extLst>
      <p:ext uri="{BB962C8B-B14F-4D97-AF65-F5344CB8AC3E}">
        <p14:creationId xmlns:p14="http://schemas.microsoft.com/office/powerpoint/2010/main" xmlns="" val="3802794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Changes in the right hand side</a:t>
            </a:r>
            <a:endParaRPr lang="en-GB" sz="3600" b="1"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marL="0" indent="0">
                  <a:buNone/>
                </a:pPr>
                <a:r>
                  <a:rPr lang="en-US" sz="2400" dirty="0" smtClean="0"/>
                  <a:t>Suppose that the TOYCO wants to expand its assembly lines by increasing the daily capacity of operation 1, 2 and 3 by 40 % to 602, 644, 588 minutes respectively. How would the change affect the total revenue?</a:t>
                </a:r>
              </a:p>
              <a:p>
                <a:pPr marL="0" indent="0">
                  <a:buNone/>
                </a:pPr>
                <a:endParaRPr lang="en-US" sz="2400" dirty="0"/>
              </a:p>
              <a:p>
                <a:pPr marL="0" indent="0">
                  <a:buNone/>
                </a:pPr>
                <a:r>
                  <a:rPr lang="en-US" sz="2400" dirty="0" smtClean="0"/>
                  <a:t>Only change in the right hand side of the tableau</a:t>
                </a:r>
              </a:p>
              <a:p>
                <a:pPr marL="0" indent="0">
                  <a:buNone/>
                </a:pPr>
                <a:endParaRPr lang="en-US" sz="2400" dirty="0"/>
              </a:p>
              <a:p>
                <a:pPr marL="0" indent="0">
                  <a:buNone/>
                </a:pPr>
                <a:r>
                  <a:rPr lang="en-US" sz="2400" dirty="0" smtClean="0"/>
                  <a:t>New basic solution=inverse </a:t>
                </a:r>
                <a14:m>
                  <m:oMath xmlns:m="http://schemas.openxmlformats.org/officeDocument/2006/math">
                    <m:r>
                      <a:rPr lang="en-US" sz="2400" b="0" i="1" smtClean="0">
                        <a:latin typeface="Cambria Math"/>
                      </a:rPr>
                      <m:t>×</m:t>
                    </m:r>
                  </m:oMath>
                </a14:m>
                <a:r>
                  <a:rPr lang="en-US" sz="2400" dirty="0" smtClean="0"/>
                  <a:t> the new right hand side </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111" t="-1078" r="-1778"/>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a:p>
        </p:txBody>
      </p:sp>
    </p:spTree>
    <p:extLst>
      <p:ext uri="{BB962C8B-B14F-4D97-AF65-F5344CB8AC3E}">
        <p14:creationId xmlns:p14="http://schemas.microsoft.com/office/powerpoint/2010/main" xmlns="" val="2025707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a:p>
        </p:txBody>
      </p:sp>
    </p:spTree>
    <p:extLst>
      <p:ext uri="{BB962C8B-B14F-4D97-AF65-F5344CB8AC3E}">
        <p14:creationId xmlns:p14="http://schemas.microsoft.com/office/powerpoint/2010/main" xmlns="" val="14196399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a:p>
        </p:txBody>
      </p:sp>
    </p:spTree>
    <p:extLst>
      <p:ext uri="{BB962C8B-B14F-4D97-AF65-F5344CB8AC3E}">
        <p14:creationId xmlns:p14="http://schemas.microsoft.com/office/powerpoint/2010/main" xmlns="" val="1520533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Situation-II</a:t>
            </a:r>
            <a:endParaRPr lang="en-GB" sz="3600" b="1" dirty="0">
              <a:solidFill>
                <a:schemeClr val="tx2"/>
              </a:solidFill>
            </a:endParaRPr>
          </a:p>
        </p:txBody>
      </p:sp>
      <p:sp>
        <p:nvSpPr>
          <p:cNvPr id="3" name="Content Placeholder 2"/>
          <p:cNvSpPr>
            <a:spLocks noGrp="1"/>
          </p:cNvSpPr>
          <p:nvPr>
            <p:ph idx="1"/>
          </p:nvPr>
        </p:nvSpPr>
        <p:spPr/>
        <p:txBody>
          <a:bodyPr>
            <a:normAutofit/>
          </a:bodyPr>
          <a:lstStyle/>
          <a:p>
            <a:r>
              <a:rPr lang="en-US" sz="2400" dirty="0" smtClean="0"/>
              <a:t>TOYCO wants to shift the slack capacity of operation 2 to the capacity of operation 1. How would this change affect the optimal solution? </a:t>
            </a:r>
          </a:p>
          <a:p>
            <a:pPr marL="0" indent="0">
              <a:buNone/>
            </a:pPr>
            <a:r>
              <a:rPr lang="en-US" sz="2400" dirty="0" smtClean="0"/>
              <a:t>Look at the following optimal table </a:t>
            </a:r>
            <a:endParaRPr lang="en-GB"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35959" t="37601" r="29807" b="39109"/>
          <a:stretch/>
        </p:blipFill>
        <p:spPr bwMode="auto">
          <a:xfrm>
            <a:off x="838200" y="3511944"/>
            <a:ext cx="7391400" cy="25840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678164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533400"/>
                <a:ext cx="8229600" cy="5592763"/>
              </a:xfrm>
            </p:spPr>
            <p:txBody>
              <a:bodyPr>
                <a:normAutofit/>
              </a:bodyPr>
              <a:lstStyle/>
              <a:p>
                <a:r>
                  <a:rPr lang="en-US" sz="2400" dirty="0" smtClean="0"/>
                  <a:t>New capacity is 450, 460, 400 minutes </a:t>
                </a:r>
                <a:r>
                  <a:rPr lang="en-US" sz="2400" dirty="0"/>
                  <a:t>r</a:t>
                </a:r>
                <a:r>
                  <a:rPr lang="en-US" sz="2400" dirty="0" smtClean="0"/>
                  <a:t>espectively. The resulting solution is </a:t>
                </a:r>
              </a:p>
              <a:p>
                <a:pPr marL="0" indent="0">
                  <a:buNone/>
                </a:pPr>
                <a:r>
                  <a:rPr lang="en-US" sz="2400" dirty="0" smtClean="0"/>
                  <a:t>New basic solution=inverse </a:t>
                </a:r>
                <a14:m>
                  <m:oMath xmlns:m="http://schemas.openxmlformats.org/officeDocument/2006/math">
                    <m:r>
                      <a:rPr lang="en-US" sz="2400" b="0" i="1" smtClean="0">
                        <a:latin typeface="Cambria Math"/>
                      </a:rPr>
                      <m:t>×</m:t>
                    </m:r>
                  </m:oMath>
                </a14:m>
                <a:r>
                  <a:rPr lang="en-GB" sz="2400" dirty="0" smtClean="0"/>
                  <a:t> new right hand side</a:t>
                </a:r>
              </a:p>
              <a:p>
                <a:pPr marL="0" indent="0">
                  <a:buNone/>
                </a:pPr>
                <a:endParaRPr lang="en-US" sz="2400" dirty="0"/>
              </a:p>
              <a:p>
                <a:pPr marL="0" indent="0">
                  <a:buNone/>
                </a:pPr>
                <a:r>
                  <a:rPr lang="en-US" sz="2400" dirty="0" smtClean="0"/>
                  <a:t>We have to recalculate the optimal solution!</a:t>
                </a:r>
                <a:endParaRPr lang="en-GB" sz="2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533400"/>
                <a:ext cx="8229600" cy="5592763"/>
              </a:xfrm>
              <a:blipFill rotWithShape="1">
                <a:blip r:embed="rId3"/>
                <a:stretch>
                  <a:fillRect l="-1111" t="-872"/>
                </a:stretch>
              </a:blipFill>
            </p:spPr>
            <p:txBody>
              <a:bodyPr/>
              <a:lstStyle/>
              <a:p>
                <a:r>
                  <a:rPr lang="en-GB">
                    <a:noFill/>
                  </a:rPr>
                  <a:t> </a:t>
                </a:r>
              </a:p>
            </p:txBody>
          </p:sp>
        </mc:Fallback>
      </mc:AlternateContent>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extLst>
      <p:ext uri="{BB962C8B-B14F-4D97-AF65-F5344CB8AC3E}">
        <p14:creationId xmlns:p14="http://schemas.microsoft.com/office/powerpoint/2010/main" xmlns="" val="1447510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Tree>
    <p:extLst>
      <p:ext uri="{BB962C8B-B14F-4D97-AF65-F5344CB8AC3E}">
        <p14:creationId xmlns:p14="http://schemas.microsoft.com/office/powerpoint/2010/main" xmlns="" val="27382194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2808312"/>
          </a:xfrm>
        </p:spPr>
        <p:txBody>
          <a:bodyPr/>
          <a:lstStyle/>
          <a:p>
            <a:r>
              <a:rPr lang="en-US" b="1" dirty="0" smtClean="0">
                <a:solidFill>
                  <a:schemeClr val="tx2"/>
                </a:solidFill>
                <a:latin typeface="Arial" pitchFamily="34" charset="0"/>
                <a:cs typeface="Arial" pitchFamily="34" charset="0"/>
              </a:rPr>
              <a:t>Summary</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3687371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784"/>
            <a:ext cx="8229600" cy="4392488"/>
          </a:xfrm>
        </p:spPr>
        <p:txBody>
          <a:bodyPr/>
          <a:lstStyle/>
          <a:p>
            <a:r>
              <a:rPr lang="en-US" b="1" dirty="0" smtClean="0">
                <a:solidFill>
                  <a:schemeClr val="tx2"/>
                </a:solidFill>
                <a:latin typeface="Arial" pitchFamily="34" charset="0"/>
                <a:cs typeface="Arial" pitchFamily="34" charset="0"/>
              </a:rPr>
              <a:t>Thank You</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82349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21974</TotalTime>
  <Words>304</Words>
  <Application>Microsoft Office PowerPoint</Application>
  <PresentationFormat>On-screen Show (4:3)</PresentationFormat>
  <Paragraphs>68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Slide 1</vt:lpstr>
      <vt:lpstr>Lecture 28</vt:lpstr>
      <vt:lpstr> Recap</vt:lpstr>
      <vt:lpstr>Today’s Topics</vt:lpstr>
      <vt:lpstr>Post Optimal Analysis</vt:lpstr>
      <vt:lpstr>Changes aﬀecting feasibility</vt:lpstr>
      <vt:lpstr>Changes Aﬀecting Optimality</vt:lpstr>
      <vt:lpstr>Example</vt:lpstr>
      <vt:lpstr>Slide 9</vt:lpstr>
      <vt:lpstr>Slide 10</vt:lpstr>
      <vt:lpstr>Addition of a constraint</vt:lpstr>
      <vt:lpstr>Second Scenario</vt:lpstr>
      <vt:lpstr>Slide 13</vt:lpstr>
      <vt:lpstr>Slide 14</vt:lpstr>
      <vt:lpstr>Changes in the right hand side</vt:lpstr>
      <vt:lpstr>Slide 16</vt:lpstr>
      <vt:lpstr>Slide 17</vt:lpstr>
      <vt:lpstr>Situation-II</vt:lpstr>
      <vt:lpstr>Slide 19</vt:lpstr>
      <vt:lpstr>Slide 20</vt:lpstr>
      <vt:lpstr>Summary</vt:lpstr>
      <vt:lpstr>Thank You</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460</cp:revision>
  <dcterms:created xsi:type="dcterms:W3CDTF">2012-02-27T05:45:45Z</dcterms:created>
  <dcterms:modified xsi:type="dcterms:W3CDTF">2014-07-23T07:47:35Z</dcterms:modified>
</cp:coreProperties>
</file>