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3" r:id="rId2"/>
    <p:sldId id="288" r:id="rId3"/>
    <p:sldId id="287" r:id="rId4"/>
    <p:sldId id="376" r:id="rId5"/>
    <p:sldId id="522" r:id="rId6"/>
    <p:sldId id="523" r:id="rId7"/>
    <p:sldId id="524" r:id="rId8"/>
    <p:sldId id="532" r:id="rId9"/>
    <p:sldId id="525" r:id="rId10"/>
    <p:sldId id="526" r:id="rId11"/>
    <p:sldId id="527" r:id="rId12"/>
    <p:sldId id="528" r:id="rId13"/>
    <p:sldId id="529" r:id="rId14"/>
    <p:sldId id="530" r:id="rId15"/>
    <p:sldId id="531" r:id="rId16"/>
    <p:sldId id="533" r:id="rId17"/>
    <p:sldId id="501" r:id="rId18"/>
    <p:sldId id="502" r:id="rId19"/>
    <p:sldId id="504" r:id="rId20"/>
    <p:sldId id="534" r:id="rId21"/>
    <p:sldId id="535" r:id="rId22"/>
    <p:sldId id="359" r:id="rId23"/>
    <p:sldId id="32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522"/>
            <p14:sldId id="523"/>
            <p14:sldId id="524"/>
            <p14:sldId id="532"/>
            <p14:sldId id="525"/>
            <p14:sldId id="526"/>
            <p14:sldId id="527"/>
            <p14:sldId id="528"/>
            <p14:sldId id="529"/>
            <p14:sldId id="530"/>
            <p14:sldId id="531"/>
            <p14:sldId id="533"/>
            <p14:sldId id="501"/>
            <p14:sldId id="502"/>
            <p14:sldId id="504"/>
            <p14:sldId id="505"/>
            <p14:sldId id="534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9175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058863"/>
            <a:ext cx="4292600" cy="494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0" y="1058863"/>
            <a:ext cx="4294188" cy="494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715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26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cs typeface="Arial Unicode MS"/>
              </a:rPr>
              <a:t>Simplex method for </a:t>
            </a:r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minimum</a:t>
            </a:r>
          </a:p>
          <a:p>
            <a:r>
              <a:rPr lang="en-CA" sz="2400" dirty="0">
                <a:solidFill>
                  <a:srgbClr val="000000"/>
                </a:solidFill>
                <a:cs typeface="Arial Unicode MS"/>
              </a:rPr>
              <a:t>Simplex method with mixed constraints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Big M method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Examples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Simplex method incase of Artificial variables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“Big M method”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154988" cy="3733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Solve the following linear programming problem by using the simplex method:</a:t>
            </a:r>
          </a:p>
          <a:p>
            <a:pPr marL="0" indent="0" algn="ctr" eaLnBrk="1" hangingPunct="1">
              <a:buNone/>
            </a:pPr>
            <a:r>
              <a:rPr lang="en-US" sz="2400" dirty="0" smtClean="0"/>
              <a:t>Min Z =2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+ 3 X</a:t>
            </a:r>
            <a:r>
              <a:rPr lang="en-US" sz="2400" baseline="-25000" dirty="0" smtClean="0"/>
              <a:t>2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err="1" smtClean="0"/>
              <a:t>S.t.</a:t>
            </a:r>
            <a:endParaRPr lang="en-US" sz="2400" dirty="0" smtClean="0"/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/>
              <a:t>½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¼ 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smtClean="0">
                <a:cs typeface="Times New Roman" pitchFamily="18" charset="0"/>
              </a:rPr>
              <a:t>≤ 4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>
                <a:cs typeface="Times New Roman" pitchFamily="18" charset="0"/>
              </a:rPr>
              <a:t>X</a:t>
            </a:r>
            <a:r>
              <a:rPr lang="en-US" sz="2400" baseline="-25000" dirty="0" smtClean="0">
                <a:cs typeface="Times New Roman" pitchFamily="18" charset="0"/>
              </a:rPr>
              <a:t>1</a:t>
            </a:r>
            <a:r>
              <a:rPr lang="en-US" sz="2400" dirty="0" smtClean="0">
                <a:cs typeface="Times New Roman" pitchFamily="18" charset="0"/>
              </a:rPr>
              <a:t> + 3X</a:t>
            </a:r>
            <a:r>
              <a:rPr lang="en-US" sz="2400" baseline="-25000" dirty="0" smtClean="0">
                <a:cs typeface="Times New Roman" pitchFamily="18" charset="0"/>
              </a:rPr>
              <a:t>2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 20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 + 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 = 10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, 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  0 </a:t>
            </a:r>
          </a:p>
        </p:txBody>
      </p:sp>
    </p:spTree>
    <p:extLst>
      <p:ext uri="{BB962C8B-B14F-4D97-AF65-F5344CB8AC3E}">
        <p14:creationId xmlns:p14="http://schemas.microsoft.com/office/powerpoint/2010/main" xmlns="" val="10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066800"/>
            <a:ext cx="8739187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33CC"/>
                </a:solidFill>
              </a:rPr>
              <a:t>Solution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solidFill>
                  <a:schemeClr val="folHlink"/>
                </a:solidFill>
              </a:rPr>
              <a:t>Step 1: standard form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/>
              <a:t>Min Z, 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err="1" smtClean="0"/>
              <a:t>s.t.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/>
              <a:t>Z – 2 X</a:t>
            </a:r>
            <a:r>
              <a:rPr lang="en-US" baseline="-25000" dirty="0" smtClean="0"/>
              <a:t>1</a:t>
            </a:r>
            <a:r>
              <a:rPr lang="en-US" dirty="0" smtClean="0"/>
              <a:t> – 3 X</a:t>
            </a:r>
            <a:r>
              <a:rPr lang="en-US" baseline="-25000" dirty="0" smtClean="0"/>
              <a:t>2</a:t>
            </a:r>
            <a:r>
              <a:rPr lang="en-US" dirty="0" smtClean="0"/>
              <a:t> - </a:t>
            </a:r>
            <a:r>
              <a:rPr lang="en-US" dirty="0" smtClean="0">
                <a:solidFill>
                  <a:schemeClr val="folHlink"/>
                </a:solidFill>
              </a:rPr>
              <a:t>M A</a:t>
            </a:r>
            <a:r>
              <a:rPr lang="en-US" baseline="-25000" dirty="0" smtClean="0">
                <a:solidFill>
                  <a:schemeClr val="folHlink"/>
                </a:solidFill>
              </a:rPr>
              <a:t>1</a:t>
            </a:r>
            <a:r>
              <a:rPr lang="en-US" dirty="0" smtClean="0">
                <a:solidFill>
                  <a:schemeClr val="folHlink"/>
                </a:solidFill>
              </a:rPr>
              <a:t> -M A</a:t>
            </a:r>
            <a:r>
              <a:rPr lang="en-US" baseline="-25000" dirty="0" smtClean="0">
                <a:solidFill>
                  <a:schemeClr val="folHlink"/>
                </a:solidFill>
              </a:rPr>
              <a:t>2</a:t>
            </a:r>
            <a:r>
              <a:rPr lang="en-US" dirty="0" smtClean="0"/>
              <a:t>            = 0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/>
              <a:t>      ½ X</a:t>
            </a:r>
            <a:r>
              <a:rPr lang="en-US" baseline="-25000" dirty="0" smtClean="0"/>
              <a:t>1</a:t>
            </a:r>
            <a:r>
              <a:rPr lang="en-US" dirty="0" smtClean="0"/>
              <a:t> + ¼ X</a:t>
            </a:r>
            <a:r>
              <a:rPr lang="en-US" baseline="-25000" dirty="0" smtClean="0"/>
              <a:t>2</a:t>
            </a:r>
            <a:r>
              <a:rPr lang="en-US" dirty="0" smtClean="0"/>
              <a:t> + S</a:t>
            </a:r>
            <a:r>
              <a:rPr lang="en-US" baseline="-25000" dirty="0" smtClean="0"/>
              <a:t>1</a:t>
            </a:r>
            <a:r>
              <a:rPr lang="en-US" dirty="0" smtClean="0"/>
              <a:t>                          =</a:t>
            </a:r>
            <a:r>
              <a:rPr lang="en-US" dirty="0" smtClean="0">
                <a:cs typeface="Times New Roman" pitchFamily="18" charset="0"/>
              </a:rPr>
              <a:t> 4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cs typeface="Times New Roman" pitchFamily="18" charset="0"/>
              </a:rPr>
              <a:t>          X</a:t>
            </a:r>
            <a:r>
              <a:rPr lang="en-US" baseline="-25000" dirty="0" smtClean="0">
                <a:cs typeface="Times New Roman" pitchFamily="18" charset="0"/>
              </a:rPr>
              <a:t>1</a:t>
            </a:r>
            <a:r>
              <a:rPr lang="en-US" dirty="0" smtClean="0">
                <a:cs typeface="Times New Roman" pitchFamily="18" charset="0"/>
              </a:rPr>
              <a:t> + 3X</a:t>
            </a:r>
            <a:r>
              <a:rPr lang="en-US" baseline="-25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          - S</a:t>
            </a:r>
            <a:r>
              <a:rPr lang="en-US" baseline="-25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+ A</a:t>
            </a:r>
            <a:r>
              <a:rPr lang="en-US" baseline="-25000" dirty="0" smtClean="0">
                <a:cs typeface="Times New Roman" pitchFamily="18" charset="0"/>
              </a:rPr>
              <a:t>1</a:t>
            </a:r>
            <a:r>
              <a:rPr lang="en-US" dirty="0" smtClean="0">
                <a:cs typeface="Times New Roman" pitchFamily="18" charset="0"/>
              </a:rPr>
              <a:t>          =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20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cs typeface="Times New Roman" pitchFamily="18" charset="0"/>
                <a:sym typeface="Symbol" pitchFamily="18" charset="2"/>
              </a:rPr>
              <a:t>          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+ 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                            + A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= 10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,S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S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A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A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  0 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Where: M is a very large number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5165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10588" cy="36576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2400" u="sng" dirty="0" smtClean="0">
                <a:solidFill>
                  <a:schemeClr val="folHlink"/>
                </a:solidFill>
              </a:rPr>
              <a:t>Notes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M, a very large number, is used to ensure that the values of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and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…, and A</a:t>
            </a:r>
            <a:r>
              <a:rPr lang="en-US" sz="2400" baseline="-25000" dirty="0" smtClean="0"/>
              <a:t>n</a:t>
            </a:r>
            <a:r>
              <a:rPr lang="en-US" sz="2400" dirty="0" smtClean="0"/>
              <a:t> will be zero in the final (optimal) tableau as follows: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1. If the objective function is </a:t>
            </a:r>
            <a:r>
              <a:rPr lang="en-US" sz="2400" dirty="0" smtClean="0">
                <a:solidFill>
                  <a:srgbClr val="0033CC"/>
                </a:solidFill>
              </a:rPr>
              <a:t>Minimization</a:t>
            </a:r>
            <a:r>
              <a:rPr lang="en-US" sz="2400" dirty="0" smtClean="0"/>
              <a:t>, then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…, and A</a:t>
            </a:r>
            <a:r>
              <a:rPr lang="en-US" sz="2400" baseline="-25000" dirty="0" smtClean="0"/>
              <a:t>n</a:t>
            </a:r>
            <a:r>
              <a:rPr lang="en-US" sz="2400" dirty="0" smtClean="0"/>
              <a:t> must be added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to the RHS of the objective function multiplied by a very large number (M). 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>
                <a:solidFill>
                  <a:srgbClr val="0033CC"/>
                </a:solidFill>
              </a:rPr>
              <a:t>Example:</a:t>
            </a:r>
            <a:r>
              <a:rPr lang="en-US" sz="2400" dirty="0" smtClean="0"/>
              <a:t> if the objective function is Min Z =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+2X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then the obj. function should be Min Z =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+ MA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MA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+ …+ </a:t>
            </a:r>
            <a:r>
              <a:rPr lang="en-US" sz="2400" dirty="0" err="1" smtClean="0"/>
              <a:t>MA</a:t>
            </a:r>
            <a:r>
              <a:rPr lang="en-US" sz="2400" baseline="-25000" dirty="0" err="1" smtClean="0"/>
              <a:t>n</a:t>
            </a: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OR    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        Z –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- 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 MA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- MA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 …- </a:t>
            </a:r>
            <a:r>
              <a:rPr lang="en-US" sz="2400" dirty="0" err="1" smtClean="0"/>
              <a:t>MA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 = 0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endParaRPr lang="en-US" sz="20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35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sz="2400" dirty="0" smtClean="0"/>
              <a:t>2.  </a:t>
            </a:r>
            <a:r>
              <a:rPr lang="en-US" sz="2400" dirty="0"/>
              <a:t>If the objective function is </a:t>
            </a:r>
            <a:r>
              <a:rPr lang="en-US" sz="2400" dirty="0">
                <a:solidFill>
                  <a:srgbClr val="0033CC"/>
                </a:solidFill>
              </a:rPr>
              <a:t>Maximization</a:t>
            </a:r>
            <a:r>
              <a:rPr lang="en-US" sz="2400" dirty="0"/>
              <a:t>, then A</a:t>
            </a:r>
            <a:r>
              <a:rPr lang="en-US" sz="2400" baseline="-25000" dirty="0"/>
              <a:t>1</a:t>
            </a:r>
            <a:r>
              <a:rPr lang="en-US" sz="2400" dirty="0"/>
              <a:t>, A</a:t>
            </a:r>
            <a:r>
              <a:rPr lang="en-US" sz="2400" baseline="-25000" dirty="0"/>
              <a:t>2</a:t>
            </a:r>
            <a:r>
              <a:rPr lang="en-US" sz="2400" dirty="0"/>
              <a:t>, …, and A</a:t>
            </a:r>
            <a:r>
              <a:rPr lang="en-US" sz="2400" baseline="-25000" dirty="0"/>
              <a:t>n</a:t>
            </a:r>
            <a:r>
              <a:rPr lang="en-US" sz="2400" dirty="0"/>
              <a:t> must be subtracted from the RHS of the objective function multiplied by a very large number (M).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>
                <a:solidFill>
                  <a:srgbClr val="0033CC"/>
                </a:solidFill>
              </a:rPr>
              <a:t>Example</a:t>
            </a:r>
            <a:r>
              <a:rPr lang="en-US" sz="2400" dirty="0"/>
              <a:t>: if the objective function is Max Z = X</a:t>
            </a:r>
            <a:r>
              <a:rPr lang="en-US" sz="2400" baseline="-25000" dirty="0"/>
              <a:t>1</a:t>
            </a:r>
            <a:r>
              <a:rPr lang="en-US" sz="2400" dirty="0"/>
              <a:t>+2X</a:t>
            </a:r>
            <a:r>
              <a:rPr lang="en-US" sz="2400" baseline="-25000" dirty="0"/>
              <a:t>2</a:t>
            </a:r>
            <a:r>
              <a:rPr lang="en-US" sz="2400" dirty="0"/>
              <a:t>, then the obj. function should be Max Z = X</a:t>
            </a:r>
            <a:r>
              <a:rPr lang="en-US" sz="2400" baseline="-25000" dirty="0"/>
              <a:t>1</a:t>
            </a:r>
            <a:r>
              <a:rPr lang="en-US" sz="2400" dirty="0"/>
              <a:t> + X</a:t>
            </a:r>
            <a:r>
              <a:rPr lang="en-US" sz="2400" baseline="-25000" dirty="0"/>
              <a:t>2</a:t>
            </a:r>
            <a:r>
              <a:rPr lang="en-US" sz="2400" dirty="0"/>
              <a:t>- MA</a:t>
            </a:r>
            <a:r>
              <a:rPr lang="en-US" sz="2400" baseline="-25000" dirty="0"/>
              <a:t>1</a:t>
            </a:r>
            <a:r>
              <a:rPr lang="en-US" sz="2400" dirty="0"/>
              <a:t> - MA</a:t>
            </a:r>
            <a:r>
              <a:rPr lang="en-US" sz="2400" baseline="-25000" dirty="0"/>
              <a:t>2</a:t>
            </a:r>
            <a:r>
              <a:rPr lang="en-US" sz="2400" dirty="0"/>
              <a:t>- …- </a:t>
            </a:r>
            <a:r>
              <a:rPr lang="en-US" sz="2400" dirty="0" err="1"/>
              <a:t>MA</a:t>
            </a:r>
            <a:r>
              <a:rPr lang="en-US" sz="2400" baseline="-25000" dirty="0" err="1"/>
              <a:t>n</a:t>
            </a:r>
            <a:endParaRPr lang="en-US" sz="2400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/>
              <a:t>OR  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/>
              <a:t>         Z - X</a:t>
            </a:r>
            <a:r>
              <a:rPr lang="en-US" sz="2400" baseline="-25000" dirty="0"/>
              <a:t>1</a:t>
            </a:r>
            <a:r>
              <a:rPr lang="en-US" sz="2400" dirty="0"/>
              <a:t> - X</a:t>
            </a:r>
            <a:r>
              <a:rPr lang="en-US" sz="2400" baseline="-25000" dirty="0"/>
              <a:t>2</a:t>
            </a:r>
            <a:r>
              <a:rPr lang="en-US" sz="2400" dirty="0"/>
              <a:t>+ MA</a:t>
            </a:r>
            <a:r>
              <a:rPr lang="en-US" sz="2400" baseline="-25000" dirty="0"/>
              <a:t>1</a:t>
            </a:r>
            <a:r>
              <a:rPr lang="en-US" sz="2400" dirty="0"/>
              <a:t> + MA</a:t>
            </a:r>
            <a:r>
              <a:rPr lang="en-US" sz="2400" baseline="-25000" dirty="0"/>
              <a:t>2</a:t>
            </a:r>
            <a:r>
              <a:rPr lang="en-US" sz="2400" dirty="0"/>
              <a:t>+ …+ </a:t>
            </a:r>
            <a:r>
              <a:rPr lang="en-US" sz="2400" dirty="0" err="1"/>
              <a:t>MA</a:t>
            </a:r>
            <a:r>
              <a:rPr lang="en-US" sz="2400" baseline="-25000" dirty="0" err="1"/>
              <a:t>n</a:t>
            </a:r>
            <a:r>
              <a:rPr lang="en-US" sz="2400" baseline="-25000" dirty="0"/>
              <a:t> </a:t>
            </a:r>
            <a:r>
              <a:rPr lang="en-US" sz="2400" dirty="0"/>
              <a:t>= 0</a:t>
            </a:r>
          </a:p>
          <a:p>
            <a:pPr marL="609600" indent="-609600">
              <a:lnSpc>
                <a:spcPct val="80000"/>
              </a:lnSpc>
              <a:buNone/>
            </a:pPr>
            <a:endParaRPr lang="en-US" sz="2400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>
                <a:solidFill>
                  <a:schemeClr val="folHlink"/>
                </a:solidFill>
              </a:rPr>
              <a:t>N.B.: When the Z is transformed to a zero equation, the signs are changed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20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05" name="Rectangle 6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58863"/>
            <a:ext cx="8534400" cy="465137"/>
          </a:xfrm>
        </p:spPr>
        <p:txBody>
          <a:bodyPr/>
          <a:lstStyle/>
          <a:p>
            <a:pPr eaLnBrk="1" hangingPunct="1"/>
            <a:r>
              <a:rPr lang="en-US" sz="2400" smtClean="0"/>
              <a:t>Step 2: Initial tableau</a:t>
            </a:r>
          </a:p>
          <a:p>
            <a:pPr eaLnBrk="1" hangingPunct="1">
              <a:buFont typeface="Symbol" pitchFamily="18" charset="2"/>
              <a:buNone/>
            </a:pPr>
            <a:endParaRPr lang="en-US" sz="2400" smtClean="0"/>
          </a:p>
          <a:p>
            <a:pPr eaLnBrk="1" hangingPunct="1">
              <a:buFont typeface="Symbol" pitchFamily="18" charset="2"/>
              <a:buNone/>
            </a:pPr>
            <a:endParaRPr lang="en-US" sz="2400" smtClean="0"/>
          </a:p>
        </p:txBody>
      </p:sp>
      <p:graphicFrame>
        <p:nvGraphicFramePr>
          <p:cNvPr id="108616" name="Group 72"/>
          <p:cNvGraphicFramePr>
            <a:graphicFrameLocks noGrp="1"/>
          </p:cNvGraphicFramePr>
          <p:nvPr>
            <p:ph sz="half" idx="2"/>
          </p:nvPr>
        </p:nvGraphicFramePr>
        <p:xfrm>
          <a:off x="381000" y="1752600"/>
          <a:ext cx="8358188" cy="3276684"/>
        </p:xfrm>
        <a:graphic>
          <a:graphicData uri="http://schemas.openxmlformats.org/drawingml/2006/table">
            <a:tbl>
              <a:tblPr/>
              <a:tblGrid>
                <a:gridCol w="1524000"/>
                <a:gridCol w="762000"/>
                <a:gridCol w="847725"/>
                <a:gridCol w="1046163"/>
                <a:gridCol w="1044575"/>
                <a:gridCol w="1044575"/>
                <a:gridCol w="1044575"/>
                <a:gridCol w="1044575"/>
              </a:tblGrid>
              <a:tr h="94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Basic variables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RHS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½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-M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-M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804" name="Text Box 73"/>
          <p:cNvSpPr txBox="1">
            <a:spLocks noChangeArrowheads="1"/>
          </p:cNvSpPr>
          <p:nvPr/>
        </p:nvSpPr>
        <p:spPr bwMode="auto">
          <a:xfrm>
            <a:off x="457200" y="5486400"/>
            <a:ext cx="8153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</a:rPr>
              <a:t>Note that one of the simplex rules is violated, which is the basic variables A</a:t>
            </a:r>
            <a:r>
              <a:rPr lang="en-US" baseline="-25000">
                <a:solidFill>
                  <a:schemeClr val="tx2"/>
                </a:solidFill>
              </a:rPr>
              <a:t>1</a:t>
            </a:r>
            <a:r>
              <a:rPr lang="en-US">
                <a:solidFill>
                  <a:schemeClr val="tx2"/>
                </a:solidFill>
              </a:rPr>
              <a:t>, and A</a:t>
            </a:r>
            <a:r>
              <a:rPr lang="en-US" baseline="-25000">
                <a:solidFill>
                  <a:schemeClr val="tx2"/>
                </a:solidFill>
              </a:rPr>
              <a:t>2</a:t>
            </a:r>
            <a:r>
              <a:rPr lang="en-US">
                <a:solidFill>
                  <a:schemeClr val="tx2"/>
                </a:solidFill>
              </a:rPr>
              <a:t> have a non zero value in the z row; therefore, this violation must be corrected before proceeding in the simplex algorithm as follows.</a:t>
            </a:r>
          </a:p>
        </p:txBody>
      </p:sp>
    </p:spTree>
    <p:extLst>
      <p:ext uri="{BB962C8B-B14F-4D97-AF65-F5344CB8AC3E}">
        <p14:creationId xmlns:p14="http://schemas.microsoft.com/office/powerpoint/2010/main" xmlns="" val="337740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6213" y="1066800"/>
            <a:ext cx="9120187" cy="5638800"/>
          </a:xfrm>
        </p:spPr>
        <p:txBody>
          <a:bodyPr/>
          <a:lstStyle/>
          <a:p>
            <a:pPr eaLnBrk="1" hangingPunct="1"/>
            <a:r>
              <a:rPr lang="en-US" dirty="0" smtClean="0"/>
              <a:t>To correct this violation before starting the simplex algorithm, the elementary row operations</a:t>
            </a:r>
            <a:r>
              <a:rPr lang="ar-EG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 are used as follows: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sz="2800" dirty="0" smtClean="0">
                <a:solidFill>
                  <a:schemeClr val="tx2"/>
                </a:solidFill>
                <a:cs typeface="Times New Roman" pitchFamily="18" charset="0"/>
              </a:rPr>
              <a:t>New (Z row) = old (z row) ± M (A</a:t>
            </a:r>
            <a:r>
              <a:rPr lang="en-US" sz="2800" baseline="-25000" dirty="0" smtClean="0">
                <a:solidFill>
                  <a:schemeClr val="tx2"/>
                </a:solidFill>
                <a:cs typeface="Times New Roman" pitchFamily="18" charset="0"/>
              </a:rPr>
              <a:t>1</a:t>
            </a:r>
            <a:r>
              <a:rPr lang="en-US" sz="2800" dirty="0" smtClean="0">
                <a:solidFill>
                  <a:schemeClr val="tx2"/>
                </a:solidFill>
                <a:cs typeface="Times New Roman" pitchFamily="18" charset="0"/>
              </a:rPr>
              <a:t> row) ± M (A</a:t>
            </a:r>
            <a:r>
              <a:rPr lang="en-US" sz="2800" baseline="-25000" dirty="0" smtClean="0">
                <a:solidFill>
                  <a:schemeClr val="tx2"/>
                </a:solidFill>
                <a:cs typeface="Times New Roman" pitchFamily="18" charset="0"/>
              </a:rPr>
              <a:t>2</a:t>
            </a:r>
            <a:r>
              <a:rPr lang="en-US" sz="2800" dirty="0" smtClean="0">
                <a:solidFill>
                  <a:schemeClr val="tx2"/>
                </a:solidFill>
                <a:cs typeface="Times New Roman" pitchFamily="18" charset="0"/>
              </a:rPr>
              <a:t> row)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sz="2800" dirty="0" smtClean="0">
                <a:solidFill>
                  <a:srgbClr val="0033CC"/>
                </a:solidFill>
                <a:cs typeface="Times New Roman" pitchFamily="18" charset="0"/>
              </a:rPr>
              <a:t>In our case, it will be positive since M is negative in the Z row, as following: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sz="2800" dirty="0" smtClean="0">
                <a:solidFill>
                  <a:srgbClr val="0033CC"/>
                </a:solidFill>
                <a:cs typeface="Times New Roman" pitchFamily="18" charset="0"/>
              </a:rPr>
              <a:t>Old (Z row): -2           -3         0          0         -M      -M       0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sz="2800" dirty="0" smtClean="0">
                <a:solidFill>
                  <a:srgbClr val="0033CC"/>
                </a:solidFill>
                <a:cs typeface="Times New Roman" pitchFamily="18" charset="0"/>
              </a:rPr>
              <a:t>M (A1 row): M           3M       0         -M        </a:t>
            </a:r>
            <a:r>
              <a:rPr lang="en-US" sz="2800" dirty="0" err="1" smtClean="0">
                <a:solidFill>
                  <a:srgbClr val="0033CC"/>
                </a:solidFill>
                <a:cs typeface="Times New Roman" pitchFamily="18" charset="0"/>
              </a:rPr>
              <a:t>M</a:t>
            </a:r>
            <a:r>
              <a:rPr lang="en-US" sz="2800" dirty="0" smtClean="0">
                <a:solidFill>
                  <a:srgbClr val="0033CC"/>
                </a:solidFill>
                <a:cs typeface="Times New Roman" pitchFamily="18" charset="0"/>
              </a:rPr>
              <a:t>        o    20M</a:t>
            </a:r>
            <a:endParaRPr lang="ar-EG" sz="2800" dirty="0" smtClean="0">
              <a:solidFill>
                <a:srgbClr val="0033CC"/>
              </a:solidFill>
              <a:cs typeface="Times New Roman" pitchFamily="18" charset="0"/>
            </a:endParaRPr>
          </a:p>
          <a:p>
            <a:pPr eaLnBrk="1" hangingPunct="1">
              <a:buFont typeface="Symbol" pitchFamily="18" charset="2"/>
              <a:buNone/>
            </a:pPr>
            <a:r>
              <a:rPr lang="en-US" sz="2800" dirty="0" smtClean="0">
                <a:solidFill>
                  <a:srgbClr val="0033CC"/>
                </a:solidFill>
                <a:cs typeface="Times New Roman" pitchFamily="18" charset="0"/>
              </a:rPr>
              <a:t>M (A2 row): M             </a:t>
            </a:r>
            <a:r>
              <a:rPr lang="en-US" sz="2800" dirty="0" err="1" smtClean="0">
                <a:solidFill>
                  <a:srgbClr val="0033CC"/>
                </a:solidFill>
                <a:cs typeface="Times New Roman" pitchFamily="18" charset="0"/>
              </a:rPr>
              <a:t>M</a:t>
            </a:r>
            <a:r>
              <a:rPr lang="en-US" sz="2800" dirty="0" smtClean="0">
                <a:solidFill>
                  <a:srgbClr val="0033CC"/>
                </a:solidFill>
                <a:cs typeface="Times New Roman" pitchFamily="18" charset="0"/>
              </a:rPr>
              <a:t>       0          0           0        M   10M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sz="2800" dirty="0" smtClean="0">
                <a:solidFill>
                  <a:schemeClr val="folHlink"/>
                </a:solidFill>
                <a:cs typeface="Times New Roman" pitchFamily="18" charset="0"/>
              </a:rPr>
              <a:t>New (Z row):2M-2   4M-3      0         -M         0         0    30M</a:t>
            </a:r>
            <a:r>
              <a:rPr lang="en-US" sz="2800" dirty="0" smtClean="0">
                <a:solidFill>
                  <a:srgbClr val="0033CC"/>
                </a:solidFill>
                <a:cs typeface="Times New Roman" pitchFamily="18" charset="0"/>
              </a:rPr>
              <a:t>    </a:t>
            </a: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228600" y="5562600"/>
            <a:ext cx="891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6324600" y="6400800"/>
            <a:ext cx="1981200" cy="379413"/>
          </a:xfrm>
          <a:prstGeom prst="rect">
            <a:avLst/>
          </a:prstGeom>
          <a:noFill/>
          <a:ln w="12700">
            <a:solidFill>
              <a:srgbClr val="99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It becomes zero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6934200" y="6019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7924800" y="6019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076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The initial tableau will be: </a:t>
            </a:r>
          </a:p>
          <a:p>
            <a:pPr eaLnBrk="1" hangingPunct="1">
              <a:buFont typeface="Symbol" pitchFamily="18" charset="2"/>
              <a:buNone/>
            </a:pPr>
            <a:endParaRPr lang="en-US" sz="2800" smtClean="0"/>
          </a:p>
        </p:txBody>
      </p:sp>
      <p:graphicFrame>
        <p:nvGraphicFramePr>
          <p:cNvPr id="113736" name="Group 72"/>
          <p:cNvGraphicFramePr>
            <a:graphicFrameLocks noGrp="1"/>
          </p:cNvGraphicFramePr>
          <p:nvPr>
            <p:ph sz="half" idx="2"/>
          </p:nvPr>
        </p:nvGraphicFramePr>
        <p:xfrm>
          <a:off x="228600" y="1676400"/>
          <a:ext cx="8739188" cy="3276684"/>
        </p:xfrm>
        <a:graphic>
          <a:graphicData uri="http://schemas.openxmlformats.org/drawingml/2006/table">
            <a:tbl>
              <a:tblPr/>
              <a:tblGrid>
                <a:gridCol w="1592263"/>
                <a:gridCol w="798512"/>
                <a:gridCol w="885825"/>
                <a:gridCol w="1095375"/>
                <a:gridCol w="1090613"/>
                <a:gridCol w="1092200"/>
                <a:gridCol w="1092200"/>
                <a:gridCol w="1092200"/>
              </a:tblGrid>
              <a:tr h="94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Basic variables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RHS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2M-2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4M-3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52" name="Text Box 66"/>
          <p:cNvSpPr txBox="1">
            <a:spLocks noChangeArrowheads="1"/>
          </p:cNvSpPr>
          <p:nvPr/>
        </p:nvSpPr>
        <p:spPr bwMode="auto">
          <a:xfrm>
            <a:off x="457200" y="5257800"/>
            <a:ext cx="80772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folHlink"/>
                </a:solidFill>
              </a:rPr>
              <a:t> Since there is a positive value in the last row, this solution is not optimal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folHlink"/>
                </a:solidFill>
              </a:rPr>
              <a:t> The entering variable is X</a:t>
            </a:r>
            <a:r>
              <a:rPr lang="en-US" baseline="-25000">
                <a:solidFill>
                  <a:schemeClr val="folHlink"/>
                </a:solidFill>
              </a:rPr>
              <a:t>2</a:t>
            </a:r>
            <a:r>
              <a:rPr lang="en-US">
                <a:solidFill>
                  <a:schemeClr val="folHlink"/>
                </a:solidFill>
              </a:rPr>
              <a:t> (it has the most positive value in the last row)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folHlink"/>
                </a:solidFill>
              </a:rPr>
              <a:t> The leaving variable is A</a:t>
            </a:r>
            <a:r>
              <a:rPr lang="en-US" baseline="-25000">
                <a:solidFill>
                  <a:schemeClr val="folHlink"/>
                </a:solidFill>
              </a:rPr>
              <a:t>1</a:t>
            </a:r>
            <a:r>
              <a:rPr lang="en-US">
                <a:solidFill>
                  <a:schemeClr val="folHlink"/>
                </a:solidFill>
              </a:rPr>
              <a:t> (it has the smallest ratio)</a:t>
            </a:r>
          </a:p>
        </p:txBody>
      </p:sp>
    </p:spTree>
    <p:extLst>
      <p:ext uri="{BB962C8B-B14F-4D97-AF65-F5344CB8AC3E}">
        <p14:creationId xmlns:p14="http://schemas.microsoft.com/office/powerpoint/2010/main" xmlns="" val="99406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First iteration</a:t>
            </a:r>
          </a:p>
          <a:p>
            <a:pPr eaLnBrk="1" hangingPunct="1"/>
            <a:endParaRPr lang="en-US" sz="2800" smtClean="0"/>
          </a:p>
        </p:txBody>
      </p:sp>
      <p:graphicFrame>
        <p:nvGraphicFramePr>
          <p:cNvPr id="115786" name="Group 74"/>
          <p:cNvGraphicFramePr>
            <a:graphicFrameLocks noGrp="1"/>
          </p:cNvGraphicFramePr>
          <p:nvPr>
            <p:ph sz="half" idx="2"/>
          </p:nvPr>
        </p:nvGraphicFramePr>
        <p:xfrm>
          <a:off x="176213" y="1752600"/>
          <a:ext cx="8815387" cy="3276684"/>
        </p:xfrm>
        <a:graphic>
          <a:graphicData uri="http://schemas.openxmlformats.org/drawingml/2006/table">
            <a:tbl>
              <a:tblPr/>
              <a:tblGrid>
                <a:gridCol w="1606550"/>
                <a:gridCol w="1036637"/>
                <a:gridCol w="661988"/>
                <a:gridCol w="709612"/>
                <a:gridCol w="1371600"/>
                <a:gridCol w="1225550"/>
                <a:gridCol w="831850"/>
                <a:gridCol w="1371600"/>
              </a:tblGrid>
              <a:tr h="94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Basic variables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RHS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5/12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1/12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-1/12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10/3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</a:rPr>
                        <a:t>2/3M-1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1/3M-1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1-4/3M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20+10/3M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76" name="Text Box 65"/>
          <p:cNvSpPr txBox="1">
            <a:spLocks noChangeArrowheads="1"/>
          </p:cNvSpPr>
          <p:nvPr/>
        </p:nvSpPr>
        <p:spPr bwMode="auto">
          <a:xfrm>
            <a:off x="457200" y="5257800"/>
            <a:ext cx="80772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folHlink"/>
                </a:solidFill>
              </a:rPr>
              <a:t> Since there is a positive value in the last row, this solution is not optimal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folHlink"/>
                </a:solidFill>
              </a:rPr>
              <a:t> The entering variable is X</a:t>
            </a:r>
            <a:r>
              <a:rPr lang="en-US" baseline="-25000">
                <a:solidFill>
                  <a:schemeClr val="folHlink"/>
                </a:solidFill>
              </a:rPr>
              <a:t>1</a:t>
            </a:r>
            <a:r>
              <a:rPr lang="en-US">
                <a:solidFill>
                  <a:schemeClr val="folHlink"/>
                </a:solidFill>
              </a:rPr>
              <a:t> (it has the most positive value in the last row)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folHlink"/>
                </a:solidFill>
              </a:rPr>
              <a:t> The leaving variable is A</a:t>
            </a:r>
            <a:r>
              <a:rPr lang="en-US" baseline="-25000">
                <a:solidFill>
                  <a:schemeClr val="folHlink"/>
                </a:solidFill>
              </a:rPr>
              <a:t>2</a:t>
            </a:r>
            <a:r>
              <a:rPr lang="en-US">
                <a:solidFill>
                  <a:schemeClr val="folHlink"/>
                </a:solidFill>
              </a:rPr>
              <a:t> (it has the smallest ratio)</a:t>
            </a:r>
          </a:p>
        </p:txBody>
      </p:sp>
    </p:spTree>
    <p:extLst>
      <p:ext uri="{BB962C8B-B14F-4D97-AF65-F5344CB8AC3E}">
        <p14:creationId xmlns:p14="http://schemas.microsoft.com/office/powerpoint/2010/main" xmlns="" val="7309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Second iteration</a:t>
            </a:r>
          </a:p>
          <a:p>
            <a:pPr eaLnBrk="1" hangingPunct="1"/>
            <a:endParaRPr lang="en-US" sz="2800" smtClean="0"/>
          </a:p>
          <a:p>
            <a:pPr eaLnBrk="1" hangingPunct="1">
              <a:buFont typeface="Symbol" pitchFamily="18" charset="2"/>
              <a:buNone/>
            </a:pPr>
            <a:endParaRPr lang="en-US" sz="2800" smtClean="0"/>
          </a:p>
        </p:txBody>
      </p:sp>
      <p:graphicFrame>
        <p:nvGraphicFramePr>
          <p:cNvPr id="118848" name="Group 64"/>
          <p:cNvGraphicFramePr>
            <a:graphicFrameLocks noGrp="1"/>
          </p:cNvGraphicFramePr>
          <p:nvPr>
            <p:ph sz="half" idx="2"/>
          </p:nvPr>
        </p:nvGraphicFramePr>
        <p:xfrm>
          <a:off x="176213" y="1676400"/>
          <a:ext cx="8815387" cy="3276684"/>
        </p:xfrm>
        <a:graphic>
          <a:graphicData uri="http://schemas.openxmlformats.org/drawingml/2006/table">
            <a:tbl>
              <a:tblPr/>
              <a:tblGrid>
                <a:gridCol w="1606550"/>
                <a:gridCol w="1036637"/>
                <a:gridCol w="661988"/>
                <a:gridCol w="709612"/>
                <a:gridCol w="1371600"/>
                <a:gridCol w="1225550"/>
                <a:gridCol w="831850"/>
                <a:gridCol w="1371600"/>
              </a:tblGrid>
              <a:tr h="94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Basic variables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RHS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-1/8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1/8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-5/8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-1/2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½-M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3/2-M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25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900" name="Text Box 65"/>
          <p:cNvSpPr txBox="1">
            <a:spLocks noChangeArrowheads="1"/>
          </p:cNvSpPr>
          <p:nvPr/>
        </p:nvSpPr>
        <p:spPr bwMode="auto">
          <a:xfrm>
            <a:off x="304800" y="5257800"/>
            <a:ext cx="83058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This solution is optimal, since there is no positive value in the last row. The optimal solution is: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33CC"/>
                </a:solidFill>
              </a:rPr>
              <a:t>X</a:t>
            </a:r>
            <a:r>
              <a:rPr lang="en-US" baseline="-25000">
                <a:solidFill>
                  <a:srgbClr val="0033CC"/>
                </a:solidFill>
              </a:rPr>
              <a:t>1</a:t>
            </a:r>
            <a:r>
              <a:rPr lang="en-US">
                <a:solidFill>
                  <a:srgbClr val="0033CC"/>
                </a:solidFill>
              </a:rPr>
              <a:t> = 5, X</a:t>
            </a:r>
            <a:r>
              <a:rPr lang="en-US" baseline="-25000">
                <a:solidFill>
                  <a:srgbClr val="0033CC"/>
                </a:solidFill>
              </a:rPr>
              <a:t>2</a:t>
            </a:r>
            <a:r>
              <a:rPr lang="en-US">
                <a:solidFill>
                  <a:srgbClr val="0033CC"/>
                </a:solidFill>
              </a:rPr>
              <a:t> = 5, S</a:t>
            </a:r>
            <a:r>
              <a:rPr lang="en-US" baseline="-25000">
                <a:solidFill>
                  <a:srgbClr val="0033CC"/>
                </a:solidFill>
              </a:rPr>
              <a:t>1</a:t>
            </a:r>
            <a:r>
              <a:rPr lang="en-US">
                <a:solidFill>
                  <a:srgbClr val="0033CC"/>
                </a:solidFill>
              </a:rPr>
              <a:t> = ¼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33CC"/>
                </a:solidFill>
              </a:rPr>
              <a:t>A</a:t>
            </a:r>
            <a:r>
              <a:rPr lang="en-US" baseline="-25000">
                <a:solidFill>
                  <a:srgbClr val="0033CC"/>
                </a:solidFill>
              </a:rPr>
              <a:t>1</a:t>
            </a:r>
            <a:r>
              <a:rPr lang="en-US">
                <a:solidFill>
                  <a:srgbClr val="0033CC"/>
                </a:solidFill>
              </a:rPr>
              <a:t> = A</a:t>
            </a:r>
            <a:r>
              <a:rPr lang="en-US" baseline="-25000">
                <a:solidFill>
                  <a:srgbClr val="0033CC"/>
                </a:solidFill>
              </a:rPr>
              <a:t>2</a:t>
            </a:r>
            <a:r>
              <a:rPr lang="en-US">
                <a:solidFill>
                  <a:srgbClr val="0033CC"/>
                </a:solidFill>
              </a:rPr>
              <a:t> = 0  and Z = 25</a:t>
            </a:r>
          </a:p>
        </p:txBody>
      </p:sp>
    </p:spTree>
    <p:extLst>
      <p:ext uri="{BB962C8B-B14F-4D97-AF65-F5344CB8AC3E}">
        <p14:creationId xmlns:p14="http://schemas.microsoft.com/office/powerpoint/2010/main" xmlns="" val="90109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Note for the Big M method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the </a:t>
            </a:r>
            <a:r>
              <a:rPr lang="en-US" smtClean="0">
                <a:solidFill>
                  <a:srgbClr val="0033CC"/>
                </a:solidFill>
              </a:rPr>
              <a:t>final tableau</a:t>
            </a:r>
            <a:r>
              <a:rPr lang="en-US" smtClean="0"/>
              <a:t>, if one or more artificial variables (A</a:t>
            </a:r>
            <a:r>
              <a:rPr lang="en-US" baseline="-25000" smtClean="0"/>
              <a:t>1</a:t>
            </a:r>
            <a:r>
              <a:rPr lang="en-US" smtClean="0"/>
              <a:t>, A</a:t>
            </a:r>
            <a:r>
              <a:rPr lang="en-US" baseline="-25000" smtClean="0"/>
              <a:t>2</a:t>
            </a:r>
            <a:r>
              <a:rPr lang="en-US" smtClean="0"/>
              <a:t>, …) still </a:t>
            </a:r>
            <a:r>
              <a:rPr lang="en-US" smtClean="0">
                <a:solidFill>
                  <a:srgbClr val="0033CC"/>
                </a:solidFill>
              </a:rPr>
              <a:t>basic</a:t>
            </a:r>
            <a:r>
              <a:rPr lang="en-US" smtClean="0"/>
              <a:t> and has a </a:t>
            </a:r>
            <a:r>
              <a:rPr lang="en-US" smtClean="0">
                <a:solidFill>
                  <a:srgbClr val="0033CC"/>
                </a:solidFill>
              </a:rPr>
              <a:t>nonzero</a:t>
            </a:r>
            <a:r>
              <a:rPr lang="en-US" smtClean="0"/>
              <a:t> value, then the problem has an </a:t>
            </a:r>
            <a:r>
              <a:rPr lang="en-US" smtClean="0">
                <a:solidFill>
                  <a:srgbClr val="0033CC"/>
                </a:solidFill>
              </a:rPr>
              <a:t>infeasible solution</a:t>
            </a:r>
            <a:r>
              <a:rPr lang="en-US" smtClean="0"/>
              <a:t>.</a:t>
            </a:r>
          </a:p>
          <a:p>
            <a:pPr eaLnBrk="1" hangingPunct="1"/>
            <a:r>
              <a:rPr lang="en-US" smtClean="0"/>
              <a:t>All other notes are still valid in the Big M method.</a:t>
            </a:r>
          </a:p>
        </p:txBody>
      </p:sp>
    </p:spTree>
    <p:extLst>
      <p:ext uri="{BB962C8B-B14F-4D97-AF65-F5344CB8AC3E}">
        <p14:creationId xmlns:p14="http://schemas.microsoft.com/office/powerpoint/2010/main" xmlns="" val="12635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Special cases</a:t>
            </a:r>
            <a:endParaRPr lang="ar-EG" sz="3600" b="1" dirty="0">
              <a:solidFill>
                <a:schemeClr val="tx2"/>
              </a:solidFill>
            </a:endParaRP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39188" cy="40386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In the final tableau, if one or more artificial variables (A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, A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, …) still basic and has a nonzero value, then the problem has an </a:t>
            </a:r>
            <a:r>
              <a:rPr lang="en-US" sz="2600" dirty="0" smtClean="0">
                <a:solidFill>
                  <a:schemeClr val="tx2"/>
                </a:solidFill>
              </a:rPr>
              <a:t>infeasible solution</a:t>
            </a:r>
          </a:p>
          <a:p>
            <a:r>
              <a:rPr lang="en-US" sz="2600" dirty="0" smtClean="0"/>
              <a:t>If there is a zero under one or more </a:t>
            </a:r>
            <a:r>
              <a:rPr lang="en-US" sz="2600" dirty="0" err="1" smtClean="0"/>
              <a:t>nonbasic</a:t>
            </a:r>
            <a:r>
              <a:rPr lang="en-US" sz="2600" dirty="0" smtClean="0"/>
              <a:t> variables in the last tableau (optimal solution tableau), then there is a </a:t>
            </a:r>
            <a:r>
              <a:rPr lang="en-US" sz="2600" dirty="0" smtClean="0">
                <a:solidFill>
                  <a:schemeClr val="tx2"/>
                </a:solidFill>
              </a:rPr>
              <a:t>multiple optimal solution.</a:t>
            </a:r>
          </a:p>
          <a:p>
            <a:r>
              <a:rPr lang="en-US" sz="2600" dirty="0" smtClean="0"/>
              <a:t>When determining the leaving variable of any tableau, if there is no positive ratio (all the entries in the pivot column are negative and zeroes), then the solution is </a:t>
            </a:r>
            <a:r>
              <a:rPr lang="en-US" sz="2600" dirty="0" smtClean="0">
                <a:solidFill>
                  <a:schemeClr val="tx2"/>
                </a:solidFill>
              </a:rPr>
              <a:t>unbounded.</a:t>
            </a:r>
          </a:p>
          <a:p>
            <a:endParaRPr lang="ar-EG" dirty="0" smtClean="0"/>
          </a:p>
        </p:txBody>
      </p:sp>
    </p:spTree>
    <p:extLst>
      <p:ext uri="{BB962C8B-B14F-4D97-AF65-F5344CB8AC3E}">
        <p14:creationId xmlns:p14="http://schemas.microsoft.com/office/powerpoint/2010/main" xmlns="" val="259939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Solve </a:t>
                </a:r>
                <a:r>
                  <a:rPr lang="en-US" sz="2800" dirty="0" smtClean="0"/>
                  <a:t>the following problem using the simplex method</a:t>
                </a:r>
              </a:p>
              <a:p>
                <a:pPr eaLnBrk="1" hangingPunct="1"/>
                <a:r>
                  <a:rPr lang="en-US" sz="2800" dirty="0" smtClean="0">
                    <a:solidFill>
                      <a:schemeClr val="folHlink"/>
                    </a:solidFill>
                  </a:rPr>
                  <a:t>Maximize</a:t>
                </a:r>
              </a:p>
              <a:p>
                <a:pPr>
                  <a:buNone/>
                </a:pPr>
                <a:r>
                  <a:rPr lang="en-US" sz="2800" dirty="0" smtClean="0"/>
                  <a:t>       Z = </a:t>
                </a:r>
                <a:r>
                  <a:rPr lang="en-US" sz="2800" dirty="0" smtClean="0"/>
                  <a:t>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+ </a:t>
                </a:r>
                <a:r>
                  <a:rPr lang="en-US" sz="2800" dirty="0" smtClean="0"/>
                  <a:t>5X</a:t>
                </a:r>
                <a:r>
                  <a:rPr lang="en-US" sz="2800" baseline="-25000" dirty="0" smtClean="0"/>
                  <a:t>2</a:t>
                </a:r>
                <a:r>
                  <a:rPr lang="en-US" sz="2800" dirty="0"/>
                  <a:t>+ </a:t>
                </a:r>
                <a:r>
                  <a:rPr lang="en-US" sz="2800" dirty="0" smtClean="0"/>
                  <a:t>2X</a:t>
                </a:r>
                <a:r>
                  <a:rPr lang="en-US" sz="2800" baseline="-25000" dirty="0" smtClean="0"/>
                  <a:t>3</a:t>
                </a:r>
                <a:endParaRPr lang="en-US" sz="2800" baseline="-25000" dirty="0" smtClean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>
                    <a:solidFill>
                      <a:schemeClr val="folHlink"/>
                    </a:solidFill>
                  </a:rPr>
                  <a:t>Subject to</a:t>
                </a:r>
              </a:p>
              <a:p>
                <a:pPr>
                  <a:buNone/>
                </a:pPr>
                <a:r>
                  <a:rPr lang="en-US" sz="2800" dirty="0" smtClean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baseline="-25000" dirty="0" smtClean="0"/>
                  <a:t> </a:t>
                </a:r>
                <a:r>
                  <a:rPr lang="en-US" sz="2800" dirty="0" smtClean="0">
                    <a:sym typeface="Symbol" pitchFamily="18" charset="2"/>
                  </a:rPr>
                  <a:t></a:t>
                </a:r>
                <a:r>
                  <a:rPr lang="en-US" sz="2800" dirty="0" smtClean="0"/>
                  <a:t> 6</a:t>
                </a:r>
              </a:p>
              <a:p>
                <a:pPr>
                  <a:buNone/>
                </a:pPr>
                <a:r>
                  <a:rPr lang="en-US" sz="2800" dirty="0" smtClean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4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≥</m:t>
                    </m:r>
                    <m:r>
                      <a:rPr lang="en-US" sz="2800" b="0" i="1" smtClean="0">
                        <a:latin typeface="Cambria Math"/>
                      </a:rPr>
                      <m:t>8</m:t>
                    </m:r>
                  </m:oMath>
                </a14:m>
                <a:endParaRPr lang="en-US" sz="2800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          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6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:r>
                  <a:rPr lang="en-US" sz="2800" dirty="0">
                    <a:sym typeface="Symbol" pitchFamily="18" charset="2"/>
                  </a:rPr>
                  <a:t>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12</a:t>
                </a:r>
                <a:endParaRPr lang="en-US" sz="2800" dirty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             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 </a:t>
                </a:r>
                <a:r>
                  <a:rPr lang="en-US" sz="2800" dirty="0" smtClean="0"/>
                  <a:t>, X</a:t>
                </a:r>
                <a:r>
                  <a:rPr lang="en-US" sz="2800" baseline="-25000" dirty="0" smtClean="0"/>
                  <a:t>2  </a:t>
                </a:r>
                <a:r>
                  <a:rPr lang="en-US" sz="2800" dirty="0" smtClean="0">
                    <a:sym typeface="Symbol" pitchFamily="18" charset="2"/>
                  </a:rPr>
                  <a:t></a:t>
                </a:r>
                <a:r>
                  <a:rPr lang="en-US" sz="2800" dirty="0" smtClean="0"/>
                  <a:t> 0</a:t>
                </a: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en-US" sz="2800" dirty="0" smtClean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213" b="-28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243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844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830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266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/>
              <a:t>Minimize 	</a:t>
            </a:r>
            <a:r>
              <a:rPr lang="en-US" sz="2400" dirty="0" smtClean="0"/>
              <a:t>Z=4x</a:t>
            </a:r>
            <a:r>
              <a:rPr lang="en-US" sz="2400" baseline="-25000" dirty="0" smtClean="0"/>
              <a:t>1</a:t>
            </a:r>
            <a:r>
              <a:rPr lang="en-US" sz="2400" dirty="0"/>
              <a:t>+ x</a:t>
            </a:r>
            <a:r>
              <a:rPr lang="en-US" sz="2400" baseline="-25000" dirty="0"/>
              <a:t>2	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Subject to:			 	</a:t>
            </a:r>
            <a:endParaRPr lang="en-US" sz="2400" dirty="0" smtClean="0"/>
          </a:p>
          <a:p>
            <a:pPr>
              <a:buNone/>
            </a:pPr>
            <a:r>
              <a:rPr lang="en-US" sz="2400" dirty="0"/>
              <a:t>			3x</a:t>
            </a:r>
            <a:r>
              <a:rPr lang="en-US" sz="2400" baseline="-25000" dirty="0"/>
              <a:t>1</a:t>
            </a:r>
            <a:r>
              <a:rPr lang="en-US" sz="2400" dirty="0"/>
              <a:t>+ x</a:t>
            </a:r>
            <a:r>
              <a:rPr lang="en-US" sz="2400" baseline="-25000" dirty="0"/>
              <a:t>2    </a:t>
            </a:r>
            <a:r>
              <a:rPr lang="en-US" sz="2400" dirty="0"/>
              <a:t>= 3</a:t>
            </a:r>
          </a:p>
          <a:p>
            <a:pPr>
              <a:buNone/>
            </a:pPr>
            <a:r>
              <a:rPr lang="en-US" sz="2400" dirty="0"/>
              <a:t>			4x</a:t>
            </a:r>
            <a:r>
              <a:rPr lang="en-US" sz="2400" baseline="-25000" dirty="0"/>
              <a:t>1</a:t>
            </a:r>
            <a:r>
              <a:rPr lang="en-US" sz="2400" dirty="0"/>
              <a:t>+ 3x</a:t>
            </a:r>
            <a:r>
              <a:rPr lang="en-US" sz="2400" baseline="-25000" dirty="0"/>
              <a:t>2 ≥</a:t>
            </a:r>
            <a:r>
              <a:rPr lang="en-US" sz="2400" dirty="0"/>
              <a:t>6</a:t>
            </a:r>
          </a:p>
          <a:p>
            <a:pPr>
              <a:buNone/>
            </a:pPr>
            <a:r>
              <a:rPr lang="en-US" sz="2400" dirty="0"/>
              <a:t>			x</a:t>
            </a:r>
            <a:r>
              <a:rPr lang="en-US" sz="2400" baseline="-25000" dirty="0"/>
              <a:t>1</a:t>
            </a:r>
            <a:r>
              <a:rPr lang="en-US" sz="2400" dirty="0"/>
              <a:t>+ 2x</a:t>
            </a:r>
            <a:r>
              <a:rPr lang="en-US" sz="2400" baseline="-25000" dirty="0"/>
              <a:t>2    ≤</a:t>
            </a:r>
            <a:r>
              <a:rPr lang="en-US" sz="2400" dirty="0"/>
              <a:t>4</a:t>
            </a:r>
          </a:p>
          <a:p>
            <a:pPr>
              <a:buNone/>
            </a:pPr>
            <a:r>
              <a:rPr lang="en-US" sz="2400" dirty="0"/>
              <a:t>			x</a:t>
            </a:r>
            <a:r>
              <a:rPr lang="en-US" sz="2400" baseline="-25000" dirty="0"/>
              <a:t>1, </a:t>
            </a:r>
            <a:r>
              <a:rPr lang="en-US" sz="2400" dirty="0"/>
              <a:t>x</a:t>
            </a:r>
            <a:r>
              <a:rPr lang="en-US" sz="2400" baseline="-25000" dirty="0"/>
              <a:t>2 ≥</a:t>
            </a:r>
            <a:r>
              <a:rPr lang="en-US" sz="2400" dirty="0"/>
              <a:t> 0</a:t>
            </a:r>
            <a:r>
              <a:rPr lang="en-US" sz="2400"/>
              <a:t>	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282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19151</TotalTime>
  <Words>1076</Words>
  <Application>Microsoft Office PowerPoint</Application>
  <PresentationFormat>On-screen Show (4:3)</PresentationFormat>
  <Paragraphs>282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Lecture 26</vt:lpstr>
      <vt:lpstr> Recap</vt:lpstr>
      <vt:lpstr>Today’s Topics</vt:lpstr>
      <vt:lpstr>Simplex method incase of Artificial variables “Big M method”</vt:lpstr>
      <vt:lpstr>Big M method</vt:lpstr>
      <vt:lpstr>Big M method</vt:lpstr>
      <vt:lpstr>Slide 8</vt:lpstr>
      <vt:lpstr>Big M method</vt:lpstr>
      <vt:lpstr>Big M method</vt:lpstr>
      <vt:lpstr>Big M method</vt:lpstr>
      <vt:lpstr>Big M method</vt:lpstr>
      <vt:lpstr>Big M method</vt:lpstr>
      <vt:lpstr>Note for the Big M method</vt:lpstr>
      <vt:lpstr>Special cases</vt:lpstr>
      <vt:lpstr>Example</vt:lpstr>
      <vt:lpstr>Slide 17</vt:lpstr>
      <vt:lpstr>Slide 18</vt:lpstr>
      <vt:lpstr>Slide 19</vt:lpstr>
      <vt:lpstr>Slide 20</vt:lpstr>
      <vt:lpstr>Slide 21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445</cp:revision>
  <dcterms:created xsi:type="dcterms:W3CDTF">2012-02-27T05:45:45Z</dcterms:created>
  <dcterms:modified xsi:type="dcterms:W3CDTF">2014-07-21T08:43:56Z</dcterms:modified>
</cp:coreProperties>
</file>