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63" r:id="rId2"/>
    <p:sldId id="288" r:id="rId3"/>
    <p:sldId id="287" r:id="rId4"/>
    <p:sldId id="376" r:id="rId5"/>
    <p:sldId id="506" r:id="rId6"/>
    <p:sldId id="512" r:id="rId7"/>
    <p:sldId id="513" r:id="rId8"/>
    <p:sldId id="514" r:id="rId9"/>
    <p:sldId id="515" r:id="rId10"/>
    <p:sldId id="534" r:id="rId11"/>
    <p:sldId id="516" r:id="rId12"/>
    <p:sldId id="517" r:id="rId13"/>
    <p:sldId id="518" r:id="rId14"/>
    <p:sldId id="519" r:id="rId15"/>
    <p:sldId id="520" r:id="rId16"/>
    <p:sldId id="521" r:id="rId17"/>
    <p:sldId id="498" r:id="rId18"/>
    <p:sldId id="499" r:id="rId19"/>
    <p:sldId id="500" r:id="rId20"/>
    <p:sldId id="522" r:id="rId21"/>
    <p:sldId id="523" r:id="rId22"/>
    <p:sldId id="524" r:id="rId23"/>
    <p:sldId id="532" r:id="rId24"/>
    <p:sldId id="525" r:id="rId25"/>
    <p:sldId id="359" r:id="rId26"/>
    <p:sldId id="32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C8558C43-C7C3-4671-A8BE-DCD8E955C0AC}">
          <p14:sldIdLst>
            <p14:sldId id="263"/>
            <p14:sldId id="288"/>
            <p14:sldId id="287"/>
            <p14:sldId id="376"/>
            <p14:sldId id="506"/>
            <p14:sldId id="512"/>
            <p14:sldId id="513"/>
            <p14:sldId id="514"/>
            <p14:sldId id="515"/>
            <p14:sldId id="534"/>
            <p14:sldId id="516"/>
            <p14:sldId id="517"/>
            <p14:sldId id="518"/>
            <p14:sldId id="519"/>
            <p14:sldId id="520"/>
            <p14:sldId id="521"/>
            <p14:sldId id="498"/>
            <p14:sldId id="499"/>
            <p14:sldId id="500"/>
            <p14:sldId id="522"/>
            <p14:sldId id="523"/>
            <p14:sldId id="524"/>
            <p14:sldId id="532"/>
            <p14:sldId id="525"/>
            <p14:sldId id="526"/>
            <p14:sldId id="527"/>
            <p14:sldId id="528"/>
            <p14:sldId id="529"/>
            <p14:sldId id="530"/>
            <p14:sldId id="531"/>
            <p14:sldId id="533"/>
            <p14:sldId id="501"/>
            <p14:sldId id="502"/>
            <p14:sldId id="504"/>
            <p14:sldId id="505"/>
            <p14:sldId id="359"/>
            <p14:sldId id="32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0" autoAdjust="0"/>
    <p:restoredTop sz="94660"/>
  </p:normalViewPr>
  <p:slideViewPr>
    <p:cSldViewPr>
      <p:cViewPr>
        <p:scale>
          <a:sx n="75" d="100"/>
          <a:sy n="75" d="100"/>
        </p:scale>
        <p:origin x="-112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"/>
            <a:ext cx="9144000" cy="9175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058863"/>
            <a:ext cx="4292600" cy="49418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6000" y="1058863"/>
            <a:ext cx="4294188" cy="49418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7155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MTH374: 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Optimization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25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>
                <a:solidFill>
                  <a:srgbClr val="000000"/>
                </a:solidFill>
                <a:cs typeface="Arial Unicode MS"/>
              </a:rPr>
              <a:t>Simplex method for minimum</a:t>
            </a:r>
          </a:p>
          <a:p>
            <a:pPr marL="0" indent="0">
              <a:buNone/>
            </a:pPr>
            <a:endParaRPr lang="en-CA" sz="24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Today’s </a:t>
            </a:r>
            <a:r>
              <a:rPr lang="en-GB" sz="3600" b="1" dirty="0">
                <a:solidFill>
                  <a:schemeClr val="tx2"/>
                </a:solidFill>
                <a:cs typeface="Arial" pitchFamily="34" charset="0"/>
              </a:rPr>
              <a:t>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Examples</a:t>
            </a:r>
          </a:p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Simplex method with mixed constraints</a:t>
            </a:r>
          </a:p>
          <a:p>
            <a:pPr marL="0" indent="0">
              <a:buNone/>
            </a:pPr>
            <a:endParaRPr lang="en-CA" sz="2400" dirty="0">
              <a:solidFill>
                <a:srgbClr val="000000"/>
              </a:solidFill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83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Duality and minimum problem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257" t="32727" r="30218" b="50052"/>
          <a:stretch/>
        </p:blipFill>
        <p:spPr bwMode="auto">
          <a:xfrm>
            <a:off x="5943600" y="1181100"/>
            <a:ext cx="2819400" cy="2179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403" t="34722" r="44339" b="11806"/>
          <a:stretch/>
        </p:blipFill>
        <p:spPr bwMode="auto">
          <a:xfrm>
            <a:off x="304800" y="1066800"/>
            <a:ext cx="5562600" cy="5526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3557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Example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600" t="58085" r="55837" b="23676"/>
          <a:stretch/>
        </p:blipFill>
        <p:spPr bwMode="auto">
          <a:xfrm>
            <a:off x="914400" y="1676400"/>
            <a:ext cx="4554808" cy="2387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3493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64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382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401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247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Example-II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231" t="31428" r="58361" b="49772"/>
          <a:stretch/>
        </p:blipFill>
        <p:spPr bwMode="auto">
          <a:xfrm>
            <a:off x="990600" y="1828800"/>
            <a:ext cx="4191000" cy="2699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5754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345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44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012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750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229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Example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eaLnBrk="1" hangingPunct="1">
                  <a:buFont typeface="Symbol" pitchFamily="18" charset="2"/>
                  <a:buNone/>
                </a:pPr>
                <a:r>
                  <a:rPr lang="en-US" sz="2800" dirty="0" smtClean="0"/>
                  <a:t>Solve </a:t>
                </a:r>
                <a:r>
                  <a:rPr lang="en-US" sz="2800" dirty="0" smtClean="0"/>
                  <a:t>the following problem using the simplex method</a:t>
                </a:r>
              </a:p>
              <a:p>
                <a:pPr eaLnBrk="1" hangingPunct="1"/>
                <a:r>
                  <a:rPr lang="en-US" sz="2800" dirty="0" smtClean="0">
                    <a:solidFill>
                      <a:schemeClr val="folHlink"/>
                    </a:solidFill>
                  </a:rPr>
                  <a:t>Maximize</a:t>
                </a:r>
              </a:p>
              <a:p>
                <a:pPr>
                  <a:buNone/>
                </a:pPr>
                <a:r>
                  <a:rPr lang="en-US" sz="2800" dirty="0" smtClean="0"/>
                  <a:t>       Z = </a:t>
                </a:r>
                <a:r>
                  <a:rPr lang="en-US" sz="2800" dirty="0" smtClean="0"/>
                  <a:t>X</a:t>
                </a:r>
                <a:r>
                  <a:rPr lang="en-US" sz="2800" baseline="-25000" dirty="0" smtClean="0"/>
                  <a:t>1</a:t>
                </a:r>
                <a:r>
                  <a:rPr lang="en-US" sz="2800" dirty="0" smtClean="0"/>
                  <a:t>+ </a:t>
                </a:r>
                <a:r>
                  <a:rPr lang="en-US" sz="2800" dirty="0" smtClean="0"/>
                  <a:t>5X</a:t>
                </a:r>
                <a:r>
                  <a:rPr lang="en-US" sz="2800" baseline="-25000" dirty="0" smtClean="0"/>
                  <a:t>2</a:t>
                </a:r>
                <a:r>
                  <a:rPr lang="en-US" sz="2800" dirty="0"/>
                  <a:t>+ </a:t>
                </a:r>
                <a:r>
                  <a:rPr lang="en-US" sz="2800" dirty="0" smtClean="0"/>
                  <a:t>2X</a:t>
                </a:r>
                <a:r>
                  <a:rPr lang="en-US" sz="2800" baseline="-25000" dirty="0" smtClean="0"/>
                  <a:t>3</a:t>
                </a:r>
                <a:endParaRPr lang="en-US" sz="2800" baseline="-25000" dirty="0" smtClean="0"/>
              </a:p>
              <a:p>
                <a:pPr eaLnBrk="1" hangingPunct="1">
                  <a:buFont typeface="Symbol" pitchFamily="18" charset="2"/>
                  <a:buNone/>
                </a:pPr>
                <a:r>
                  <a:rPr lang="en-US" sz="2800" dirty="0" smtClean="0">
                    <a:solidFill>
                      <a:schemeClr val="folHlink"/>
                    </a:solidFill>
                  </a:rPr>
                  <a:t>Subject to</a:t>
                </a:r>
              </a:p>
              <a:p>
                <a:pPr>
                  <a:buNone/>
                </a:pPr>
                <a:r>
                  <a:rPr lang="en-US" sz="2800" dirty="0" smtClean="0"/>
                  <a:t>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4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 baseline="-25000" dirty="0" smtClean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3</m:t>
                        </m:r>
                        <m:r>
                          <a:rPr lang="en-US" sz="28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800" baseline="-25000" dirty="0" smtClean="0"/>
                  <a:t> </a:t>
                </a:r>
                <a:r>
                  <a:rPr lang="en-US" sz="2800" dirty="0" smtClean="0">
                    <a:sym typeface="Symbol" pitchFamily="18" charset="2"/>
                  </a:rPr>
                  <a:t></a:t>
                </a:r>
                <a:r>
                  <a:rPr lang="en-US" sz="2800" dirty="0" smtClean="0"/>
                  <a:t> 6</a:t>
                </a:r>
              </a:p>
              <a:p>
                <a:pPr>
                  <a:buNone/>
                </a:pPr>
                <a:r>
                  <a:rPr lang="en-US" sz="2800" dirty="0" smtClean="0"/>
                  <a:t>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+</m:t>
                    </m:r>
                    <m:r>
                      <a:rPr lang="en-US" sz="2800" b="0" i="1" smtClean="0">
                        <a:latin typeface="Cambria Math"/>
                      </a:rPr>
                      <m:t>4</m:t>
                    </m:r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 baseline="-250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  <m:r>
                          <a:rPr lang="en-US" sz="28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800" b="0" i="1" smtClean="0">
                        <a:latin typeface="Cambria Math"/>
                      </a:rPr>
                      <m:t>≥</m:t>
                    </m:r>
                    <m:r>
                      <a:rPr lang="en-US" sz="2800" b="0" i="1" smtClean="0">
                        <a:latin typeface="Cambria Math"/>
                      </a:rPr>
                      <m:t>8</m:t>
                    </m:r>
                  </m:oMath>
                </a14:m>
                <a:endParaRPr lang="en-US" sz="2800" dirty="0" smtClean="0"/>
              </a:p>
              <a:p>
                <a:pP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           </m:t>
                        </m:r>
                        <m:r>
                          <a:rPr lang="en-US" sz="2800" b="0" i="1" smtClean="0">
                            <a:latin typeface="Cambria Math"/>
                          </a:rPr>
                          <m:t>3</m:t>
                        </m:r>
                        <m:r>
                          <a:rPr lang="en-US" sz="28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2</m:t>
                        </m:r>
                        <m:r>
                          <a:rPr lang="en-US" sz="28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 baseline="-25000" dirty="0"/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/>
                          </a:rPr>
                          <m:t>6</m:t>
                        </m:r>
                        <m:r>
                          <a:rPr lang="en-US" sz="2800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800" baseline="-25000" dirty="0"/>
                  <a:t> </a:t>
                </a:r>
                <a:r>
                  <a:rPr lang="en-US" sz="2800" dirty="0">
                    <a:sym typeface="Symbol" pitchFamily="18" charset="2"/>
                  </a:rPr>
                  <a:t></a:t>
                </a:r>
                <a:r>
                  <a:rPr lang="en-US" sz="2800" dirty="0"/>
                  <a:t> </a:t>
                </a:r>
                <a:r>
                  <a:rPr lang="en-US" sz="2800" dirty="0" smtClean="0"/>
                  <a:t>12</a:t>
                </a:r>
                <a:endParaRPr lang="en-US" sz="2800" dirty="0"/>
              </a:p>
              <a:p>
                <a:pPr eaLnBrk="1" hangingPunct="1">
                  <a:buFont typeface="Symbol" pitchFamily="18" charset="2"/>
                  <a:buNone/>
                </a:pPr>
                <a:r>
                  <a:rPr lang="en-US" sz="2800" dirty="0" smtClean="0"/>
                  <a:t>             X</a:t>
                </a:r>
                <a:r>
                  <a:rPr lang="en-US" sz="2800" baseline="-25000" dirty="0" smtClean="0"/>
                  <a:t>1</a:t>
                </a:r>
                <a:r>
                  <a:rPr lang="en-US" sz="2800" dirty="0" smtClean="0"/>
                  <a:t> </a:t>
                </a:r>
                <a:r>
                  <a:rPr lang="en-US" sz="2800" dirty="0" smtClean="0"/>
                  <a:t>, X</a:t>
                </a:r>
                <a:r>
                  <a:rPr lang="en-US" sz="2800" baseline="-25000" dirty="0" smtClean="0"/>
                  <a:t>2  </a:t>
                </a:r>
                <a:r>
                  <a:rPr lang="en-US" sz="2800" dirty="0" smtClean="0">
                    <a:sym typeface="Symbol" pitchFamily="18" charset="2"/>
                  </a:rPr>
                  <a:t></a:t>
                </a:r>
                <a:r>
                  <a:rPr lang="en-US" sz="2800" dirty="0" smtClean="0"/>
                  <a:t> 0</a:t>
                </a:r>
              </a:p>
              <a:p>
                <a:pPr eaLnBrk="1" hangingPunct="1">
                  <a:buFont typeface="Symbol" pitchFamily="18" charset="2"/>
                  <a:buNone/>
                </a:pPr>
                <a:endParaRPr lang="ar-EG" sz="2800" dirty="0" smtClean="0">
                  <a:cs typeface="Times New Roman" pitchFamily="18" charset="0"/>
                </a:endParaRPr>
              </a:p>
              <a:p>
                <a:pPr eaLnBrk="1" hangingPunct="1">
                  <a:buFont typeface="Symbol" pitchFamily="18" charset="2"/>
                  <a:buNone/>
                </a:pPr>
                <a:endParaRPr lang="ar-EG" sz="2800" dirty="0" smtClean="0">
                  <a:cs typeface="Times New Roman" pitchFamily="18" charset="0"/>
                </a:endParaRPr>
              </a:p>
              <a:p>
                <a:pPr eaLnBrk="1" hangingPunct="1">
                  <a:buFont typeface="Symbol" pitchFamily="18" charset="2"/>
                  <a:buNone/>
                </a:pPr>
                <a:endParaRPr lang="en-US" sz="2800" dirty="0" smtClean="0"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481" t="-1213" b="-284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7322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932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119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chemeClr val="tx2"/>
                </a:solidFill>
              </a:rPr>
              <a:t>Simplex method incase of Artificial variables</a:t>
            </a:r>
            <a:br>
              <a:rPr lang="en-US" sz="3600" b="1" dirty="0" smtClean="0">
                <a:solidFill>
                  <a:schemeClr val="tx2"/>
                </a:solidFill>
              </a:rPr>
            </a:br>
            <a:r>
              <a:rPr lang="en-US" sz="3600" b="1" dirty="0" smtClean="0">
                <a:solidFill>
                  <a:schemeClr val="tx2"/>
                </a:solidFill>
              </a:rPr>
              <a:t>“Big M method”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057400"/>
            <a:ext cx="8154988" cy="3733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Solve the following linear programming problem by using the simplex method:</a:t>
            </a:r>
          </a:p>
          <a:p>
            <a:pPr marL="0" indent="0" algn="ctr" eaLnBrk="1" hangingPunct="1">
              <a:buNone/>
            </a:pPr>
            <a:r>
              <a:rPr lang="en-US" sz="2400" dirty="0" smtClean="0"/>
              <a:t>Min Z =2 X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+ 3 X</a:t>
            </a:r>
            <a:r>
              <a:rPr lang="en-US" sz="2400" baseline="-25000" dirty="0" smtClean="0"/>
              <a:t>2</a:t>
            </a:r>
          </a:p>
          <a:p>
            <a:pPr algn="ctr" eaLnBrk="1" hangingPunct="1">
              <a:buFont typeface="Symbol" pitchFamily="18" charset="2"/>
              <a:buNone/>
            </a:pPr>
            <a:r>
              <a:rPr lang="en-US" sz="2400" dirty="0" err="1" smtClean="0"/>
              <a:t>S.t.</a:t>
            </a:r>
            <a:endParaRPr lang="en-US" sz="2400" dirty="0" smtClean="0"/>
          </a:p>
          <a:p>
            <a:pPr algn="ctr" eaLnBrk="1" hangingPunct="1">
              <a:buFont typeface="Symbol" pitchFamily="18" charset="2"/>
              <a:buNone/>
            </a:pPr>
            <a:r>
              <a:rPr lang="en-US" sz="2400" dirty="0" smtClean="0"/>
              <a:t>½ X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+ ¼ X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</a:t>
            </a:r>
            <a:r>
              <a:rPr lang="en-US" sz="2400" dirty="0" smtClean="0">
                <a:cs typeface="Times New Roman" pitchFamily="18" charset="0"/>
              </a:rPr>
              <a:t>≤ 4</a:t>
            </a:r>
          </a:p>
          <a:p>
            <a:pPr algn="ctr" eaLnBrk="1" hangingPunct="1">
              <a:buFont typeface="Symbol" pitchFamily="18" charset="2"/>
              <a:buNone/>
            </a:pPr>
            <a:r>
              <a:rPr lang="en-US" sz="2400" dirty="0" smtClean="0">
                <a:cs typeface="Times New Roman" pitchFamily="18" charset="0"/>
              </a:rPr>
              <a:t>X</a:t>
            </a:r>
            <a:r>
              <a:rPr lang="en-US" sz="2400" baseline="-25000" dirty="0" smtClean="0">
                <a:cs typeface="Times New Roman" pitchFamily="18" charset="0"/>
              </a:rPr>
              <a:t>1</a:t>
            </a:r>
            <a:r>
              <a:rPr lang="en-US" sz="2400" dirty="0" smtClean="0">
                <a:cs typeface="Times New Roman" pitchFamily="18" charset="0"/>
              </a:rPr>
              <a:t> + 3X</a:t>
            </a:r>
            <a:r>
              <a:rPr lang="en-US" sz="2400" baseline="-25000" dirty="0" smtClean="0">
                <a:cs typeface="Times New Roman" pitchFamily="18" charset="0"/>
              </a:rPr>
              <a:t>2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smtClean="0">
                <a:cs typeface="Times New Roman" pitchFamily="18" charset="0"/>
                <a:sym typeface="Symbol" pitchFamily="18" charset="2"/>
              </a:rPr>
              <a:t> 20</a:t>
            </a:r>
          </a:p>
          <a:p>
            <a:pPr algn="ctr" eaLnBrk="1" hangingPunct="1">
              <a:buFont typeface="Symbol" pitchFamily="18" charset="2"/>
              <a:buNone/>
            </a:pPr>
            <a:r>
              <a:rPr lang="en-US" sz="2400" dirty="0" smtClean="0">
                <a:cs typeface="Times New Roman" pitchFamily="18" charset="0"/>
                <a:sym typeface="Symbol" pitchFamily="18" charset="2"/>
              </a:rPr>
              <a:t>X</a:t>
            </a:r>
            <a:r>
              <a:rPr lang="en-US" sz="2400" baseline="-25000" dirty="0" smtClean="0">
                <a:cs typeface="Times New Roman" pitchFamily="18" charset="0"/>
                <a:sym typeface="Symbol" pitchFamily="18" charset="2"/>
              </a:rPr>
              <a:t>1</a:t>
            </a:r>
            <a:r>
              <a:rPr lang="en-US" sz="2400" dirty="0" smtClean="0">
                <a:cs typeface="Times New Roman" pitchFamily="18" charset="0"/>
                <a:sym typeface="Symbol" pitchFamily="18" charset="2"/>
              </a:rPr>
              <a:t> + X</a:t>
            </a:r>
            <a:r>
              <a:rPr lang="en-US" sz="2400" baseline="-25000" dirty="0" smtClean="0">
                <a:cs typeface="Times New Roman" pitchFamily="18" charset="0"/>
                <a:sym typeface="Symbol" pitchFamily="18" charset="2"/>
              </a:rPr>
              <a:t>2</a:t>
            </a:r>
            <a:r>
              <a:rPr lang="en-US" sz="2400" dirty="0" smtClean="0">
                <a:cs typeface="Times New Roman" pitchFamily="18" charset="0"/>
                <a:sym typeface="Symbol" pitchFamily="18" charset="2"/>
              </a:rPr>
              <a:t> = 10</a:t>
            </a:r>
          </a:p>
          <a:p>
            <a:pPr algn="ctr" eaLnBrk="1" hangingPunct="1">
              <a:buFont typeface="Symbol" pitchFamily="18" charset="2"/>
              <a:buNone/>
            </a:pPr>
            <a:r>
              <a:rPr lang="en-US" sz="2400" dirty="0" smtClean="0">
                <a:cs typeface="Times New Roman" pitchFamily="18" charset="0"/>
                <a:sym typeface="Symbol" pitchFamily="18" charset="2"/>
              </a:rPr>
              <a:t>X</a:t>
            </a:r>
            <a:r>
              <a:rPr lang="en-US" sz="2400" baseline="-25000" dirty="0" smtClean="0">
                <a:cs typeface="Times New Roman" pitchFamily="18" charset="0"/>
                <a:sym typeface="Symbol" pitchFamily="18" charset="2"/>
              </a:rPr>
              <a:t>1</a:t>
            </a:r>
            <a:r>
              <a:rPr lang="en-US" sz="2400" dirty="0" smtClean="0">
                <a:cs typeface="Times New Roman" pitchFamily="18" charset="0"/>
                <a:sym typeface="Symbol" pitchFamily="18" charset="2"/>
              </a:rPr>
              <a:t>, X</a:t>
            </a:r>
            <a:r>
              <a:rPr lang="en-US" sz="2400" baseline="-25000" dirty="0" smtClean="0">
                <a:cs typeface="Times New Roman" pitchFamily="18" charset="0"/>
                <a:sym typeface="Symbol" pitchFamily="18" charset="2"/>
              </a:rPr>
              <a:t>2</a:t>
            </a:r>
            <a:r>
              <a:rPr lang="en-US" sz="2400" dirty="0" smtClean="0">
                <a:cs typeface="Times New Roman" pitchFamily="18" charset="0"/>
                <a:sym typeface="Symbol" pitchFamily="18" charset="2"/>
              </a:rPr>
              <a:t>  0 </a:t>
            </a:r>
          </a:p>
        </p:txBody>
      </p:sp>
    </p:spTree>
    <p:extLst>
      <p:ext uri="{BB962C8B-B14F-4D97-AF65-F5344CB8AC3E}">
        <p14:creationId xmlns:p14="http://schemas.microsoft.com/office/powerpoint/2010/main" xmlns="" val="10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chemeClr val="tx2"/>
                </a:solidFill>
              </a:rPr>
              <a:t>Big M method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4813" y="1066800"/>
            <a:ext cx="8739187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33CC"/>
                </a:solidFill>
              </a:rPr>
              <a:t>Solution</a:t>
            </a:r>
          </a:p>
          <a:p>
            <a:pPr eaLnBrk="1" hangingPunct="1">
              <a:lnSpc>
                <a:spcPct val="90000"/>
              </a:lnSpc>
              <a:buFont typeface="Symbol" pitchFamily="18" charset="2"/>
              <a:buNone/>
            </a:pPr>
            <a:r>
              <a:rPr lang="en-US" dirty="0" smtClean="0">
                <a:solidFill>
                  <a:schemeClr val="folHlink"/>
                </a:solidFill>
              </a:rPr>
              <a:t>Step 1: standard form</a:t>
            </a:r>
          </a:p>
          <a:p>
            <a:pPr eaLnBrk="1" hangingPunct="1">
              <a:lnSpc>
                <a:spcPct val="90000"/>
              </a:lnSpc>
              <a:buFont typeface="Symbol" pitchFamily="18" charset="2"/>
              <a:buNone/>
            </a:pPr>
            <a:r>
              <a:rPr lang="en-US" dirty="0" smtClean="0"/>
              <a:t>Min Z, </a:t>
            </a:r>
          </a:p>
          <a:p>
            <a:pPr eaLnBrk="1" hangingPunct="1">
              <a:lnSpc>
                <a:spcPct val="90000"/>
              </a:lnSpc>
              <a:buFont typeface="Symbol" pitchFamily="18" charset="2"/>
              <a:buNone/>
            </a:pPr>
            <a:r>
              <a:rPr lang="en-US" dirty="0" err="1" smtClean="0"/>
              <a:t>s.t.</a:t>
            </a:r>
            <a:endParaRPr lang="en-US" dirty="0" smtClean="0"/>
          </a:p>
          <a:p>
            <a:pPr eaLnBrk="1" hangingPunct="1">
              <a:lnSpc>
                <a:spcPct val="90000"/>
              </a:lnSpc>
              <a:buFont typeface="Symbol" pitchFamily="18" charset="2"/>
              <a:buNone/>
            </a:pPr>
            <a:r>
              <a:rPr lang="en-US" dirty="0" smtClean="0"/>
              <a:t>Z – 2 X</a:t>
            </a:r>
            <a:r>
              <a:rPr lang="en-US" baseline="-25000" dirty="0" smtClean="0"/>
              <a:t>1</a:t>
            </a:r>
            <a:r>
              <a:rPr lang="en-US" dirty="0" smtClean="0"/>
              <a:t> – 3 X</a:t>
            </a:r>
            <a:r>
              <a:rPr lang="en-US" baseline="-25000" dirty="0" smtClean="0"/>
              <a:t>2</a:t>
            </a:r>
            <a:r>
              <a:rPr lang="en-US" dirty="0" smtClean="0"/>
              <a:t> - </a:t>
            </a:r>
            <a:r>
              <a:rPr lang="en-US" dirty="0" smtClean="0">
                <a:solidFill>
                  <a:schemeClr val="folHlink"/>
                </a:solidFill>
              </a:rPr>
              <a:t>M A</a:t>
            </a:r>
            <a:r>
              <a:rPr lang="en-US" baseline="-25000" dirty="0" smtClean="0">
                <a:solidFill>
                  <a:schemeClr val="folHlink"/>
                </a:solidFill>
              </a:rPr>
              <a:t>1</a:t>
            </a:r>
            <a:r>
              <a:rPr lang="en-US" dirty="0" smtClean="0">
                <a:solidFill>
                  <a:schemeClr val="folHlink"/>
                </a:solidFill>
              </a:rPr>
              <a:t> -M A</a:t>
            </a:r>
            <a:r>
              <a:rPr lang="en-US" baseline="-25000" dirty="0" smtClean="0">
                <a:solidFill>
                  <a:schemeClr val="folHlink"/>
                </a:solidFill>
              </a:rPr>
              <a:t>2</a:t>
            </a:r>
            <a:r>
              <a:rPr lang="en-US" dirty="0" smtClean="0"/>
              <a:t>            = 0</a:t>
            </a:r>
          </a:p>
          <a:p>
            <a:pPr eaLnBrk="1" hangingPunct="1">
              <a:lnSpc>
                <a:spcPct val="90000"/>
              </a:lnSpc>
              <a:buFont typeface="Symbol" pitchFamily="18" charset="2"/>
              <a:buNone/>
            </a:pPr>
            <a:r>
              <a:rPr lang="en-US" dirty="0" smtClean="0"/>
              <a:t>      ½ X</a:t>
            </a:r>
            <a:r>
              <a:rPr lang="en-US" baseline="-25000" dirty="0" smtClean="0"/>
              <a:t>1</a:t>
            </a:r>
            <a:r>
              <a:rPr lang="en-US" dirty="0" smtClean="0"/>
              <a:t> + ¼ X</a:t>
            </a:r>
            <a:r>
              <a:rPr lang="en-US" baseline="-25000" dirty="0" smtClean="0"/>
              <a:t>2</a:t>
            </a:r>
            <a:r>
              <a:rPr lang="en-US" dirty="0" smtClean="0"/>
              <a:t> + S</a:t>
            </a:r>
            <a:r>
              <a:rPr lang="en-US" baseline="-25000" dirty="0" smtClean="0"/>
              <a:t>1</a:t>
            </a:r>
            <a:r>
              <a:rPr lang="en-US" dirty="0" smtClean="0"/>
              <a:t>                          =</a:t>
            </a:r>
            <a:r>
              <a:rPr lang="en-US" dirty="0" smtClean="0">
                <a:cs typeface="Times New Roman" pitchFamily="18" charset="0"/>
              </a:rPr>
              <a:t> 4</a:t>
            </a:r>
          </a:p>
          <a:p>
            <a:pPr eaLnBrk="1" hangingPunct="1">
              <a:lnSpc>
                <a:spcPct val="90000"/>
              </a:lnSpc>
              <a:buFont typeface="Symbol" pitchFamily="18" charset="2"/>
              <a:buNone/>
            </a:pPr>
            <a:r>
              <a:rPr lang="en-US" dirty="0" smtClean="0">
                <a:cs typeface="Times New Roman" pitchFamily="18" charset="0"/>
              </a:rPr>
              <a:t>          X</a:t>
            </a:r>
            <a:r>
              <a:rPr lang="en-US" baseline="-25000" dirty="0" smtClean="0">
                <a:cs typeface="Times New Roman" pitchFamily="18" charset="0"/>
              </a:rPr>
              <a:t>1</a:t>
            </a:r>
            <a:r>
              <a:rPr lang="en-US" dirty="0" smtClean="0">
                <a:cs typeface="Times New Roman" pitchFamily="18" charset="0"/>
              </a:rPr>
              <a:t> + 3X</a:t>
            </a:r>
            <a:r>
              <a:rPr lang="en-US" baseline="-25000" dirty="0" smtClean="0">
                <a:cs typeface="Times New Roman" pitchFamily="18" charset="0"/>
              </a:rPr>
              <a:t>2</a:t>
            </a:r>
            <a:r>
              <a:rPr lang="en-US" dirty="0" smtClean="0">
                <a:cs typeface="Times New Roman" pitchFamily="18" charset="0"/>
              </a:rPr>
              <a:t>           - S</a:t>
            </a:r>
            <a:r>
              <a:rPr lang="en-US" baseline="-25000" dirty="0" smtClean="0">
                <a:cs typeface="Times New Roman" pitchFamily="18" charset="0"/>
              </a:rPr>
              <a:t>2</a:t>
            </a:r>
            <a:r>
              <a:rPr lang="en-US" dirty="0" smtClean="0">
                <a:cs typeface="Times New Roman" pitchFamily="18" charset="0"/>
              </a:rPr>
              <a:t> + A</a:t>
            </a:r>
            <a:r>
              <a:rPr lang="en-US" baseline="-25000" dirty="0" smtClean="0">
                <a:cs typeface="Times New Roman" pitchFamily="18" charset="0"/>
              </a:rPr>
              <a:t>1</a:t>
            </a:r>
            <a:r>
              <a:rPr lang="en-US" dirty="0" smtClean="0">
                <a:cs typeface="Times New Roman" pitchFamily="18" charset="0"/>
              </a:rPr>
              <a:t>          = </a:t>
            </a:r>
            <a:r>
              <a:rPr lang="en-US" dirty="0" smtClean="0">
                <a:cs typeface="Times New Roman" pitchFamily="18" charset="0"/>
                <a:sym typeface="Symbol" pitchFamily="18" charset="2"/>
              </a:rPr>
              <a:t>20</a:t>
            </a:r>
          </a:p>
          <a:p>
            <a:pPr eaLnBrk="1" hangingPunct="1">
              <a:lnSpc>
                <a:spcPct val="90000"/>
              </a:lnSpc>
              <a:buFont typeface="Symbol" pitchFamily="18" charset="2"/>
              <a:buNone/>
            </a:pPr>
            <a:r>
              <a:rPr lang="en-US" dirty="0" smtClean="0">
                <a:cs typeface="Times New Roman" pitchFamily="18" charset="0"/>
                <a:sym typeface="Symbol" pitchFamily="18" charset="2"/>
              </a:rPr>
              <a:t>          X</a:t>
            </a:r>
            <a:r>
              <a:rPr lang="en-US" baseline="-25000" dirty="0" smtClean="0">
                <a:cs typeface="Times New Roman" pitchFamily="18" charset="0"/>
                <a:sym typeface="Symbol" pitchFamily="18" charset="2"/>
              </a:rPr>
              <a:t>1</a:t>
            </a:r>
            <a:r>
              <a:rPr lang="en-US" dirty="0" smtClean="0">
                <a:cs typeface="Times New Roman" pitchFamily="18" charset="0"/>
                <a:sym typeface="Symbol" pitchFamily="18" charset="2"/>
              </a:rPr>
              <a:t> + X</a:t>
            </a:r>
            <a:r>
              <a:rPr lang="en-US" baseline="-25000" dirty="0" smtClean="0">
                <a:cs typeface="Times New Roman" pitchFamily="18" charset="0"/>
                <a:sym typeface="Symbol" pitchFamily="18" charset="2"/>
              </a:rPr>
              <a:t>2</a:t>
            </a:r>
            <a:r>
              <a:rPr lang="en-US" dirty="0" smtClean="0">
                <a:cs typeface="Times New Roman" pitchFamily="18" charset="0"/>
                <a:sym typeface="Symbol" pitchFamily="18" charset="2"/>
              </a:rPr>
              <a:t>                             + A</a:t>
            </a:r>
            <a:r>
              <a:rPr lang="en-US" baseline="-25000" dirty="0" smtClean="0">
                <a:cs typeface="Times New Roman" pitchFamily="18" charset="0"/>
                <a:sym typeface="Symbol" pitchFamily="18" charset="2"/>
              </a:rPr>
              <a:t>2</a:t>
            </a:r>
            <a:r>
              <a:rPr lang="en-US" dirty="0" smtClean="0">
                <a:cs typeface="Times New Roman" pitchFamily="18" charset="0"/>
                <a:sym typeface="Symbol" pitchFamily="18" charset="2"/>
              </a:rPr>
              <a:t> = 10</a:t>
            </a:r>
          </a:p>
          <a:p>
            <a:pPr eaLnBrk="1" hangingPunct="1">
              <a:lnSpc>
                <a:spcPct val="90000"/>
              </a:lnSpc>
              <a:buFont typeface="Symbol" pitchFamily="18" charset="2"/>
              <a:buNone/>
            </a:pPr>
            <a:r>
              <a:rPr lang="en-US" dirty="0" smtClean="0">
                <a:cs typeface="Times New Roman" pitchFamily="18" charset="0"/>
                <a:sym typeface="Symbol" pitchFamily="18" charset="2"/>
              </a:rPr>
              <a:t>X</a:t>
            </a:r>
            <a:r>
              <a:rPr lang="en-US" baseline="-25000" dirty="0" smtClean="0">
                <a:cs typeface="Times New Roman" pitchFamily="18" charset="0"/>
                <a:sym typeface="Symbol" pitchFamily="18" charset="2"/>
              </a:rPr>
              <a:t>1</a:t>
            </a:r>
            <a:r>
              <a:rPr lang="en-US" dirty="0" smtClean="0">
                <a:cs typeface="Times New Roman" pitchFamily="18" charset="0"/>
                <a:sym typeface="Symbol" pitchFamily="18" charset="2"/>
              </a:rPr>
              <a:t>, X</a:t>
            </a:r>
            <a:r>
              <a:rPr lang="en-US" baseline="-25000" dirty="0" smtClean="0">
                <a:cs typeface="Times New Roman" pitchFamily="18" charset="0"/>
                <a:sym typeface="Symbol" pitchFamily="18" charset="2"/>
              </a:rPr>
              <a:t>2 </a:t>
            </a:r>
            <a:r>
              <a:rPr lang="en-US" dirty="0" smtClean="0">
                <a:cs typeface="Times New Roman" pitchFamily="18" charset="0"/>
                <a:sym typeface="Symbol" pitchFamily="18" charset="2"/>
              </a:rPr>
              <a:t>,S</a:t>
            </a:r>
            <a:r>
              <a:rPr lang="en-US" baseline="-25000" dirty="0" smtClean="0">
                <a:cs typeface="Times New Roman" pitchFamily="18" charset="0"/>
                <a:sym typeface="Symbol" pitchFamily="18" charset="2"/>
              </a:rPr>
              <a:t>1</a:t>
            </a:r>
            <a:r>
              <a:rPr lang="en-US" dirty="0" smtClean="0">
                <a:cs typeface="Times New Roman" pitchFamily="18" charset="0"/>
                <a:sym typeface="Symbol" pitchFamily="18" charset="2"/>
              </a:rPr>
              <a:t>, S</a:t>
            </a:r>
            <a:r>
              <a:rPr lang="en-US" baseline="-25000" dirty="0" smtClean="0">
                <a:cs typeface="Times New Roman" pitchFamily="18" charset="0"/>
                <a:sym typeface="Symbol" pitchFamily="18" charset="2"/>
              </a:rPr>
              <a:t>2</a:t>
            </a:r>
            <a:r>
              <a:rPr lang="en-US" dirty="0" smtClean="0">
                <a:cs typeface="Times New Roman" pitchFamily="18" charset="0"/>
                <a:sym typeface="Symbol" pitchFamily="18" charset="2"/>
              </a:rPr>
              <a:t>, A</a:t>
            </a:r>
            <a:r>
              <a:rPr lang="en-US" baseline="-25000" dirty="0" smtClean="0">
                <a:cs typeface="Times New Roman" pitchFamily="18" charset="0"/>
                <a:sym typeface="Symbol" pitchFamily="18" charset="2"/>
              </a:rPr>
              <a:t>1</a:t>
            </a:r>
            <a:r>
              <a:rPr lang="en-US" dirty="0" smtClean="0">
                <a:cs typeface="Times New Roman" pitchFamily="18" charset="0"/>
                <a:sym typeface="Symbol" pitchFamily="18" charset="2"/>
              </a:rPr>
              <a:t>, A</a:t>
            </a:r>
            <a:r>
              <a:rPr lang="en-US" baseline="-25000" dirty="0" smtClean="0">
                <a:cs typeface="Times New Roman" pitchFamily="18" charset="0"/>
                <a:sym typeface="Symbol" pitchFamily="18" charset="2"/>
              </a:rPr>
              <a:t>2</a:t>
            </a:r>
            <a:r>
              <a:rPr lang="en-US" dirty="0" smtClean="0">
                <a:cs typeface="Times New Roman" pitchFamily="18" charset="0"/>
                <a:sym typeface="Symbol" pitchFamily="18" charset="2"/>
              </a:rPr>
              <a:t>   0 </a:t>
            </a:r>
          </a:p>
          <a:p>
            <a:pPr eaLnBrk="1" hangingPunct="1">
              <a:lnSpc>
                <a:spcPct val="90000"/>
              </a:lnSpc>
              <a:buFont typeface="Symbol" pitchFamily="18" charset="2"/>
              <a:buNone/>
            </a:pPr>
            <a:r>
              <a:rPr lang="en-US" dirty="0" smtClean="0">
                <a:solidFill>
                  <a:schemeClr val="folHlink"/>
                </a:solidFill>
                <a:cs typeface="Times New Roman" pitchFamily="18" charset="0"/>
                <a:sym typeface="Symbol" pitchFamily="18" charset="2"/>
              </a:rPr>
              <a:t>Where: M is a very large number</a:t>
            </a:r>
          </a:p>
          <a:p>
            <a:pPr eaLnBrk="1" hangingPunct="1">
              <a:lnSpc>
                <a:spcPct val="90000"/>
              </a:lnSpc>
              <a:buFont typeface="Symbol" pitchFamily="18" charset="2"/>
              <a:buNone/>
            </a:pPr>
            <a:endParaRPr lang="en-US" dirty="0" smtClean="0"/>
          </a:p>
          <a:p>
            <a:pPr eaLnBrk="1" hangingPunct="1">
              <a:lnSpc>
                <a:spcPct val="90000"/>
              </a:lnSpc>
              <a:buFont typeface="Symbol" pitchFamily="18" charset="2"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55165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chemeClr val="tx2"/>
                </a:solidFill>
              </a:rPr>
              <a:t>Big M method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76400"/>
            <a:ext cx="8510588" cy="3657600"/>
          </a:xfrm>
        </p:spPr>
        <p:txBody>
          <a:bodyPr>
            <a:normAutofit lnSpcReduction="10000"/>
          </a:bodyPr>
          <a:lstStyle/>
          <a:p>
            <a:pPr marL="609600" indent="-609600" eaLnBrk="1" hangingPunct="1">
              <a:lnSpc>
                <a:spcPct val="80000"/>
              </a:lnSpc>
            </a:pPr>
            <a:r>
              <a:rPr lang="en-US" sz="2400" u="sng" dirty="0" smtClean="0">
                <a:solidFill>
                  <a:schemeClr val="folHlink"/>
                </a:solidFill>
              </a:rPr>
              <a:t>Notes</a:t>
            </a:r>
          </a:p>
          <a:p>
            <a:pPr marL="609600" indent="-609600"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en-US" sz="2400" dirty="0" smtClean="0"/>
              <a:t>M, a very large number, is used to ensure that the values of A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and A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, …, and A</a:t>
            </a:r>
            <a:r>
              <a:rPr lang="en-US" sz="2400" baseline="-25000" dirty="0" smtClean="0"/>
              <a:t>n</a:t>
            </a:r>
            <a:r>
              <a:rPr lang="en-US" sz="2400" dirty="0" smtClean="0"/>
              <a:t> will be zero in the final (optimal) tableau as follows:</a:t>
            </a:r>
          </a:p>
          <a:p>
            <a:pPr marL="609600" indent="-609600"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en-US" sz="2400" dirty="0" smtClean="0"/>
              <a:t>1. If the objective function is </a:t>
            </a:r>
            <a:r>
              <a:rPr lang="en-US" sz="2400" dirty="0" smtClean="0">
                <a:solidFill>
                  <a:srgbClr val="0033CC"/>
                </a:solidFill>
              </a:rPr>
              <a:t>Minimization</a:t>
            </a:r>
            <a:r>
              <a:rPr lang="en-US" sz="2400" dirty="0" smtClean="0"/>
              <a:t>, then A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, A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, …, and A</a:t>
            </a:r>
            <a:r>
              <a:rPr lang="en-US" sz="2400" baseline="-25000" dirty="0" smtClean="0"/>
              <a:t>n</a:t>
            </a:r>
            <a:r>
              <a:rPr lang="en-US" sz="2400" dirty="0" smtClean="0"/>
              <a:t> must be added</a:t>
            </a:r>
            <a:r>
              <a:rPr lang="en-US" sz="2400" baseline="-25000" dirty="0" smtClean="0"/>
              <a:t> </a:t>
            </a:r>
            <a:r>
              <a:rPr lang="en-US" sz="2400" dirty="0" smtClean="0"/>
              <a:t>to the RHS of the objective function multiplied by a very large number (M). </a:t>
            </a:r>
          </a:p>
          <a:p>
            <a:pPr marL="609600" indent="-609600"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en-US" sz="2400" dirty="0" smtClean="0">
                <a:solidFill>
                  <a:srgbClr val="0033CC"/>
                </a:solidFill>
              </a:rPr>
              <a:t>Example:</a:t>
            </a:r>
            <a:r>
              <a:rPr lang="en-US" sz="2400" dirty="0" smtClean="0"/>
              <a:t> if the objective function is Min Z = X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+2X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, then the obj. function should be Min Z = X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+ X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+ MA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+ MA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+ …+ </a:t>
            </a:r>
            <a:r>
              <a:rPr lang="en-US" sz="2400" dirty="0" err="1" smtClean="0"/>
              <a:t>MA</a:t>
            </a:r>
            <a:r>
              <a:rPr lang="en-US" sz="2400" baseline="-25000" dirty="0" err="1" smtClean="0"/>
              <a:t>n</a:t>
            </a:r>
            <a:endParaRPr lang="en-US" sz="2400" dirty="0" smtClean="0"/>
          </a:p>
          <a:p>
            <a:pPr marL="609600" indent="-609600"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en-US" sz="2400" dirty="0" smtClean="0"/>
              <a:t>OR    </a:t>
            </a:r>
          </a:p>
          <a:p>
            <a:pPr marL="609600" indent="-609600"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en-US" sz="2400" dirty="0" smtClean="0"/>
              <a:t>        Z – X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- X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- MA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- MA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- …- </a:t>
            </a:r>
            <a:r>
              <a:rPr lang="en-US" sz="2400" dirty="0" err="1" smtClean="0"/>
              <a:t>MA</a:t>
            </a:r>
            <a:r>
              <a:rPr lang="en-US" sz="2400" baseline="-25000" dirty="0" err="1" smtClean="0"/>
              <a:t>n</a:t>
            </a:r>
            <a:r>
              <a:rPr lang="en-US" sz="2400" dirty="0" smtClean="0"/>
              <a:t> = 0</a:t>
            </a:r>
          </a:p>
          <a:p>
            <a:pPr marL="609600" indent="-609600" eaLnBrk="1" hangingPunct="1">
              <a:lnSpc>
                <a:spcPct val="80000"/>
              </a:lnSpc>
              <a:buFont typeface="Symbol" pitchFamily="18" charset="2"/>
              <a:buNone/>
            </a:pPr>
            <a:endParaRPr lang="en-US" sz="2400" dirty="0" smtClean="0"/>
          </a:p>
          <a:p>
            <a:pPr marL="609600" indent="-609600" eaLnBrk="1" hangingPunct="1">
              <a:lnSpc>
                <a:spcPct val="80000"/>
              </a:lnSpc>
              <a:buFont typeface="Symbol" pitchFamily="18" charset="2"/>
              <a:buNone/>
            </a:pPr>
            <a:endParaRPr lang="en-US" sz="2000" dirty="0" smtClean="0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351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>
            <a:normAutofit/>
          </a:bodyPr>
          <a:lstStyle/>
          <a:p>
            <a:pPr marL="609600" indent="-609600">
              <a:lnSpc>
                <a:spcPct val="80000"/>
              </a:lnSpc>
              <a:buNone/>
            </a:pPr>
            <a:r>
              <a:rPr lang="en-US" sz="2400" dirty="0" smtClean="0"/>
              <a:t>2.  </a:t>
            </a:r>
            <a:r>
              <a:rPr lang="en-US" sz="2400" dirty="0"/>
              <a:t>If the objective function is </a:t>
            </a:r>
            <a:r>
              <a:rPr lang="en-US" sz="2400" dirty="0">
                <a:solidFill>
                  <a:srgbClr val="0033CC"/>
                </a:solidFill>
              </a:rPr>
              <a:t>Maximization</a:t>
            </a:r>
            <a:r>
              <a:rPr lang="en-US" sz="2400" dirty="0"/>
              <a:t>, then A</a:t>
            </a:r>
            <a:r>
              <a:rPr lang="en-US" sz="2400" baseline="-25000" dirty="0"/>
              <a:t>1</a:t>
            </a:r>
            <a:r>
              <a:rPr lang="en-US" sz="2400" dirty="0"/>
              <a:t>, A</a:t>
            </a:r>
            <a:r>
              <a:rPr lang="en-US" sz="2400" baseline="-25000" dirty="0"/>
              <a:t>2</a:t>
            </a:r>
            <a:r>
              <a:rPr lang="en-US" sz="2400" dirty="0"/>
              <a:t>, …, and A</a:t>
            </a:r>
            <a:r>
              <a:rPr lang="en-US" sz="2400" baseline="-25000" dirty="0"/>
              <a:t>n</a:t>
            </a:r>
            <a:r>
              <a:rPr lang="en-US" sz="2400" dirty="0"/>
              <a:t> must be subtracted from the RHS of the objective function multiplied by a very large number (M). 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n-US" sz="2400" dirty="0">
                <a:solidFill>
                  <a:srgbClr val="0033CC"/>
                </a:solidFill>
              </a:rPr>
              <a:t>Example</a:t>
            </a:r>
            <a:r>
              <a:rPr lang="en-US" sz="2400" dirty="0"/>
              <a:t>: if the objective function is Max Z = X</a:t>
            </a:r>
            <a:r>
              <a:rPr lang="en-US" sz="2400" baseline="-25000" dirty="0"/>
              <a:t>1</a:t>
            </a:r>
            <a:r>
              <a:rPr lang="en-US" sz="2400" dirty="0"/>
              <a:t>+2X</a:t>
            </a:r>
            <a:r>
              <a:rPr lang="en-US" sz="2400" baseline="-25000" dirty="0"/>
              <a:t>2</a:t>
            </a:r>
            <a:r>
              <a:rPr lang="en-US" sz="2400" dirty="0"/>
              <a:t>, then the obj. function should be Max Z = X</a:t>
            </a:r>
            <a:r>
              <a:rPr lang="en-US" sz="2400" baseline="-25000" dirty="0"/>
              <a:t>1</a:t>
            </a:r>
            <a:r>
              <a:rPr lang="en-US" sz="2400" dirty="0"/>
              <a:t> + X</a:t>
            </a:r>
            <a:r>
              <a:rPr lang="en-US" sz="2400" baseline="-25000" dirty="0"/>
              <a:t>2</a:t>
            </a:r>
            <a:r>
              <a:rPr lang="en-US" sz="2400" dirty="0"/>
              <a:t>- MA</a:t>
            </a:r>
            <a:r>
              <a:rPr lang="en-US" sz="2400" baseline="-25000" dirty="0"/>
              <a:t>1</a:t>
            </a:r>
            <a:r>
              <a:rPr lang="en-US" sz="2400" dirty="0"/>
              <a:t> - MA</a:t>
            </a:r>
            <a:r>
              <a:rPr lang="en-US" sz="2400" baseline="-25000" dirty="0"/>
              <a:t>2</a:t>
            </a:r>
            <a:r>
              <a:rPr lang="en-US" sz="2400" dirty="0"/>
              <a:t>- …- </a:t>
            </a:r>
            <a:r>
              <a:rPr lang="en-US" sz="2400" dirty="0" err="1"/>
              <a:t>MA</a:t>
            </a:r>
            <a:r>
              <a:rPr lang="en-US" sz="2400" baseline="-25000" dirty="0" err="1"/>
              <a:t>n</a:t>
            </a:r>
            <a:endParaRPr lang="en-US" sz="2400" dirty="0"/>
          </a:p>
          <a:p>
            <a:pPr marL="609600" indent="-609600">
              <a:lnSpc>
                <a:spcPct val="80000"/>
              </a:lnSpc>
              <a:buNone/>
            </a:pPr>
            <a:r>
              <a:rPr lang="en-US" sz="2400" dirty="0"/>
              <a:t>OR   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n-US" sz="2400" dirty="0"/>
              <a:t>         Z - X</a:t>
            </a:r>
            <a:r>
              <a:rPr lang="en-US" sz="2400" baseline="-25000" dirty="0"/>
              <a:t>1</a:t>
            </a:r>
            <a:r>
              <a:rPr lang="en-US" sz="2400" dirty="0"/>
              <a:t> - X</a:t>
            </a:r>
            <a:r>
              <a:rPr lang="en-US" sz="2400" baseline="-25000" dirty="0"/>
              <a:t>2</a:t>
            </a:r>
            <a:r>
              <a:rPr lang="en-US" sz="2400" dirty="0"/>
              <a:t>+ MA</a:t>
            </a:r>
            <a:r>
              <a:rPr lang="en-US" sz="2400" baseline="-25000" dirty="0"/>
              <a:t>1</a:t>
            </a:r>
            <a:r>
              <a:rPr lang="en-US" sz="2400" dirty="0"/>
              <a:t> + MA</a:t>
            </a:r>
            <a:r>
              <a:rPr lang="en-US" sz="2400" baseline="-25000" dirty="0"/>
              <a:t>2</a:t>
            </a:r>
            <a:r>
              <a:rPr lang="en-US" sz="2400" dirty="0"/>
              <a:t>+ …+ </a:t>
            </a:r>
            <a:r>
              <a:rPr lang="en-US" sz="2400" dirty="0" err="1"/>
              <a:t>MA</a:t>
            </a:r>
            <a:r>
              <a:rPr lang="en-US" sz="2400" baseline="-25000" dirty="0" err="1"/>
              <a:t>n</a:t>
            </a:r>
            <a:r>
              <a:rPr lang="en-US" sz="2400" baseline="-25000" dirty="0"/>
              <a:t> </a:t>
            </a:r>
            <a:r>
              <a:rPr lang="en-US" sz="2400" dirty="0"/>
              <a:t>= 0</a:t>
            </a:r>
          </a:p>
          <a:p>
            <a:pPr marL="609600" indent="-609600">
              <a:lnSpc>
                <a:spcPct val="80000"/>
              </a:lnSpc>
              <a:buNone/>
            </a:pPr>
            <a:endParaRPr lang="en-US" sz="2400" dirty="0"/>
          </a:p>
          <a:p>
            <a:pPr marL="609600" indent="-609600">
              <a:lnSpc>
                <a:spcPct val="80000"/>
              </a:lnSpc>
              <a:buNone/>
            </a:pPr>
            <a:r>
              <a:rPr lang="en-US" sz="2400" dirty="0">
                <a:solidFill>
                  <a:schemeClr val="folHlink"/>
                </a:solidFill>
              </a:rPr>
              <a:t>N.B.: When the Z is transformed to a zero equation, the signs are changed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7201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05" name="Rectangle 6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600" b="1" dirty="0" smtClean="0">
                <a:solidFill>
                  <a:schemeClr val="tx2"/>
                </a:solidFill>
              </a:rPr>
              <a:t>Big M method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058863"/>
            <a:ext cx="8534400" cy="465137"/>
          </a:xfrm>
        </p:spPr>
        <p:txBody>
          <a:bodyPr/>
          <a:lstStyle/>
          <a:p>
            <a:pPr eaLnBrk="1" hangingPunct="1"/>
            <a:r>
              <a:rPr lang="en-US" sz="2400" smtClean="0"/>
              <a:t>Step 2: Initial tableau</a:t>
            </a:r>
          </a:p>
          <a:p>
            <a:pPr eaLnBrk="1" hangingPunct="1">
              <a:buFont typeface="Symbol" pitchFamily="18" charset="2"/>
              <a:buNone/>
            </a:pPr>
            <a:endParaRPr lang="en-US" sz="2400" smtClean="0"/>
          </a:p>
          <a:p>
            <a:pPr eaLnBrk="1" hangingPunct="1">
              <a:buFont typeface="Symbol" pitchFamily="18" charset="2"/>
              <a:buNone/>
            </a:pPr>
            <a:endParaRPr lang="en-US" sz="2400" smtClean="0"/>
          </a:p>
        </p:txBody>
      </p:sp>
      <p:graphicFrame>
        <p:nvGraphicFramePr>
          <p:cNvPr id="108616" name="Group 72"/>
          <p:cNvGraphicFramePr>
            <a:graphicFrameLocks noGrp="1"/>
          </p:cNvGraphicFramePr>
          <p:nvPr>
            <p:ph sz="half" idx="2"/>
          </p:nvPr>
        </p:nvGraphicFramePr>
        <p:xfrm>
          <a:off x="381000" y="1752600"/>
          <a:ext cx="8358188" cy="3276684"/>
        </p:xfrm>
        <a:graphic>
          <a:graphicData uri="http://schemas.openxmlformats.org/drawingml/2006/table">
            <a:tbl>
              <a:tblPr/>
              <a:tblGrid>
                <a:gridCol w="1524000"/>
                <a:gridCol w="762000"/>
                <a:gridCol w="847725"/>
                <a:gridCol w="1046163"/>
                <a:gridCol w="1044575"/>
                <a:gridCol w="1044575"/>
                <a:gridCol w="1044575"/>
                <a:gridCol w="1044575"/>
              </a:tblGrid>
              <a:tr h="9447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Basic variables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S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S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M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M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Times New Roman" pitchFamily="18" charset="0"/>
                        </a:rPr>
                        <a:t>RHS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3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</a:t>
                      </a:r>
                      <a:r>
                        <a:rPr kumimoji="0" lang="en-US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½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¼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3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5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95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Z</a:t>
                      </a:r>
                    </a:p>
                  </a:txBody>
                  <a:tcPr marT="45716" marB="4571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-2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-3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-M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Times New Roman" pitchFamily="18" charset="0"/>
                        </a:rPr>
                        <a:t>-M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804" name="Text Box 73"/>
          <p:cNvSpPr txBox="1">
            <a:spLocks noChangeArrowheads="1"/>
          </p:cNvSpPr>
          <p:nvPr/>
        </p:nvSpPr>
        <p:spPr bwMode="auto">
          <a:xfrm>
            <a:off x="457200" y="5486400"/>
            <a:ext cx="81534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chemeClr val="tx2"/>
                </a:solidFill>
              </a:rPr>
              <a:t>Note that one of the simplex rules is violated, which is the basic variables A</a:t>
            </a:r>
            <a:r>
              <a:rPr lang="en-US" baseline="-25000">
                <a:solidFill>
                  <a:schemeClr val="tx2"/>
                </a:solidFill>
              </a:rPr>
              <a:t>1</a:t>
            </a:r>
            <a:r>
              <a:rPr lang="en-US">
                <a:solidFill>
                  <a:schemeClr val="tx2"/>
                </a:solidFill>
              </a:rPr>
              <a:t>, and A</a:t>
            </a:r>
            <a:r>
              <a:rPr lang="en-US" baseline="-25000">
                <a:solidFill>
                  <a:schemeClr val="tx2"/>
                </a:solidFill>
              </a:rPr>
              <a:t>2</a:t>
            </a:r>
            <a:r>
              <a:rPr lang="en-US">
                <a:solidFill>
                  <a:schemeClr val="tx2"/>
                </a:solidFill>
              </a:rPr>
              <a:t> have a non zero value in the z row; therefore, this violation must be corrected before proceeding in the simplex algorithm as follows.</a:t>
            </a:r>
          </a:p>
        </p:txBody>
      </p:sp>
    </p:spTree>
    <p:extLst>
      <p:ext uri="{BB962C8B-B14F-4D97-AF65-F5344CB8AC3E}">
        <p14:creationId xmlns:p14="http://schemas.microsoft.com/office/powerpoint/2010/main" xmlns="" val="337740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2808312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87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4392488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34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19013</TotalTime>
  <Words>515</Words>
  <Application>Microsoft Office PowerPoint</Application>
  <PresentationFormat>On-screen Show (4:3)</PresentationFormat>
  <Paragraphs>124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Lecture 25</vt:lpstr>
      <vt:lpstr> Recap</vt:lpstr>
      <vt:lpstr>Today’s Topics</vt:lpstr>
      <vt:lpstr>Duality and minimum problem</vt:lpstr>
      <vt:lpstr>Example</vt:lpstr>
      <vt:lpstr>Slide 7</vt:lpstr>
      <vt:lpstr>Slide 8</vt:lpstr>
      <vt:lpstr>Slide 9</vt:lpstr>
      <vt:lpstr>Slide 10</vt:lpstr>
      <vt:lpstr>Example-II</vt:lpstr>
      <vt:lpstr>Slide 12</vt:lpstr>
      <vt:lpstr>Slide 13</vt:lpstr>
      <vt:lpstr>Slide 14</vt:lpstr>
      <vt:lpstr>Slide 15</vt:lpstr>
      <vt:lpstr>Slide 16</vt:lpstr>
      <vt:lpstr>Example</vt:lpstr>
      <vt:lpstr>Slide 18</vt:lpstr>
      <vt:lpstr>Slide 19</vt:lpstr>
      <vt:lpstr>Simplex method incase of Artificial variables “Big M method”</vt:lpstr>
      <vt:lpstr>Big M method</vt:lpstr>
      <vt:lpstr>Big M method</vt:lpstr>
      <vt:lpstr>Slide 23</vt:lpstr>
      <vt:lpstr>Big M method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442</cp:revision>
  <dcterms:created xsi:type="dcterms:W3CDTF">2012-02-27T05:45:45Z</dcterms:created>
  <dcterms:modified xsi:type="dcterms:W3CDTF">2014-07-21T06:29:42Z</dcterms:modified>
</cp:coreProperties>
</file>