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3" r:id="rId2"/>
    <p:sldId id="288" r:id="rId3"/>
    <p:sldId id="287" r:id="rId4"/>
    <p:sldId id="376" r:id="rId5"/>
    <p:sldId id="492" r:id="rId6"/>
    <p:sldId id="493" r:id="rId7"/>
    <p:sldId id="494" r:id="rId8"/>
    <p:sldId id="495" r:id="rId9"/>
    <p:sldId id="496" r:id="rId10"/>
    <p:sldId id="497" r:id="rId11"/>
    <p:sldId id="503" r:id="rId12"/>
    <p:sldId id="498" r:id="rId13"/>
    <p:sldId id="499" r:id="rId14"/>
    <p:sldId id="500" r:id="rId15"/>
    <p:sldId id="501" r:id="rId16"/>
    <p:sldId id="502" r:id="rId17"/>
    <p:sldId id="504" r:id="rId18"/>
    <p:sldId id="505" r:id="rId19"/>
    <p:sldId id="359" r:id="rId20"/>
    <p:sldId id="32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92"/>
            <p14:sldId id="493"/>
            <p14:sldId id="494"/>
            <p14:sldId id="495"/>
            <p14:sldId id="496"/>
            <p14:sldId id="497"/>
            <p14:sldId id="503"/>
            <p14:sldId id="498"/>
            <p14:sldId id="499"/>
            <p14:sldId id="500"/>
            <p14:sldId id="501"/>
            <p14:sldId id="502"/>
            <p14:sldId id="504"/>
            <p14:sldId id="50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23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" pitchFamily="34" charset="0"/>
              </a:rPr>
              <a:t>Simplex method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More examples of Simplex method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Notes on the Simplex tableau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76400"/>
            <a:ext cx="8891588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dirty="0" smtClean="0"/>
              <a:t>1. In any simplex tableau, the objective function row (Z row) is always in terms of the </a:t>
            </a:r>
            <a:r>
              <a:rPr lang="en-US" sz="2000" dirty="0" err="1" smtClean="0"/>
              <a:t>nonbasic</a:t>
            </a:r>
            <a:r>
              <a:rPr lang="en-US" sz="2000" dirty="0" smtClean="0"/>
              <a:t> variables. This means that under any basic variable (in any tableau) there is a zero in the Z row. For the non basic there is no condition ( it can take any value in this row).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dirty="0"/>
              <a:t>2</a:t>
            </a:r>
            <a:r>
              <a:rPr lang="en-US" sz="2000" dirty="0" smtClean="0"/>
              <a:t>. If there is a zero under one or more </a:t>
            </a:r>
            <a:r>
              <a:rPr lang="en-US" sz="2000" dirty="0" err="1" smtClean="0">
                <a:solidFill>
                  <a:schemeClr val="folHlink"/>
                </a:solidFill>
              </a:rPr>
              <a:t>nonbasic</a:t>
            </a:r>
            <a:r>
              <a:rPr lang="en-US" sz="2000" dirty="0" smtClean="0">
                <a:solidFill>
                  <a:schemeClr val="folHlink"/>
                </a:solidFill>
              </a:rPr>
              <a:t> variables</a:t>
            </a:r>
            <a:r>
              <a:rPr lang="en-US" sz="2000" dirty="0" smtClean="0"/>
              <a:t> in the </a:t>
            </a:r>
            <a:r>
              <a:rPr lang="en-US" sz="2000" dirty="0" smtClean="0">
                <a:solidFill>
                  <a:schemeClr val="folHlink"/>
                </a:solidFill>
              </a:rPr>
              <a:t>last tableau</a:t>
            </a:r>
            <a:r>
              <a:rPr lang="en-US" sz="2000" dirty="0" smtClean="0"/>
              <a:t> (optimal solution tableau), then </a:t>
            </a:r>
            <a:r>
              <a:rPr lang="en-US" sz="2000" dirty="0" smtClean="0">
                <a:solidFill>
                  <a:srgbClr val="0033CC"/>
                </a:solidFill>
              </a:rPr>
              <a:t>there is a multiple optimal solution.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dirty="0"/>
              <a:t>3</a:t>
            </a:r>
            <a:r>
              <a:rPr lang="en-US" sz="2000" dirty="0" smtClean="0"/>
              <a:t>. When determining the </a:t>
            </a:r>
            <a:r>
              <a:rPr lang="en-US" sz="2000" dirty="0" smtClean="0">
                <a:solidFill>
                  <a:schemeClr val="tx2"/>
                </a:solidFill>
              </a:rPr>
              <a:t>leaving variable of any tableau</a:t>
            </a:r>
            <a:r>
              <a:rPr lang="en-US" sz="2000" dirty="0" smtClean="0"/>
              <a:t>, if there is no </a:t>
            </a:r>
            <a:r>
              <a:rPr lang="en-US" sz="2000" dirty="0" smtClean="0">
                <a:solidFill>
                  <a:schemeClr val="tx2"/>
                </a:solidFill>
              </a:rPr>
              <a:t>positive ratio</a:t>
            </a:r>
            <a:r>
              <a:rPr lang="en-US" sz="2000" dirty="0" smtClean="0"/>
              <a:t> (all the entries in the pivot column are negative and zeroes), then the solution is </a:t>
            </a:r>
            <a:r>
              <a:rPr lang="en-US" sz="2000" dirty="0" smtClean="0">
                <a:solidFill>
                  <a:schemeClr val="tx2"/>
                </a:solidFill>
              </a:rPr>
              <a:t>unbounded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dirty="0"/>
              <a:t>4</a:t>
            </a:r>
            <a:r>
              <a:rPr lang="en-US" sz="2000" dirty="0" smtClean="0"/>
              <a:t>. If there is a tie (more than one variables have the same most negative or positive) in determining the entering variable, choose any variable to be the entering one.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dirty="0"/>
              <a:t>5</a:t>
            </a:r>
            <a:r>
              <a:rPr lang="en-US" sz="2000" dirty="0" smtClean="0"/>
              <a:t>. If there is a tie in determining the leaving variable, choose any one to be the leaving variable. In this case </a:t>
            </a:r>
            <a:r>
              <a:rPr lang="en-US" sz="2000" dirty="0" smtClean="0">
                <a:solidFill>
                  <a:schemeClr val="tx2"/>
                </a:solidFill>
              </a:rPr>
              <a:t>a zero will appear in RHS column</a:t>
            </a:r>
            <a:r>
              <a:rPr lang="en-US" sz="2000" dirty="0" smtClean="0"/>
              <a:t>; therefore,  a </a:t>
            </a:r>
            <a:r>
              <a:rPr lang="en-US" sz="2000" dirty="0" smtClean="0">
                <a:solidFill>
                  <a:schemeClr val="tx2"/>
                </a:solidFill>
              </a:rPr>
              <a:t>“cycle”</a:t>
            </a:r>
            <a:r>
              <a:rPr lang="en-US" sz="2000" dirty="0" smtClean="0"/>
              <a:t> will occur, this means that the </a:t>
            </a:r>
            <a:r>
              <a:rPr lang="en-US" sz="2000" dirty="0" smtClean="0">
                <a:solidFill>
                  <a:schemeClr val="tx2"/>
                </a:solidFill>
              </a:rPr>
              <a:t>value of the objective function will be the same for several iterations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000" dirty="0"/>
              <a:t>6</a:t>
            </a:r>
            <a:r>
              <a:rPr lang="en-US" sz="2000" dirty="0" smtClean="0"/>
              <a:t>. A Solution that has a basic variable with zero value is called a </a:t>
            </a:r>
            <a:r>
              <a:rPr lang="en-US" sz="2000" dirty="0" smtClean="0">
                <a:solidFill>
                  <a:schemeClr val="tx2"/>
                </a:solidFill>
              </a:rPr>
              <a:t>“degenerate solution”.</a:t>
            </a:r>
          </a:p>
          <a:p>
            <a:pPr eaLnBrk="1" hangingPunct="1">
              <a:lnSpc>
                <a:spcPct val="80000"/>
              </a:lnSpc>
              <a:buFont typeface="Symbol" pitchFamily="18" charset="2"/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88873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Example</a:t>
            </a: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eaLnBrk="1" hangingPunct="1"/>
                <a:r>
                  <a:rPr lang="en-US" sz="2800" u="sng" dirty="0" smtClean="0">
                    <a:solidFill>
                      <a:srgbClr val="2237A0"/>
                    </a:solidFill>
                  </a:rPr>
                  <a:t>Example (All constraints are </a:t>
                </a:r>
                <a:r>
                  <a:rPr lang="en-US" sz="2800" u="sng" dirty="0" smtClean="0">
                    <a:solidFill>
                      <a:srgbClr val="2237A0"/>
                    </a:solidFill>
                    <a:sym typeface="Symbol" pitchFamily="18" charset="2"/>
                  </a:rPr>
                  <a:t>)</a:t>
                </a:r>
                <a:endParaRPr lang="en-US" sz="2800" u="sng" dirty="0" smtClean="0">
                  <a:solidFill>
                    <a:srgbClr val="2237A0"/>
                  </a:solidFill>
                </a:endParaRPr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Solve the following problem using the simplex method</a:t>
                </a:r>
              </a:p>
              <a:p>
                <a:pPr eaLnBrk="1" hangingPunct="1"/>
                <a:r>
                  <a:rPr lang="en-US" sz="2800" dirty="0" smtClean="0">
                    <a:solidFill>
                      <a:schemeClr val="folHlink"/>
                    </a:solidFill>
                  </a:rPr>
                  <a:t>Maximize</a:t>
                </a:r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  Z = </a:t>
                </a:r>
                <a:r>
                  <a:rPr lang="en-US" sz="2800" dirty="0" smtClean="0"/>
                  <a:t>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+ </a:t>
                </a:r>
                <a:r>
                  <a:rPr lang="en-US" sz="2800" dirty="0" smtClean="0"/>
                  <a:t>X</a:t>
                </a:r>
                <a:r>
                  <a:rPr lang="en-US" sz="2800" baseline="-25000" dirty="0" smtClean="0"/>
                  <a:t>2</a:t>
                </a:r>
                <a:endParaRPr lang="en-US" sz="2800" baseline="-25000" dirty="0" smtClean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>
                    <a:solidFill>
                      <a:schemeClr val="folHlink"/>
                    </a:solidFill>
                  </a:rPr>
                  <a:t>Subject to</a:t>
                </a:r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2</m:t>
                    </m:r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 </a:t>
                </a:r>
                <a:r>
                  <a:rPr lang="en-US" sz="2800" dirty="0" smtClean="0">
                    <a:sym typeface="Symbol" pitchFamily="18" charset="2"/>
                  </a:rPr>
                  <a:t></a:t>
                </a:r>
                <a:r>
                  <a:rPr lang="en-US" sz="2800" dirty="0" smtClean="0"/>
                  <a:t> 6</a:t>
                </a:r>
                <a:endParaRPr lang="en-US" sz="2800" dirty="0" smtClean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</a:t>
                </a:r>
                <a:r>
                  <a:rPr lang="en-US" sz="2800" dirty="0" smtClean="0"/>
                  <a:t>     2X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 +   X</a:t>
                </a:r>
                <a:r>
                  <a:rPr lang="en-US" sz="2800" baseline="-25000" dirty="0" smtClean="0"/>
                  <a:t>2     </a:t>
                </a:r>
                <a:r>
                  <a:rPr lang="en-US" sz="2800" dirty="0" smtClean="0">
                    <a:sym typeface="Symbol" pitchFamily="18" charset="2"/>
                  </a:rPr>
                  <a:t>  8</a:t>
                </a:r>
                <a:endParaRPr lang="en-US" sz="2800" dirty="0" smtClean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       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 , X</a:t>
                </a:r>
                <a:r>
                  <a:rPr lang="en-US" sz="2800" baseline="-25000" dirty="0" smtClean="0"/>
                  <a:t>2  </a:t>
                </a:r>
                <a:r>
                  <a:rPr lang="en-US" sz="2800" dirty="0" smtClean="0">
                    <a:sym typeface="Symbol" pitchFamily="18" charset="2"/>
                  </a:rPr>
                  <a:t></a:t>
                </a:r>
                <a:r>
                  <a:rPr lang="en-US" sz="2800" dirty="0" smtClean="0"/>
                  <a:t> 0</a:t>
                </a: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en-US" sz="2800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617" b="-28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621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708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31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861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746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9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Example</a:t>
            </a:r>
            <a:endParaRPr lang="en-GB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Solve </a:t>
                </a:r>
                <a:r>
                  <a:rPr lang="en-US" sz="2800" dirty="0" smtClean="0"/>
                  <a:t>the following problem using the simplex method</a:t>
                </a:r>
              </a:p>
              <a:p>
                <a:pPr eaLnBrk="1" hangingPunct="1"/>
                <a:r>
                  <a:rPr lang="en-US" sz="2800" dirty="0" smtClean="0">
                    <a:solidFill>
                      <a:schemeClr val="folHlink"/>
                    </a:solidFill>
                  </a:rPr>
                  <a:t>Maximize</a:t>
                </a:r>
              </a:p>
              <a:p>
                <a:pPr>
                  <a:buNone/>
                </a:pPr>
                <a:r>
                  <a:rPr lang="en-US" sz="2800" dirty="0" smtClean="0"/>
                  <a:t>       Z = </a:t>
                </a:r>
                <a:r>
                  <a:rPr lang="en-US" sz="2800" dirty="0" smtClean="0"/>
                  <a:t>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+ </a:t>
                </a:r>
                <a:r>
                  <a:rPr lang="en-US" sz="2800" dirty="0" smtClean="0"/>
                  <a:t>5X</a:t>
                </a:r>
                <a:r>
                  <a:rPr lang="en-US" sz="2800" baseline="-25000" dirty="0" smtClean="0"/>
                  <a:t>2</a:t>
                </a:r>
                <a:r>
                  <a:rPr lang="en-US" sz="2800" dirty="0"/>
                  <a:t>+ </a:t>
                </a:r>
                <a:r>
                  <a:rPr lang="en-US" sz="2800" dirty="0" smtClean="0"/>
                  <a:t>2X</a:t>
                </a:r>
                <a:r>
                  <a:rPr lang="en-US" sz="2800" baseline="-25000" dirty="0" smtClean="0"/>
                  <a:t>3</a:t>
                </a:r>
                <a:endParaRPr lang="en-US" sz="2800" baseline="-25000" dirty="0" smtClean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>
                    <a:solidFill>
                      <a:schemeClr val="folHlink"/>
                    </a:solidFill>
                  </a:rPr>
                  <a:t>Subject to</a:t>
                </a:r>
              </a:p>
              <a:p>
                <a:pPr>
                  <a:buNone/>
                </a:pPr>
                <a:r>
                  <a:rPr lang="en-US" sz="2800" dirty="0" smtClean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</a:t>
                </a:r>
                <a:r>
                  <a:rPr lang="en-US" sz="2800" dirty="0" smtClean="0">
                    <a:sym typeface="Symbol" pitchFamily="18" charset="2"/>
                  </a:rPr>
                  <a:t></a:t>
                </a:r>
                <a:r>
                  <a:rPr lang="en-US" sz="2800" dirty="0" smtClean="0"/>
                  <a:t> 6</a:t>
                </a:r>
              </a:p>
              <a:p>
                <a:pPr>
                  <a:buNone/>
                </a:pPr>
                <a:r>
                  <a:rPr lang="en-US" sz="2800" dirty="0" smtClean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4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≥</m:t>
                    </m:r>
                    <m:r>
                      <a:rPr lang="en-US" sz="2800" b="0" i="1" smtClean="0">
                        <a:latin typeface="Cambria Math"/>
                      </a:rPr>
                      <m:t>8</m:t>
                    </m:r>
                  </m:oMath>
                </a14:m>
                <a:endParaRPr lang="en-US" sz="2800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          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6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:r>
                  <a:rPr lang="en-US" sz="2800" dirty="0">
                    <a:sym typeface="Symbol" pitchFamily="18" charset="2"/>
                  </a:rPr>
                  <a:t>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12</a:t>
                </a:r>
                <a:endParaRPr lang="en-US" sz="2800" dirty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        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 </a:t>
                </a:r>
                <a:r>
                  <a:rPr lang="en-US" sz="2800" dirty="0" smtClean="0"/>
                  <a:t>, X</a:t>
                </a:r>
                <a:r>
                  <a:rPr lang="en-US" sz="2800" baseline="-25000" dirty="0" smtClean="0"/>
                  <a:t>2  </a:t>
                </a:r>
                <a:r>
                  <a:rPr lang="en-US" sz="2800" dirty="0" smtClean="0">
                    <a:sym typeface="Symbol" pitchFamily="18" charset="2"/>
                  </a:rPr>
                  <a:t></a:t>
                </a:r>
                <a:r>
                  <a:rPr lang="en-US" sz="2800" dirty="0" smtClean="0"/>
                  <a:t> 0</a:t>
                </a: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en-US" sz="2800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213" b="-28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322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932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11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84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83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266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93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17690</TotalTime>
  <Words>299</Words>
  <Application>Microsoft Office PowerPoint</Application>
  <PresentationFormat>On-screen Show (4:3)</PresentationFormat>
  <Paragraphs>45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Lecture 23</vt:lpstr>
      <vt:lpstr> Recap</vt:lpstr>
      <vt:lpstr>Today’s Topics</vt:lpstr>
      <vt:lpstr>Notes on the Simplex tableau</vt:lpstr>
      <vt:lpstr>Example</vt:lpstr>
      <vt:lpstr>Slide 7</vt:lpstr>
      <vt:lpstr>Slide 8</vt:lpstr>
      <vt:lpstr>Slide 9</vt:lpstr>
      <vt:lpstr>Slide 10</vt:lpstr>
      <vt:lpstr>Slide 11</vt:lpstr>
      <vt:lpstr>Example</vt:lpstr>
      <vt:lpstr>Slide 13</vt:lpstr>
      <vt:lpstr>Slide 14</vt:lpstr>
      <vt:lpstr>Slide 15</vt:lpstr>
      <vt:lpstr>Slide 16</vt:lpstr>
      <vt:lpstr>Slide 17</vt:lpstr>
      <vt:lpstr>Slide 18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430</cp:revision>
  <dcterms:created xsi:type="dcterms:W3CDTF">2012-02-27T05:45:45Z</dcterms:created>
  <dcterms:modified xsi:type="dcterms:W3CDTF">2014-07-20T08:18:37Z</dcterms:modified>
</cp:coreProperties>
</file>