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3" r:id="rId2"/>
    <p:sldId id="288" r:id="rId3"/>
    <p:sldId id="287" r:id="rId4"/>
    <p:sldId id="376" r:id="rId5"/>
    <p:sldId id="467" r:id="rId6"/>
    <p:sldId id="468" r:id="rId7"/>
    <p:sldId id="469" r:id="rId8"/>
    <p:sldId id="470" r:id="rId9"/>
    <p:sldId id="471" r:id="rId10"/>
    <p:sldId id="472" r:id="rId11"/>
    <p:sldId id="473" r:id="rId12"/>
    <p:sldId id="474" r:id="rId13"/>
    <p:sldId id="475" r:id="rId14"/>
    <p:sldId id="476" r:id="rId15"/>
    <p:sldId id="477" r:id="rId16"/>
    <p:sldId id="478" r:id="rId17"/>
    <p:sldId id="479" r:id="rId18"/>
    <p:sldId id="480" r:id="rId19"/>
    <p:sldId id="503" r:id="rId20"/>
    <p:sldId id="504" r:id="rId21"/>
    <p:sldId id="505" r:id="rId22"/>
    <p:sldId id="506" r:id="rId23"/>
    <p:sldId id="481" r:id="rId24"/>
    <p:sldId id="482" r:id="rId25"/>
    <p:sldId id="483" r:id="rId26"/>
    <p:sldId id="484" r:id="rId27"/>
    <p:sldId id="485" r:id="rId28"/>
    <p:sldId id="486" r:id="rId29"/>
    <p:sldId id="487" r:id="rId30"/>
    <p:sldId id="488" r:id="rId31"/>
    <p:sldId id="489" r:id="rId32"/>
    <p:sldId id="490" r:id="rId33"/>
    <p:sldId id="491" r:id="rId34"/>
    <p:sldId id="492" r:id="rId35"/>
    <p:sldId id="493" r:id="rId36"/>
    <p:sldId id="494" r:id="rId37"/>
    <p:sldId id="495" r:id="rId38"/>
    <p:sldId id="496" r:id="rId39"/>
    <p:sldId id="497" r:id="rId40"/>
    <p:sldId id="498" r:id="rId41"/>
    <p:sldId id="499" r:id="rId42"/>
    <p:sldId id="500" r:id="rId43"/>
    <p:sldId id="501" r:id="rId44"/>
    <p:sldId id="502" r:id="rId45"/>
    <p:sldId id="359" r:id="rId46"/>
    <p:sldId id="322" r:id="rId4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xmlns="">
        <p14:section name="Default Section" id="{C8558C43-C7C3-4671-A8BE-DCD8E955C0AC}">
          <p14:sldIdLst>
            <p14:sldId id="263"/>
            <p14:sldId id="288"/>
            <p14:sldId id="287"/>
            <p14:sldId id="376"/>
            <p14:sldId id="467"/>
            <p14:sldId id="468"/>
            <p14:sldId id="469"/>
            <p14:sldId id="470"/>
            <p14:sldId id="471"/>
            <p14:sldId id="472"/>
            <p14:sldId id="473"/>
            <p14:sldId id="474"/>
            <p14:sldId id="475"/>
            <p14:sldId id="476"/>
            <p14:sldId id="477"/>
            <p14:sldId id="478"/>
            <p14:sldId id="479"/>
            <p14:sldId id="480"/>
            <p14:sldId id="481"/>
            <p14:sldId id="482"/>
            <p14:sldId id="483"/>
            <p14:sldId id="484"/>
            <p14:sldId id="485"/>
            <p14:sldId id="486"/>
            <p14:sldId id="487"/>
            <p14:sldId id="488"/>
            <p14:sldId id="489"/>
            <p14:sldId id="490"/>
            <p14:sldId id="491"/>
            <p14:sldId id="492"/>
            <p14:sldId id="493"/>
            <p14:sldId id="494"/>
            <p14:sldId id="495"/>
            <p14:sldId id="496"/>
            <p14:sldId id="497"/>
            <p14:sldId id="498"/>
            <p14:sldId id="499"/>
            <p14:sldId id="500"/>
            <p14:sldId id="501"/>
            <p14:sldId id="502"/>
            <p14:sldId id="359"/>
            <p14:sldId id="322"/>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50" autoAdjust="0"/>
    <p:restoredTop sz="94660"/>
  </p:normalViewPr>
  <p:slideViewPr>
    <p:cSldViewPr>
      <p:cViewPr>
        <p:scale>
          <a:sx n="75" d="100"/>
          <a:sy n="75" d="100"/>
        </p:scale>
        <p:origin x="-1122" y="15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8A86F1B-B11A-466E-83F8-B792F397556A}" type="datetimeFigureOut">
              <a:rPr lang="en-US" smtClean="0"/>
              <a:pPr/>
              <a:t>7/20/2014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5103E7A-9575-41B1-A0D7-6A339B13B87E}" type="slidenum">
              <a:rPr lang="en-US" smtClean="0"/>
              <a:pPr/>
              <a:t>‹#›</a:t>
            </a:fld>
            <a:endParaRPr lang="en-US"/>
          </a:p>
        </p:txBody>
      </p:sp>
    </p:spTree>
    <p:extLst>
      <p:ext uri="{BB962C8B-B14F-4D97-AF65-F5344CB8AC3E}">
        <p14:creationId xmlns:p14="http://schemas.microsoft.com/office/powerpoint/2010/main" xmlns="" val="8200704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B5103E7A-9575-41B1-A0D7-6A339B13B87E}" type="slidenum">
              <a:rPr lang="en-US" smtClean="0"/>
              <a:pPr/>
              <a:t>12</a:t>
            </a:fld>
            <a:endParaRPr lang="en-US"/>
          </a:p>
        </p:txBody>
      </p:sp>
    </p:spTree>
    <p:extLst>
      <p:ext uri="{BB962C8B-B14F-4D97-AF65-F5344CB8AC3E}">
        <p14:creationId xmlns:p14="http://schemas.microsoft.com/office/powerpoint/2010/main" xmlns="" val="42500912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5D231D-AC41-4168-A8DB-6679B2981FB3}"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BD31467-9020-4074-A741-C3D79EE8CAF1}"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31817020-4C4D-47A1-9EA9-8F261262EFBC}"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7032807-16DB-4946-8C6C-04E9EF71A191}" type="datetime1">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59D6C78-AC5F-4BD1-954F-33DD16DDB08C}" type="datetime1">
              <a:rPr lang="en-US" smtClean="0"/>
              <a:pPr/>
              <a:t>7/20/2014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05AEB61-FF5A-4B93-8345-91E6735A92C7}" type="datetime1">
              <a:rPr lang="en-US" smtClean="0"/>
              <a:pPr/>
              <a:t>7/20/2014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99B3C13-1B50-42D6-B590-20DA3627EB7F}" type="datetime1">
              <a:rPr lang="en-US" smtClean="0"/>
              <a:pPr/>
              <a:t>7/20/2014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D983502-2EB3-4A60-A3B3-A5D37B583226}" type="datetime1">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25A9B9F-D5C4-40E2-8092-43A34880C8A6}" type="datetime1">
              <a:rPr lang="en-US" smtClean="0"/>
              <a:pPr/>
              <a:t>7/20/2014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83E89C9-7DA8-4498-9DD5-98DAAE4B37D1}"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4637387-633A-45AC-BD76-291AEABCAB3A}" type="datetime1">
              <a:rPr lang="en-US" smtClean="0"/>
              <a:pPr/>
              <a:t>7/20/2014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AD2A1D3-94CF-4BE8-B9A0-75EFE4C74F95}"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9144000" cy="917575"/>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381000" y="1058863"/>
            <a:ext cx="4292600" cy="4941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826000" y="1058863"/>
            <a:ext cx="4294188" cy="49418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12284468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0" y="57150"/>
            <a:ext cx="9144000" cy="91757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381000" y="1058863"/>
            <a:ext cx="8739188" cy="4941887"/>
          </a:xfrm>
        </p:spPr>
        <p:txBody>
          <a:bodyPr/>
          <a:lstStyle/>
          <a:p>
            <a:pPr lvl="0"/>
            <a:endParaRPr lang="en-US" noProof="0" smtClean="0"/>
          </a:p>
        </p:txBody>
      </p:sp>
    </p:spTree>
    <p:extLst>
      <p:ext uri="{BB962C8B-B14F-4D97-AF65-F5344CB8AC3E}">
        <p14:creationId xmlns:p14="http://schemas.microsoft.com/office/powerpoint/2010/main" xmlns="" val="1616719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FFBE16B-4C34-4A02-9817-E535062977C1}" type="datetime1">
              <a:rPr lang="en-US" smtClean="0"/>
              <a:pPr/>
              <a:t>7/20/2014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AD2A1D3-94CF-4BE8-B9A0-75EFE4C74F95}"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vmlDrawing" Target="../drawings/vmlDrawing4.v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1.v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2.v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5.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vmlDrawing" Target="../drawings/vmlDrawing1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vmlDrawing" Target="../drawings/vmlDrawing19.v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7" name="Rectangle 1"/>
          <p:cNvSpPr>
            <a:spLocks noChangeArrowheads="1"/>
          </p:cNvSpPr>
          <p:nvPr/>
        </p:nvSpPr>
        <p:spPr bwMode="auto">
          <a:xfrm>
            <a:off x="1371600" y="1295400"/>
            <a:ext cx="6096000" cy="301621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cy-GB" sz="2800" b="1" i="0" u="none" strike="noStrike" cap="none" normalizeH="0" baseline="0" dirty="0" smtClean="0">
                <a:ln>
                  <a:noFill/>
                </a:ln>
                <a:solidFill>
                  <a:schemeClr val="tx2"/>
                </a:solidFill>
                <a:effectLst/>
                <a:latin typeface="Arial" pitchFamily="34" charset="0"/>
                <a:ea typeface="Times New Roman" pitchFamily="18" charset="0"/>
                <a:cs typeface="Arial" pitchFamily="34" charset="0"/>
              </a:rPr>
              <a:t>MTH374: </a:t>
            </a:r>
            <a:r>
              <a:rPr lang="en-GB" sz="2800" b="1" dirty="0" smtClean="0">
                <a:solidFill>
                  <a:schemeClr val="tx2"/>
                </a:solidFill>
                <a:latin typeface="Arial" pitchFamily="34" charset="0"/>
                <a:ea typeface="Times New Roman" pitchFamily="18" charset="0"/>
                <a:cs typeface="Arial" pitchFamily="34" charset="0"/>
              </a:rPr>
              <a:t>Optimization</a:t>
            </a:r>
            <a:endParaRPr kumimoji="0" lang="en-US" sz="900" b="0" i="0" u="none" strike="noStrike" cap="none" normalizeH="0" baseline="0" dirty="0" smtClean="0">
              <a:ln>
                <a:noFill/>
              </a:ln>
              <a:solidFill>
                <a:schemeClr val="tx2"/>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en-GB"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For</a:t>
            </a:r>
          </a:p>
          <a:p>
            <a:pPr algn="ctr"/>
            <a:endParaRPr lang="en-US" dirty="0" smtClean="0">
              <a:solidFill>
                <a:schemeClr val="tx2"/>
              </a:solidFill>
              <a:latin typeface="Arial" pitchFamily="34" charset="0"/>
              <a:cs typeface="Arial" pitchFamily="34" charset="0"/>
            </a:endParaRPr>
          </a:p>
          <a:p>
            <a:pPr algn="ctr"/>
            <a:r>
              <a:rPr lang="en-GB" dirty="0" smtClean="0">
                <a:solidFill>
                  <a:schemeClr val="tx2"/>
                </a:solidFill>
              </a:rPr>
              <a:t> </a:t>
            </a:r>
            <a:r>
              <a:rPr lang="en-GB" sz="2400" b="1" dirty="0" smtClean="0">
                <a:solidFill>
                  <a:schemeClr val="tx2"/>
                </a:solidFill>
                <a:latin typeface="Arial" pitchFamily="34" charset="0"/>
                <a:cs typeface="Arial" pitchFamily="34" charset="0"/>
              </a:rPr>
              <a:t>Master of Mathematics</a:t>
            </a:r>
          </a:p>
          <a:p>
            <a:pPr algn="ctr"/>
            <a:endParaRPr lang="en-US" sz="2400" b="1" dirty="0" smtClean="0">
              <a:solidFill>
                <a:schemeClr val="tx2"/>
              </a:solidFill>
              <a:latin typeface="Arial" pitchFamily="34" charset="0"/>
              <a:cs typeface="Arial" pitchFamily="34" charset="0"/>
            </a:endParaRPr>
          </a:p>
          <a:p>
            <a:pPr algn="ctr"/>
            <a:endParaRPr lang="en-US" sz="2400" b="1"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By</a:t>
            </a:r>
            <a:endParaRPr lang="en-US" dirty="0" smtClean="0">
              <a:solidFill>
                <a:schemeClr val="tx2"/>
              </a:solidFill>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GB"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TextBox 5"/>
          <p:cNvSpPr txBox="1"/>
          <p:nvPr/>
        </p:nvSpPr>
        <p:spPr>
          <a:xfrm>
            <a:off x="1676400" y="4495800"/>
            <a:ext cx="5562600" cy="1354217"/>
          </a:xfrm>
          <a:prstGeom prst="rect">
            <a:avLst/>
          </a:prstGeom>
          <a:noFill/>
        </p:spPr>
        <p:txBody>
          <a:bodyPr wrap="square" rtlCol="0">
            <a:spAutoFit/>
          </a:bodyPr>
          <a:lstStyle/>
          <a:p>
            <a:pPr algn="ctr"/>
            <a:r>
              <a:rPr lang="en-GB" sz="2800" b="1" dirty="0" err="1" smtClean="0">
                <a:solidFill>
                  <a:schemeClr val="tx2"/>
                </a:solidFill>
                <a:latin typeface="Arial" pitchFamily="34" charset="0"/>
                <a:ea typeface="Times New Roman" pitchFamily="18" charset="0"/>
                <a:cs typeface="Arial" pitchFamily="34" charset="0"/>
              </a:rPr>
              <a:t>Dr.</a:t>
            </a:r>
            <a:r>
              <a:rPr lang="en-GB" sz="2800" b="1" dirty="0" smtClean="0">
                <a:solidFill>
                  <a:schemeClr val="tx2"/>
                </a:solidFill>
                <a:latin typeface="Arial" pitchFamily="34" charset="0"/>
                <a:ea typeface="Times New Roman" pitchFamily="18" charset="0"/>
                <a:cs typeface="Arial" pitchFamily="34" charset="0"/>
              </a:rPr>
              <a:t> M. </a:t>
            </a:r>
            <a:r>
              <a:rPr lang="en-GB" sz="2800" b="1" dirty="0" err="1" smtClean="0">
                <a:solidFill>
                  <a:schemeClr val="tx2"/>
                </a:solidFill>
                <a:latin typeface="Arial" pitchFamily="34" charset="0"/>
                <a:ea typeface="Times New Roman" pitchFamily="18" charset="0"/>
                <a:cs typeface="Arial" pitchFamily="34" charset="0"/>
              </a:rPr>
              <a:t>Fazeel</a:t>
            </a:r>
            <a:r>
              <a:rPr lang="en-GB" sz="2800" b="1" dirty="0" smtClean="0">
                <a:solidFill>
                  <a:schemeClr val="tx2"/>
                </a:solidFill>
                <a:latin typeface="Arial" pitchFamily="34" charset="0"/>
                <a:ea typeface="Times New Roman" pitchFamily="18" charset="0"/>
                <a:cs typeface="Arial" pitchFamily="34" charset="0"/>
              </a:rPr>
              <a:t> Anwar</a:t>
            </a:r>
            <a:endParaRPr lang="en-US" sz="2800" b="1" dirty="0" smtClean="0">
              <a:solidFill>
                <a:schemeClr val="tx2"/>
              </a:solidFill>
              <a:latin typeface="Arial" pitchFamily="34" charset="0"/>
              <a:ea typeface="Times New Roman" pitchFamily="18" charset="0"/>
              <a:cs typeface="Arial" pitchFamily="34" charset="0"/>
            </a:endParaRPr>
          </a:p>
          <a:p>
            <a:pPr algn="ctr"/>
            <a:r>
              <a:rPr lang="en-GB" dirty="0" smtClean="0">
                <a:solidFill>
                  <a:schemeClr val="tx2"/>
                </a:solidFill>
                <a:latin typeface="Arial" pitchFamily="34" charset="0"/>
                <a:cs typeface="Arial" pitchFamily="34" charset="0"/>
              </a:rPr>
              <a:t>Assistant Professor</a:t>
            </a:r>
            <a:endParaRPr lang="en-US" dirty="0" smtClean="0">
              <a:solidFill>
                <a:schemeClr val="tx2"/>
              </a:solidFill>
              <a:latin typeface="Arial" pitchFamily="34" charset="0"/>
              <a:cs typeface="Arial" pitchFamily="34" charset="0"/>
            </a:endParaRPr>
          </a:p>
          <a:p>
            <a:pPr algn="ctr"/>
            <a:r>
              <a:rPr lang="en-GB" dirty="0" smtClean="0">
                <a:solidFill>
                  <a:schemeClr val="tx2"/>
                </a:solidFill>
                <a:latin typeface="Arial" pitchFamily="34" charset="0"/>
                <a:cs typeface="Arial" pitchFamily="34" charset="0"/>
              </a:rPr>
              <a:t>Department of Mathematics, CIIT Islamabad</a:t>
            </a:r>
            <a:endParaRPr lang="en-US" dirty="0" smtClean="0">
              <a:solidFill>
                <a:schemeClr val="tx2"/>
              </a:solidFill>
              <a:latin typeface="Arial" pitchFamily="34" charset="0"/>
              <a:cs typeface="Arial" pitchFamily="34" charset="0"/>
            </a:endParaRPr>
          </a:p>
          <a:p>
            <a:endParaRPr lang="en-US" dirty="0">
              <a:solidFill>
                <a:schemeClr val="tx2"/>
              </a:solidFill>
            </a:endParaRPr>
          </a:p>
        </p:txBody>
      </p:sp>
      <p:sp>
        <p:nvSpPr>
          <p:cNvPr id="5" name="Slide Number Placeholder 4"/>
          <p:cNvSpPr>
            <a:spLocks noGrp="1"/>
          </p:cNvSpPr>
          <p:nvPr>
            <p:ph type="sldNum" sz="quarter" idx="12"/>
          </p:nvPr>
        </p:nvSpPr>
        <p:spPr/>
        <p:txBody>
          <a:bodyPr/>
          <a:lstStyle/>
          <a:p>
            <a:fld id="{0AD2A1D3-94CF-4BE8-B9A0-75EFE4C74F95}"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590800"/>
            <a:ext cx="8229600" cy="1143000"/>
          </a:xfrm>
        </p:spPr>
        <p:txBody>
          <a:bodyPr>
            <a:normAutofit/>
          </a:bodyPr>
          <a:lstStyle/>
          <a:p>
            <a:r>
              <a:rPr lang="en-GB" b="1" dirty="0" smtClean="0">
                <a:solidFill>
                  <a:schemeClr val="tx2"/>
                </a:solidFill>
                <a:latin typeface="Arial" pitchFamily="34" charset="0"/>
                <a:cs typeface="Arial" pitchFamily="34" charset="0"/>
              </a:rPr>
              <a:t>Lecture 22</a:t>
            </a:r>
            <a:endParaRPr lang="en-GB" b="1" dirty="0">
              <a:solidFill>
                <a:schemeClr val="tx2"/>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2</a:t>
            </a:fld>
            <a:endParaRPr lang="en-US"/>
          </a:p>
        </p:txBody>
      </p:sp>
    </p:spTree>
    <p:extLst>
      <p:ext uri="{BB962C8B-B14F-4D97-AF65-F5344CB8AC3E}">
        <p14:creationId xmlns:p14="http://schemas.microsoft.com/office/powerpoint/2010/main" xmlns="" val="243264172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8229600" cy="1143000"/>
          </a:xfrm>
        </p:spPr>
        <p:txBody>
          <a:bodyPr>
            <a:normAutofit/>
          </a:bodyPr>
          <a:lstStyle/>
          <a:p>
            <a:r>
              <a:rPr lang="en-GB" sz="3600" b="1" dirty="0" smtClean="0">
                <a:latin typeface="Arial" pitchFamily="34" charset="0"/>
                <a:cs typeface="Arial" pitchFamily="34" charset="0"/>
              </a:rPr>
              <a:t> </a:t>
            </a:r>
            <a:r>
              <a:rPr lang="en-GB" sz="3600" b="1" dirty="0" smtClean="0">
                <a:solidFill>
                  <a:schemeClr val="tx2"/>
                </a:solidFill>
                <a:latin typeface="Arial" pitchFamily="34" charset="0"/>
                <a:cs typeface="Arial" pitchFamily="34" charset="0"/>
              </a:rPr>
              <a:t>Recap</a:t>
            </a:r>
            <a:endParaRPr lang="en-GB" sz="3600" b="1" dirty="0">
              <a:latin typeface="Arial" pitchFamily="34" charset="0"/>
              <a:cs typeface="Arial" pitchFamily="34" charset="0"/>
            </a:endParaRP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Graphical method</a:t>
            </a:r>
          </a:p>
          <a:p>
            <a:r>
              <a:rPr lang="en-CA" sz="2400" dirty="0" smtClean="0">
                <a:solidFill>
                  <a:srgbClr val="000000"/>
                </a:solidFill>
                <a:cs typeface="Arial Unicode MS"/>
              </a:rPr>
              <a:t>Corner point method</a:t>
            </a:r>
            <a:endParaRPr lang="en-CA" sz="2400" dirty="0">
              <a:solidFill>
                <a:srgbClr val="000000"/>
              </a:solidFill>
              <a:cs typeface="Arial Unicode MS"/>
            </a:endParaRPr>
          </a:p>
          <a:p>
            <a:pPr marL="0" indent="0">
              <a:buNone/>
            </a:pPr>
            <a:endParaRPr lang="en-CA" sz="2400" dirty="0">
              <a:solidFill>
                <a:srgbClr val="000000"/>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0AD2A1D3-94CF-4BE8-B9A0-75EFE4C74F95}" type="slidenum">
              <a:rPr lang="en-US" smtClean="0"/>
              <a:pPr/>
              <a:t>3</a:t>
            </a:fld>
            <a:endParaRPr lang="en-US"/>
          </a:p>
        </p:txBody>
      </p:sp>
    </p:spTree>
    <p:extLst>
      <p:ext uri="{BB962C8B-B14F-4D97-AF65-F5344CB8AC3E}">
        <p14:creationId xmlns:p14="http://schemas.microsoft.com/office/powerpoint/2010/main" xmlns="" val="35949341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600" b="1" dirty="0">
                <a:solidFill>
                  <a:schemeClr val="tx2"/>
                </a:solidFill>
                <a:latin typeface="Arial" pitchFamily="34" charset="0"/>
                <a:cs typeface="Arial" pitchFamily="34" charset="0"/>
              </a:rPr>
              <a:t>Today’s </a:t>
            </a:r>
            <a:r>
              <a:rPr lang="en-GB" sz="3600" b="1" dirty="0">
                <a:solidFill>
                  <a:schemeClr val="tx2"/>
                </a:solidFill>
                <a:cs typeface="Arial" pitchFamily="34" charset="0"/>
              </a:rPr>
              <a:t>Topics</a:t>
            </a:r>
          </a:p>
        </p:txBody>
      </p:sp>
      <p:sp>
        <p:nvSpPr>
          <p:cNvPr id="3" name="Content Placeholder 2"/>
          <p:cNvSpPr>
            <a:spLocks noGrp="1"/>
          </p:cNvSpPr>
          <p:nvPr>
            <p:ph idx="1"/>
          </p:nvPr>
        </p:nvSpPr>
        <p:spPr/>
        <p:txBody>
          <a:bodyPr>
            <a:normAutofit/>
          </a:bodyPr>
          <a:lstStyle/>
          <a:p>
            <a:r>
              <a:rPr lang="en-CA" sz="2400" dirty="0" smtClean="0">
                <a:solidFill>
                  <a:srgbClr val="000000"/>
                </a:solidFill>
                <a:cs typeface="Arial Unicode MS"/>
              </a:rPr>
              <a:t>Simplex method</a:t>
            </a:r>
          </a:p>
          <a:p>
            <a:pPr marL="0" indent="0">
              <a:buNone/>
            </a:pPr>
            <a:endParaRPr lang="en-CA" sz="2400" dirty="0">
              <a:solidFill>
                <a:srgbClr val="000000"/>
              </a:solidFill>
              <a:cs typeface="Arial Unicode MS"/>
            </a:endParaRPr>
          </a:p>
        </p:txBody>
      </p:sp>
    </p:spTree>
    <p:extLst>
      <p:ext uri="{BB962C8B-B14F-4D97-AF65-F5344CB8AC3E}">
        <p14:creationId xmlns:p14="http://schemas.microsoft.com/office/powerpoint/2010/main" xmlns="" val="37083399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50" name="Rectangle 5"/>
          <p:cNvSpPr>
            <a:spLocks noGrp="1" noChangeArrowheads="1"/>
          </p:cNvSpPr>
          <p:nvPr>
            <p:ph type="body" idx="1"/>
          </p:nvPr>
        </p:nvSpPr>
        <p:spPr>
          <a:xfrm>
            <a:off x="228600" y="1208088"/>
            <a:ext cx="8610600" cy="5421312"/>
          </a:xfrm>
          <a:noFill/>
        </p:spPr>
        <p:txBody>
          <a:bodyPr lIns="90488" tIns="44450" rIns="90488" bIns="44450">
            <a:normAutofit lnSpcReduction="10000"/>
          </a:bodyPr>
          <a:lstStyle/>
          <a:p>
            <a:pPr eaLnBrk="1" hangingPunct="1">
              <a:lnSpc>
                <a:spcPct val="90000"/>
              </a:lnSpc>
              <a:spcBef>
                <a:spcPct val="40000"/>
              </a:spcBef>
            </a:pPr>
            <a:r>
              <a:rPr lang="en-US" i="1" u="sng" dirty="0" smtClean="0">
                <a:solidFill>
                  <a:srgbClr val="2237A0"/>
                </a:solidFill>
              </a:rPr>
              <a:t>Simplex</a:t>
            </a:r>
            <a:r>
              <a:rPr lang="en-US" dirty="0" smtClean="0">
                <a:solidFill>
                  <a:srgbClr val="2237A0"/>
                </a:solidFill>
              </a:rPr>
              <a:t>:</a:t>
            </a:r>
            <a:r>
              <a:rPr lang="en-US" dirty="0" smtClean="0"/>
              <a:t> </a:t>
            </a:r>
            <a:r>
              <a:rPr lang="en-US" sz="2800" dirty="0" smtClean="0"/>
              <a:t>a linear-programming algorithm that can solve problems having more than two decision variables.</a:t>
            </a:r>
          </a:p>
          <a:p>
            <a:pPr eaLnBrk="1" hangingPunct="1">
              <a:lnSpc>
                <a:spcPct val="90000"/>
              </a:lnSpc>
            </a:pPr>
            <a:r>
              <a:rPr lang="en-US" sz="2800" dirty="0" smtClean="0"/>
              <a:t> The simplex technique involves </a:t>
            </a:r>
            <a:r>
              <a:rPr lang="en-US" sz="2800" dirty="0" smtClean="0">
                <a:solidFill>
                  <a:srgbClr val="0033CC"/>
                </a:solidFill>
              </a:rPr>
              <a:t>generating a series of solutions in tabular form</a:t>
            </a:r>
            <a:r>
              <a:rPr lang="en-US" sz="2800" dirty="0" smtClean="0"/>
              <a:t>, called tableaus. By inspecting the bottom row of each tableau, one can immediately tell if it represents the optimal solution. </a:t>
            </a:r>
            <a:r>
              <a:rPr lang="en-US" sz="2800" dirty="0" smtClean="0">
                <a:solidFill>
                  <a:srgbClr val="0033CC"/>
                </a:solidFill>
              </a:rPr>
              <a:t>Each tableau corresponds to a corner point of the feasible solution space.</a:t>
            </a:r>
            <a:r>
              <a:rPr lang="en-US" sz="2800" dirty="0" smtClean="0"/>
              <a:t> The first tableau corresponds to </a:t>
            </a:r>
            <a:r>
              <a:rPr lang="en-US" sz="2800" dirty="0" smtClean="0">
                <a:solidFill>
                  <a:srgbClr val="0033CC"/>
                </a:solidFill>
              </a:rPr>
              <a:t>the origin</a:t>
            </a:r>
            <a:r>
              <a:rPr lang="en-US" sz="2800" dirty="0" smtClean="0"/>
              <a:t>. Subsequent tableaus are developed by shifting to an </a:t>
            </a:r>
            <a:r>
              <a:rPr lang="en-US" sz="2800" dirty="0" smtClean="0">
                <a:solidFill>
                  <a:srgbClr val="0033CC"/>
                </a:solidFill>
              </a:rPr>
              <a:t>adjacent corner point</a:t>
            </a:r>
            <a:r>
              <a:rPr lang="en-US" sz="2800" dirty="0" smtClean="0"/>
              <a:t> in the direction that yields the highest (smallest) rate of profit (cost). This process continues as long as a positive (negative) rate of profit (cost) exists. </a:t>
            </a:r>
          </a:p>
        </p:txBody>
      </p:sp>
      <p:sp>
        <p:nvSpPr>
          <p:cNvPr id="23559" name="Rectangle 7"/>
          <p:cNvSpPr>
            <a:spLocks noGrp="1" noChangeArrowheads="1"/>
          </p:cNvSpPr>
          <p:nvPr>
            <p:ph type="title"/>
          </p:nvPr>
        </p:nvSpPr>
        <p:spPr>
          <a:xfrm>
            <a:off x="0" y="247650"/>
            <a:ext cx="9144000" cy="533400"/>
          </a:xfrm>
        </p:spPr>
        <p:txBody>
          <a:bodyPr>
            <a:normAutofit fontScale="90000"/>
          </a:bodyPr>
          <a:lstStyle/>
          <a:p>
            <a:pPr eaLnBrk="1" hangingPunct="1">
              <a:defRPr/>
            </a:pPr>
            <a:r>
              <a:rPr lang="en-US" smtClean="0"/>
              <a:t>Simplex Method</a:t>
            </a:r>
          </a:p>
        </p:txBody>
      </p:sp>
    </p:spTree>
    <p:extLst>
      <p:ext uri="{BB962C8B-B14F-4D97-AF65-F5344CB8AC3E}">
        <p14:creationId xmlns:p14="http://schemas.microsoft.com/office/powerpoint/2010/main" xmlns="" val="3487297087"/>
      </p:ext>
    </p:extLst>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pPr eaLnBrk="1" hangingPunct="1">
              <a:defRPr/>
            </a:pPr>
            <a:r>
              <a:rPr lang="en-US" smtClean="0"/>
              <a:t>Simplex Algorithm</a:t>
            </a:r>
          </a:p>
        </p:txBody>
      </p:sp>
      <p:sp>
        <p:nvSpPr>
          <p:cNvPr id="3075" name="Rectangle 3"/>
          <p:cNvSpPr>
            <a:spLocks noGrp="1" noChangeArrowheads="1"/>
          </p:cNvSpPr>
          <p:nvPr>
            <p:ph type="body" idx="1"/>
          </p:nvPr>
        </p:nvSpPr>
        <p:spPr/>
        <p:txBody>
          <a:bodyPr>
            <a:normAutofit lnSpcReduction="10000"/>
          </a:bodyPr>
          <a:lstStyle/>
          <a:p>
            <a:pPr eaLnBrk="1" hangingPunct="1">
              <a:buFont typeface="Symbol" pitchFamily="18" charset="2"/>
              <a:buNone/>
            </a:pPr>
            <a:r>
              <a:rPr lang="en-US" smtClean="0">
                <a:solidFill>
                  <a:schemeClr val="folHlink"/>
                </a:solidFill>
              </a:rPr>
              <a:t>The key solution concepts</a:t>
            </a:r>
            <a:endParaRPr lang="ar-EG" smtClean="0">
              <a:solidFill>
                <a:schemeClr val="folHlink"/>
              </a:solidFill>
              <a:cs typeface="Times New Roman" pitchFamily="18" charset="0"/>
            </a:endParaRPr>
          </a:p>
          <a:p>
            <a:pPr eaLnBrk="1" hangingPunct="1"/>
            <a:r>
              <a:rPr lang="en-US" smtClean="0">
                <a:solidFill>
                  <a:srgbClr val="2237A0"/>
                </a:solidFill>
              </a:rPr>
              <a:t>Solution Concept 1:</a:t>
            </a:r>
            <a:r>
              <a:rPr lang="en-US" smtClean="0"/>
              <a:t> the simplex method focuses on CPF solutions.</a:t>
            </a:r>
          </a:p>
          <a:p>
            <a:pPr eaLnBrk="1" hangingPunct="1"/>
            <a:r>
              <a:rPr lang="en-US" smtClean="0">
                <a:solidFill>
                  <a:srgbClr val="2237A0"/>
                </a:solidFill>
              </a:rPr>
              <a:t>Solution concept 2</a:t>
            </a:r>
            <a:r>
              <a:rPr lang="en-US" smtClean="0"/>
              <a:t>: the simplex method is an iterative algorithm (a systematic solution procedure that keeps repeating a fixed series of steps, called, an iteration, until a desired result has been obtained) </a:t>
            </a:r>
            <a:r>
              <a:rPr lang="en-US" smtClean="0">
                <a:solidFill>
                  <a:schemeClr val="folHlink"/>
                </a:solidFill>
              </a:rPr>
              <a:t>with the following structure</a:t>
            </a:r>
            <a:r>
              <a:rPr lang="en-US" smtClean="0"/>
              <a:t>:   </a:t>
            </a:r>
            <a:endParaRPr lang="en-US" smtClean="0">
              <a:cs typeface="Times New Roman" pitchFamily="18" charset="0"/>
            </a:endParaRPr>
          </a:p>
        </p:txBody>
      </p:sp>
    </p:spTree>
    <p:extLst>
      <p:ext uri="{BB962C8B-B14F-4D97-AF65-F5344CB8AC3E}">
        <p14:creationId xmlns:p14="http://schemas.microsoft.com/office/powerpoint/2010/main" xmlns="" val="1926067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a:xfrm>
            <a:off x="457200" y="76200"/>
            <a:ext cx="8229600" cy="1143000"/>
          </a:xfrm>
        </p:spPr>
        <p:txBody>
          <a:bodyPr/>
          <a:lstStyle/>
          <a:p>
            <a:pPr eaLnBrk="1" hangingPunct="1">
              <a:defRPr/>
            </a:pPr>
            <a:r>
              <a:rPr lang="en-US" dirty="0" smtClean="0"/>
              <a:t>Simplex algorithm</a:t>
            </a:r>
          </a:p>
        </p:txBody>
      </p:sp>
      <p:sp>
        <p:nvSpPr>
          <p:cNvPr id="4099" name="Rectangle 3"/>
          <p:cNvSpPr>
            <a:spLocks noGrp="1" noChangeArrowheads="1"/>
          </p:cNvSpPr>
          <p:nvPr>
            <p:ph type="body" idx="1"/>
          </p:nvPr>
        </p:nvSpPr>
        <p:spPr>
          <a:xfrm>
            <a:off x="240506" y="990600"/>
            <a:ext cx="8739188" cy="5799137"/>
          </a:xfrm>
        </p:spPr>
        <p:txBody>
          <a:bodyPr/>
          <a:lstStyle/>
          <a:p>
            <a:pPr eaLnBrk="1" hangingPunct="1">
              <a:buFont typeface="Symbol" pitchFamily="18" charset="2"/>
              <a:buNone/>
            </a:pPr>
            <a:r>
              <a:rPr lang="en-US" dirty="0" smtClean="0"/>
              <a:t>       </a:t>
            </a:r>
            <a:r>
              <a:rPr lang="en-US" dirty="0" smtClean="0">
                <a:solidFill>
                  <a:srgbClr val="2237A0"/>
                </a:solidFill>
              </a:rPr>
              <a:t>Initialization</a:t>
            </a:r>
            <a:r>
              <a:rPr lang="en-US" dirty="0" smtClean="0"/>
              <a:t>:  setup to start iterations, including     			    finding an initial CPF solution</a:t>
            </a:r>
          </a:p>
          <a:p>
            <a:pPr eaLnBrk="1" hangingPunct="1">
              <a:buFont typeface="Symbol" pitchFamily="18" charset="2"/>
              <a:buNone/>
            </a:pPr>
            <a:endParaRPr lang="en-US" dirty="0" smtClean="0"/>
          </a:p>
          <a:p>
            <a:pPr eaLnBrk="1" hangingPunct="1">
              <a:buFont typeface="Symbol" pitchFamily="18" charset="2"/>
              <a:buNone/>
            </a:pPr>
            <a:r>
              <a:rPr lang="en-US" dirty="0" smtClean="0"/>
              <a:t>       </a:t>
            </a:r>
            <a:r>
              <a:rPr lang="en-US" dirty="0" smtClean="0">
                <a:solidFill>
                  <a:srgbClr val="2237A0"/>
                </a:solidFill>
              </a:rPr>
              <a:t>Optimality test</a:t>
            </a:r>
            <a:r>
              <a:rPr lang="en-US" dirty="0" smtClean="0"/>
              <a:t>: is the current CPF solution 				      optimal?</a:t>
            </a:r>
          </a:p>
          <a:p>
            <a:pPr eaLnBrk="1" hangingPunct="1">
              <a:buFont typeface="Symbol" pitchFamily="18" charset="2"/>
              <a:buNone/>
            </a:pPr>
            <a:endParaRPr lang="en-US" dirty="0" smtClean="0"/>
          </a:p>
          <a:p>
            <a:pPr eaLnBrk="1" hangingPunct="1">
              <a:buFont typeface="Symbol" pitchFamily="18" charset="2"/>
              <a:buNone/>
            </a:pPr>
            <a:r>
              <a:rPr lang="en-US" dirty="0" smtClean="0"/>
              <a:t>        </a:t>
            </a:r>
            <a:r>
              <a:rPr lang="en-US" dirty="0" smtClean="0">
                <a:solidFill>
                  <a:srgbClr val="2237A0"/>
                </a:solidFill>
              </a:rPr>
              <a:t>if no          if yes                     stop</a:t>
            </a:r>
          </a:p>
          <a:p>
            <a:pPr eaLnBrk="1" hangingPunct="1">
              <a:buFont typeface="Symbol" pitchFamily="18" charset="2"/>
              <a:buNone/>
            </a:pPr>
            <a:endParaRPr lang="en-US" dirty="0" smtClean="0"/>
          </a:p>
          <a:p>
            <a:pPr eaLnBrk="1" hangingPunct="1">
              <a:buFont typeface="Symbol" pitchFamily="18" charset="2"/>
              <a:buNone/>
            </a:pPr>
            <a:r>
              <a:rPr lang="en-US" dirty="0" smtClean="0"/>
              <a:t>    </a:t>
            </a:r>
            <a:r>
              <a:rPr lang="ar-EG" dirty="0" smtClean="0">
                <a:cs typeface="Times New Roman" pitchFamily="18" charset="0"/>
              </a:rPr>
              <a:t>    </a:t>
            </a:r>
            <a:r>
              <a:rPr lang="en-US" dirty="0" smtClean="0">
                <a:solidFill>
                  <a:srgbClr val="2237A0"/>
                </a:solidFill>
                <a:cs typeface="Times New Roman" pitchFamily="18" charset="0"/>
              </a:rPr>
              <a:t>Iteration:</a:t>
            </a:r>
            <a:r>
              <a:rPr lang="en-US" dirty="0" smtClean="0">
                <a:cs typeface="Times New Roman" pitchFamily="18" charset="0"/>
              </a:rPr>
              <a:t>  Perform an iteration to find a 			       better CFP solution </a:t>
            </a:r>
          </a:p>
        </p:txBody>
      </p:sp>
      <p:sp>
        <p:nvSpPr>
          <p:cNvPr id="4100" name="Line 4"/>
          <p:cNvSpPr>
            <a:spLocks noChangeShapeType="1"/>
          </p:cNvSpPr>
          <p:nvPr/>
        </p:nvSpPr>
        <p:spPr bwMode="auto">
          <a:xfrm>
            <a:off x="2209800" y="1600200"/>
            <a:ext cx="0" cy="12192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1" name="Line 5"/>
          <p:cNvSpPr>
            <a:spLocks noChangeShapeType="1"/>
          </p:cNvSpPr>
          <p:nvPr/>
        </p:nvSpPr>
        <p:spPr bwMode="auto">
          <a:xfrm>
            <a:off x="3810000" y="4724400"/>
            <a:ext cx="16002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2" name="Line 7"/>
          <p:cNvSpPr>
            <a:spLocks noChangeShapeType="1"/>
          </p:cNvSpPr>
          <p:nvPr/>
        </p:nvSpPr>
        <p:spPr bwMode="auto">
          <a:xfrm>
            <a:off x="2057400" y="4648200"/>
            <a:ext cx="5334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4103" name="Line 8"/>
          <p:cNvSpPr>
            <a:spLocks noChangeShapeType="1"/>
          </p:cNvSpPr>
          <p:nvPr/>
        </p:nvSpPr>
        <p:spPr bwMode="auto">
          <a:xfrm>
            <a:off x="2590800" y="4648200"/>
            <a:ext cx="0" cy="99060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4104" name="Line 9"/>
          <p:cNvSpPr>
            <a:spLocks noChangeShapeType="1"/>
          </p:cNvSpPr>
          <p:nvPr/>
        </p:nvSpPr>
        <p:spPr bwMode="auto">
          <a:xfrm flipH="1">
            <a:off x="457200" y="5867400"/>
            <a:ext cx="685800" cy="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4105" name="Line 12"/>
          <p:cNvSpPr>
            <a:spLocks noChangeShapeType="1"/>
          </p:cNvSpPr>
          <p:nvPr/>
        </p:nvSpPr>
        <p:spPr bwMode="auto">
          <a:xfrm flipV="1">
            <a:off x="457200" y="1371600"/>
            <a:ext cx="0" cy="4495800"/>
          </a:xfrm>
          <a:prstGeom prst="line">
            <a:avLst/>
          </a:prstGeom>
          <a:noFill/>
          <a:ln w="38100">
            <a:solidFill>
              <a:schemeClr val="tx1"/>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4106" name="Line 13"/>
          <p:cNvSpPr>
            <a:spLocks noChangeShapeType="1"/>
          </p:cNvSpPr>
          <p:nvPr/>
        </p:nvSpPr>
        <p:spPr bwMode="auto">
          <a:xfrm>
            <a:off x="457200" y="1371600"/>
            <a:ext cx="609600" cy="0"/>
          </a:xfrm>
          <a:prstGeom prst="line">
            <a:avLst/>
          </a:prstGeom>
          <a:noFill/>
          <a:ln w="381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Tree>
    <p:extLst>
      <p:ext uri="{BB962C8B-B14F-4D97-AF65-F5344CB8AC3E}">
        <p14:creationId xmlns:p14="http://schemas.microsoft.com/office/powerpoint/2010/main" xmlns="" val="153144460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p:txBody>
          <a:bodyPr/>
          <a:lstStyle/>
          <a:p>
            <a:pPr eaLnBrk="1" hangingPunct="1">
              <a:defRPr/>
            </a:pPr>
            <a:r>
              <a:rPr lang="en-US" smtClean="0"/>
              <a:t>Simplex algorithm</a:t>
            </a:r>
          </a:p>
        </p:txBody>
      </p:sp>
      <p:sp>
        <p:nvSpPr>
          <p:cNvPr id="5123" name="Rectangle 3"/>
          <p:cNvSpPr>
            <a:spLocks noGrp="1" noChangeArrowheads="1"/>
          </p:cNvSpPr>
          <p:nvPr>
            <p:ph type="body" idx="1"/>
          </p:nvPr>
        </p:nvSpPr>
        <p:spPr/>
        <p:txBody>
          <a:bodyPr>
            <a:normAutofit/>
          </a:bodyPr>
          <a:lstStyle/>
          <a:p>
            <a:pPr eaLnBrk="1" hangingPunct="1">
              <a:lnSpc>
                <a:spcPct val="90000"/>
              </a:lnSpc>
            </a:pPr>
            <a:r>
              <a:rPr lang="en-US" sz="2400" dirty="0" smtClean="0">
                <a:solidFill>
                  <a:srgbClr val="2237A0"/>
                </a:solidFill>
              </a:rPr>
              <a:t>Solution concept 3</a:t>
            </a:r>
            <a:r>
              <a:rPr lang="en-US" sz="2400" dirty="0" smtClean="0"/>
              <a:t>: whenever possible, the initialization of the simplex method chooses the origin point (all decision variables equal</a:t>
            </a:r>
            <a:r>
              <a:rPr lang="ar-EG" sz="2400" dirty="0" smtClean="0">
                <a:cs typeface="Times New Roman" pitchFamily="18" charset="0"/>
              </a:rPr>
              <a:t> </a:t>
            </a:r>
            <a:r>
              <a:rPr lang="en-US" sz="2400" dirty="0" smtClean="0">
                <a:cs typeface="Times New Roman" pitchFamily="18" charset="0"/>
              </a:rPr>
              <a:t> zero) to be the initial CPF solution. </a:t>
            </a:r>
          </a:p>
          <a:p>
            <a:pPr eaLnBrk="1" hangingPunct="1">
              <a:lnSpc>
                <a:spcPct val="90000"/>
              </a:lnSpc>
              <a:buFont typeface="Symbol" pitchFamily="18" charset="2"/>
              <a:buNone/>
            </a:pPr>
            <a:endParaRPr lang="en-US" sz="2400" dirty="0" smtClean="0">
              <a:cs typeface="Times New Roman" pitchFamily="18" charset="0"/>
            </a:endParaRPr>
          </a:p>
          <a:p>
            <a:pPr eaLnBrk="1" hangingPunct="1">
              <a:lnSpc>
                <a:spcPct val="90000"/>
              </a:lnSpc>
            </a:pPr>
            <a:r>
              <a:rPr lang="en-US" sz="2400" dirty="0" smtClean="0">
                <a:solidFill>
                  <a:srgbClr val="2237A0"/>
                </a:solidFill>
                <a:cs typeface="Times New Roman" pitchFamily="18" charset="0"/>
              </a:rPr>
              <a:t>Solution concept 4</a:t>
            </a:r>
            <a:r>
              <a:rPr lang="en-US" sz="2400" dirty="0" smtClean="0">
                <a:cs typeface="Times New Roman" pitchFamily="18" charset="0"/>
              </a:rPr>
              <a:t>: given a CPF solution, it is much quicker computationally to gather information about its adjacent CPF solutions than about other CPF solutions. Therefore, each time the simplex method performs an iteration to move from the current CPF solution  to a better one, it always chooses a CPF solution that is adjacent to the current one.</a:t>
            </a:r>
          </a:p>
        </p:txBody>
      </p:sp>
    </p:spTree>
    <p:extLst>
      <p:ext uri="{BB962C8B-B14F-4D97-AF65-F5344CB8AC3E}">
        <p14:creationId xmlns:p14="http://schemas.microsoft.com/office/powerpoint/2010/main" xmlns="" val="41629039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pPr eaLnBrk="1" hangingPunct="1">
              <a:defRPr/>
            </a:pPr>
            <a:r>
              <a:rPr lang="en-US" dirty="0" smtClean="0"/>
              <a:t>Simplex algorithm</a:t>
            </a:r>
          </a:p>
        </p:txBody>
      </p:sp>
      <p:sp>
        <p:nvSpPr>
          <p:cNvPr id="6147" name="Rectangle 3"/>
          <p:cNvSpPr>
            <a:spLocks noGrp="1" noChangeArrowheads="1"/>
          </p:cNvSpPr>
          <p:nvPr>
            <p:ph type="body" idx="1"/>
          </p:nvPr>
        </p:nvSpPr>
        <p:spPr>
          <a:xfrm>
            <a:off x="152400" y="1524001"/>
            <a:ext cx="8815388" cy="4724400"/>
          </a:xfrm>
        </p:spPr>
        <p:txBody>
          <a:bodyPr/>
          <a:lstStyle/>
          <a:p>
            <a:pPr eaLnBrk="1" hangingPunct="1"/>
            <a:r>
              <a:rPr lang="en-US" sz="2400" dirty="0" smtClean="0">
                <a:solidFill>
                  <a:srgbClr val="2237A0"/>
                </a:solidFill>
              </a:rPr>
              <a:t>Solution concept 5</a:t>
            </a:r>
            <a:r>
              <a:rPr lang="en-US" sz="2400" dirty="0" smtClean="0"/>
              <a:t>: After the current CPF solution is identified, the simplex method examines each of the edges of the feasible region that emanate from this CPF solution. Each of these edges leads to an adjacent CPF solution at the other end, but the simplex method doesn’t even take the time to solve for the adjacent CPF solution. Instead it simply identifies the rate of improvement in Z that would be obtained by moving along the edge. And then chooses to </a:t>
            </a:r>
            <a:r>
              <a:rPr lang="en-US" sz="2400" dirty="0" smtClean="0">
                <a:solidFill>
                  <a:srgbClr val="0033CC"/>
                </a:solidFill>
              </a:rPr>
              <a:t>move along the one with largest positive rate of improvement.</a:t>
            </a:r>
          </a:p>
          <a:p>
            <a:pPr eaLnBrk="1" hangingPunct="1">
              <a:buFont typeface="Symbol" pitchFamily="18" charset="2"/>
              <a:buNone/>
            </a:pPr>
            <a:endParaRPr lang="en-US" dirty="0" smtClean="0"/>
          </a:p>
        </p:txBody>
      </p:sp>
    </p:spTree>
    <p:extLst>
      <p:ext uri="{BB962C8B-B14F-4D97-AF65-F5344CB8AC3E}">
        <p14:creationId xmlns:p14="http://schemas.microsoft.com/office/powerpoint/2010/main" xmlns="" val="396050992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pPr eaLnBrk="1" hangingPunct="1">
              <a:defRPr/>
            </a:pPr>
            <a:r>
              <a:rPr lang="en-US" dirty="0" smtClean="0"/>
              <a:t>Simplex algorithm</a:t>
            </a:r>
          </a:p>
        </p:txBody>
      </p:sp>
      <p:sp>
        <p:nvSpPr>
          <p:cNvPr id="7171" name="Rectangle 3"/>
          <p:cNvSpPr>
            <a:spLocks noGrp="1" noChangeArrowheads="1"/>
          </p:cNvSpPr>
          <p:nvPr>
            <p:ph type="body" idx="1"/>
          </p:nvPr>
        </p:nvSpPr>
        <p:spPr>
          <a:xfrm>
            <a:off x="152400" y="1676400"/>
            <a:ext cx="8739187" cy="3733800"/>
          </a:xfrm>
        </p:spPr>
        <p:txBody>
          <a:bodyPr/>
          <a:lstStyle/>
          <a:p>
            <a:pPr eaLnBrk="1" hangingPunct="1"/>
            <a:r>
              <a:rPr lang="en-US" sz="2400" dirty="0" smtClean="0">
                <a:solidFill>
                  <a:srgbClr val="2237A0"/>
                </a:solidFill>
              </a:rPr>
              <a:t>Solution concept 6</a:t>
            </a:r>
            <a:r>
              <a:rPr lang="en-US" sz="2400" dirty="0" smtClean="0"/>
              <a:t>: A positive rate of improvement in Z implies that the adjacent CPF solution is better than the current one, whereas a negative rate of improvement in Z implies that the adjacent CPF solution is worse. Therefore, the optimality test consists simply of checking whether any of the edges give a positive rate of improvement in Z. if none do, then the current CPF solution is optimal.   </a:t>
            </a:r>
          </a:p>
          <a:p>
            <a:pPr eaLnBrk="1" hangingPunct="1">
              <a:buFont typeface="Symbol" pitchFamily="18" charset="2"/>
              <a:buNone/>
            </a:pPr>
            <a:endParaRPr lang="en-US" sz="3600" dirty="0" smtClean="0"/>
          </a:p>
        </p:txBody>
      </p:sp>
    </p:spTree>
    <p:extLst>
      <p:ext uri="{BB962C8B-B14F-4D97-AF65-F5344CB8AC3E}">
        <p14:creationId xmlns:p14="http://schemas.microsoft.com/office/powerpoint/2010/main" xmlns="" val="56481279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pPr eaLnBrk="1" hangingPunct="1">
              <a:defRPr/>
            </a:pPr>
            <a:r>
              <a:rPr lang="en-US" smtClean="0"/>
              <a:t>The simplex method in tabular form</a:t>
            </a:r>
          </a:p>
        </p:txBody>
      </p:sp>
      <p:sp>
        <p:nvSpPr>
          <p:cNvPr id="8195" name="Rectangle 3"/>
          <p:cNvSpPr>
            <a:spLocks noGrp="1" noChangeArrowheads="1"/>
          </p:cNvSpPr>
          <p:nvPr>
            <p:ph type="body" sz="half" idx="1"/>
          </p:nvPr>
        </p:nvSpPr>
        <p:spPr>
          <a:xfrm>
            <a:off x="381000" y="1058863"/>
            <a:ext cx="8458200" cy="2370137"/>
          </a:xfrm>
        </p:spPr>
        <p:txBody>
          <a:bodyPr/>
          <a:lstStyle/>
          <a:p>
            <a:pPr marL="609600" indent="-609600" eaLnBrk="1" hangingPunct="1">
              <a:lnSpc>
                <a:spcPct val="90000"/>
              </a:lnSpc>
            </a:pPr>
            <a:r>
              <a:rPr lang="en-US" sz="2800" dirty="0" smtClean="0">
                <a:solidFill>
                  <a:srgbClr val="2237A0"/>
                </a:solidFill>
              </a:rPr>
              <a:t>Steps:</a:t>
            </a:r>
          </a:p>
          <a:p>
            <a:pPr marL="609600" indent="-609600" eaLnBrk="1" hangingPunct="1">
              <a:lnSpc>
                <a:spcPct val="90000"/>
              </a:lnSpc>
              <a:buFont typeface="Symbol" pitchFamily="18" charset="2"/>
              <a:buNone/>
            </a:pPr>
            <a:r>
              <a:rPr lang="en-US" sz="2800" dirty="0" smtClean="0"/>
              <a:t>1. Initialization: </a:t>
            </a:r>
          </a:p>
          <a:p>
            <a:pPr marL="609600" indent="-609600" eaLnBrk="1" hangingPunct="1">
              <a:lnSpc>
                <a:spcPct val="90000"/>
              </a:lnSpc>
              <a:buFont typeface="Symbol" pitchFamily="18" charset="2"/>
              <a:buNone/>
            </a:pPr>
            <a:r>
              <a:rPr lang="en-US" sz="2800" dirty="0" smtClean="0"/>
              <a:t>        a. transform all the constraints to equality by introducing slack, surplus, and artificial variables as follows:</a:t>
            </a:r>
          </a:p>
          <a:p>
            <a:pPr marL="609600" indent="-609600" eaLnBrk="1" hangingPunct="1">
              <a:lnSpc>
                <a:spcPct val="90000"/>
              </a:lnSpc>
              <a:buFont typeface="Symbol" pitchFamily="18" charset="2"/>
              <a:buNone/>
            </a:pPr>
            <a:endParaRPr lang="en-US" sz="2800" dirty="0" smtClean="0"/>
          </a:p>
        </p:txBody>
      </p:sp>
      <p:graphicFrame>
        <p:nvGraphicFramePr>
          <p:cNvPr id="79893" name="Group 21"/>
          <p:cNvGraphicFramePr>
            <a:graphicFrameLocks noGrp="1"/>
          </p:cNvGraphicFramePr>
          <p:nvPr>
            <p:ph sz="half" idx="2"/>
            <p:extLst>
              <p:ext uri="{D42A27DB-BD31-4B8C-83A1-F6EECF244321}">
                <p14:modId xmlns:p14="http://schemas.microsoft.com/office/powerpoint/2010/main" xmlns="" val="499597747"/>
              </p:ext>
            </p:extLst>
          </p:nvPr>
        </p:nvGraphicFramePr>
        <p:xfrm>
          <a:off x="381000" y="3733800"/>
          <a:ext cx="8305800" cy="2171700"/>
        </p:xfrm>
        <a:graphic>
          <a:graphicData uri="http://schemas.openxmlformats.org/drawingml/2006/table">
            <a:tbl>
              <a:tblPr/>
              <a:tblGrid>
                <a:gridCol w="4152900"/>
                <a:gridCol w="4152900"/>
              </a:tblGrid>
              <a:tr h="7239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rgbClr val="993300"/>
                          </a:solidFill>
                          <a:effectLst/>
                          <a:latin typeface="Times New Roman" pitchFamily="18" charset="0"/>
                        </a:rPr>
                        <a:t>Constraint type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3300"/>
                          </a:solidFill>
                          <a:effectLst/>
                          <a:latin typeface="Times New Roman" pitchFamily="18" charset="0"/>
                        </a:rPr>
                        <a:t>Variable to be added</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9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ar-SA" sz="2800" b="0" i="0" u="none" strike="noStrike" cap="none" normalizeH="0" baseline="0" smtClean="0">
                          <a:ln>
                            <a:noFill/>
                          </a:ln>
                          <a:solidFill>
                            <a:schemeClr val="tx1"/>
                          </a:solidFill>
                          <a:effectLst/>
                          <a:latin typeface="Times New Roman" pitchFamily="18" charset="0"/>
                          <a:cs typeface="Times New Roman" pitchFamily="18" charset="0"/>
                        </a:rPr>
                        <a:t>≥</a:t>
                      </a:r>
                      <a:r>
                        <a:rPr kumimoji="0" lang="en-US" sz="2800" b="0" i="0" u="none" strike="noStrike" cap="none" normalizeH="0" baseline="0" smtClean="0">
                          <a:ln>
                            <a:noFill/>
                          </a:ln>
                          <a:solidFill>
                            <a:schemeClr val="tx1"/>
                          </a:solidFill>
                          <a:effectLst/>
                          <a:latin typeface="Times New Roman" pitchFamily="18" charset="0"/>
                          <a:cs typeface="Times New Roman" pitchFamily="18" charset="0"/>
                        </a:rPr>
                        <a:t>   </a:t>
                      </a:r>
                      <a:endParaRPr kumimoji="0" lang="ar-SA" sz="2800" b="0" i="0" u="none" strike="noStrike" cap="none" normalizeH="0" baseline="0" smtClean="0">
                        <a:ln>
                          <a:noFill/>
                        </a:ln>
                        <a:solidFill>
                          <a:schemeClr val="tx1"/>
                        </a:solidFill>
                        <a:effectLst/>
                        <a:latin typeface="Times New Roman" pitchFamily="18" charset="0"/>
                        <a:cs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 slack (s)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7239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ar-SA" sz="2800" b="0" i="0" u="none" strike="noStrike" cap="none" normalizeH="0" baseline="0" smtClean="0">
                          <a:ln>
                            <a:noFill/>
                          </a:ln>
                          <a:solidFill>
                            <a:schemeClr val="tx1"/>
                          </a:solidFill>
                          <a:effectLst/>
                          <a:latin typeface="Times New Roman" pitchFamily="18" charset="0"/>
                        </a:rPr>
                        <a:t>≤</a:t>
                      </a:r>
                      <a:endParaRPr kumimoji="0" lang="en-US" sz="2800" b="0" i="0" u="none" strike="noStrike" cap="none" normalizeH="0" baseline="0" smtClean="0">
                        <a:ln>
                          <a:noFill/>
                        </a:ln>
                        <a:solidFill>
                          <a:schemeClr val="tx1"/>
                        </a:solidFill>
                        <a:effectLst/>
                        <a:latin typeface="Times New Roman" pitchFamily="18"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tx1"/>
                          </a:solidFill>
                          <a:effectLst/>
                          <a:latin typeface="Times New Roman" pitchFamily="18" charset="0"/>
                        </a:rPr>
                        <a:t>- Surplus (s)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158437585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ChangeArrowheads="1"/>
          </p:cNvSpPr>
          <p:nvPr>
            <p:ph type="title"/>
          </p:nvPr>
        </p:nvSpPr>
        <p:spPr>
          <a:xfrm>
            <a:off x="0" y="0"/>
            <a:ext cx="9144000" cy="917575"/>
          </a:xfrm>
        </p:spPr>
        <p:txBody>
          <a:bodyPr/>
          <a:lstStyle/>
          <a:p>
            <a:pPr eaLnBrk="1" hangingPunct="1">
              <a:defRPr/>
            </a:pPr>
            <a:r>
              <a:rPr lang="en-US" smtClean="0"/>
              <a:t>Simplex method in tabular form</a:t>
            </a:r>
          </a:p>
        </p:txBody>
      </p:sp>
      <p:sp>
        <p:nvSpPr>
          <p:cNvPr id="9219" name="Rectangle 3"/>
          <p:cNvSpPr>
            <a:spLocks noGrp="1" noChangeArrowheads="1"/>
          </p:cNvSpPr>
          <p:nvPr>
            <p:ph type="body" sz="half" idx="1"/>
          </p:nvPr>
        </p:nvSpPr>
        <p:spPr>
          <a:xfrm>
            <a:off x="381000" y="1058863"/>
            <a:ext cx="8534400" cy="617537"/>
          </a:xfrm>
        </p:spPr>
        <p:txBody>
          <a:bodyPr/>
          <a:lstStyle/>
          <a:p>
            <a:pPr eaLnBrk="1" hangingPunct="1">
              <a:buFont typeface="Symbol" pitchFamily="18" charset="2"/>
              <a:buNone/>
            </a:pPr>
            <a:r>
              <a:rPr lang="en-US" sz="2800" smtClean="0"/>
              <a:t>b. Construct the initial simplex tableau</a:t>
            </a:r>
          </a:p>
          <a:p>
            <a:pPr eaLnBrk="1" hangingPunct="1">
              <a:buFont typeface="Symbol" pitchFamily="18" charset="2"/>
              <a:buNone/>
            </a:pPr>
            <a:endParaRPr lang="en-US" sz="2800" smtClean="0"/>
          </a:p>
        </p:txBody>
      </p:sp>
      <p:graphicFrame>
        <p:nvGraphicFramePr>
          <p:cNvPr id="84099" name="Group 131"/>
          <p:cNvGraphicFramePr>
            <a:graphicFrameLocks noGrp="1"/>
          </p:cNvGraphicFramePr>
          <p:nvPr>
            <p:ph sz="half" idx="2"/>
            <p:extLst>
              <p:ext uri="{D42A27DB-BD31-4B8C-83A1-F6EECF244321}">
                <p14:modId xmlns:p14="http://schemas.microsoft.com/office/powerpoint/2010/main" xmlns="" val="3482101498"/>
              </p:ext>
            </p:extLst>
          </p:nvPr>
        </p:nvGraphicFramePr>
        <p:xfrm>
          <a:off x="381000" y="2459836"/>
          <a:ext cx="8458199" cy="3309927"/>
        </p:xfrm>
        <a:graphic>
          <a:graphicData uri="http://schemas.openxmlformats.org/drawingml/2006/table">
            <a:tbl>
              <a:tblPr/>
              <a:tblGrid>
                <a:gridCol w="1721461"/>
                <a:gridCol w="766815"/>
                <a:gridCol w="668058"/>
                <a:gridCol w="840398"/>
                <a:gridCol w="1148286"/>
                <a:gridCol w="1092130"/>
                <a:gridCol w="733895"/>
                <a:gridCol w="1487156"/>
              </a:tblGrid>
              <a:tr h="99061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folHlink"/>
                          </a:solidFill>
                          <a:effectLst/>
                          <a:latin typeface="Times New Roman" pitchFamily="18" charset="0"/>
                        </a:rPr>
                        <a:t>Basic variable</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1</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25000" smtClean="0">
                          <a:ln>
                            <a:noFill/>
                          </a:ln>
                          <a:solidFill>
                            <a:schemeClr val="folHlink"/>
                          </a:solidFill>
                          <a:effectLst/>
                          <a:latin typeface="Times New Roman" pitchFamily="18" charset="0"/>
                        </a:rPr>
                        <a:t>…</a:t>
                      </a:r>
                      <a:endParaRPr kumimoji="0" lang="en-US" sz="2800" b="0" i="0" u="none" strike="noStrike" cap="none" normalizeH="0" baseline="-25000" smtClean="0">
                        <a:ln>
                          <a:noFill/>
                        </a:ln>
                        <a:solidFill>
                          <a:schemeClr val="folHlink"/>
                        </a:solidFill>
                        <a:effectLst/>
                        <a:latin typeface="Times New Roman" pitchFamily="18" charset="0"/>
                        <a:cs typeface="Times New Roman" pitchFamily="18" charset="0"/>
                      </a:endParaRP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n</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folHlink"/>
                          </a:solidFill>
                          <a:effectLst/>
                          <a:latin typeface="Times New Roman" pitchFamily="18" charset="0"/>
                        </a:rPr>
                        <a:t>S</a:t>
                      </a:r>
                      <a:r>
                        <a:rPr kumimoji="0" lang="en-US" sz="2800" b="0" i="0" u="none" strike="noStrike" cap="none" normalizeH="0" baseline="-25000" dirty="0" smtClean="0">
                          <a:ln>
                            <a:noFill/>
                          </a:ln>
                          <a:solidFill>
                            <a:schemeClr val="folHlink"/>
                          </a:solidFill>
                          <a:effectLst/>
                          <a:latin typeface="Times New Roman" pitchFamily="18" charset="0"/>
                        </a:rPr>
                        <a:t>1</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n</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folHlink"/>
                          </a:solidFill>
                          <a:effectLst/>
                          <a:latin typeface="Times New Roman" pitchFamily="18" charset="0"/>
                        </a:rPr>
                        <a:t>RHS</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453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gridSpan="6">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dirty="0" smtClean="0">
                        <a:ln>
                          <a:noFill/>
                        </a:ln>
                        <a:solidFill>
                          <a:schemeClr val="tx1"/>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tx1"/>
                          </a:solidFill>
                          <a:effectLst/>
                          <a:latin typeface="Times New Roman" pitchFamily="18" charset="0"/>
                        </a:rPr>
                        <a:t>Coefficient of the constraints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rowSpan="2"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b</a:t>
                      </a:r>
                      <a:r>
                        <a:rPr kumimoji="0" lang="en-US" sz="2800" b="0" i="0" u="none" strike="noStrike" cap="none" normalizeH="0" baseline="-25000" smtClean="0">
                          <a:ln>
                            <a:noFill/>
                          </a:ln>
                          <a:solidFill>
                            <a:srgbClr val="2237A0"/>
                          </a:solidFill>
                          <a:effectLst/>
                          <a:latin typeface="Times New Roman" pitchFamily="18" charset="0"/>
                        </a:rPr>
                        <a:t>1</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453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dirty="0" smtClean="0">
                        <a:ln>
                          <a:noFill/>
                        </a:ln>
                        <a:solidFill>
                          <a:srgbClr val="2237A0"/>
                        </a:solidFill>
                        <a:effectLst/>
                        <a:latin typeface="Times New Roman" pitchFamily="18" charset="0"/>
                      </a:endParaRP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gridSpan="6"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hMerge="1" v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dirty="0" smtClean="0">
                        <a:ln>
                          <a:noFill/>
                        </a:ln>
                        <a:solidFill>
                          <a:srgbClr val="2237A0"/>
                        </a:solidFill>
                        <a:effectLst/>
                        <a:latin typeface="Times New Roman" pitchFamily="18" charset="0"/>
                      </a:endParaRP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0241">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folHlink"/>
                          </a:solidFill>
                          <a:effectLst/>
                          <a:latin typeface="Times New Roman" pitchFamily="18" charset="0"/>
                        </a:rPr>
                        <a:t>Z</a:t>
                      </a:r>
                    </a:p>
                  </a:txBody>
                  <a:tcPr marT="45721" marB="45721"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gridSpan="6">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Objective function coefficient</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0033CC"/>
                          </a:solidFill>
                          <a:effectLst/>
                          <a:latin typeface="Times New Roman" pitchFamily="18" charset="0"/>
                        </a:rPr>
                        <a:t>In different signs</a:t>
                      </a:r>
                    </a:p>
                  </a:txBody>
                  <a:tcPr marT="45721" marB="45721"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dirty="0" smtClean="0">
                          <a:ln>
                            <a:noFill/>
                          </a:ln>
                          <a:solidFill>
                            <a:schemeClr val="folHlink"/>
                          </a:solidFill>
                          <a:effectLst/>
                          <a:latin typeface="Times New Roman" pitchFamily="18" charset="0"/>
                        </a:rPr>
                        <a:t>Z value</a:t>
                      </a:r>
                    </a:p>
                  </a:txBody>
                  <a:tcPr marT="45721" marB="45721"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9262" name="Line 128"/>
          <p:cNvSpPr>
            <a:spLocks noChangeShapeType="1"/>
          </p:cNvSpPr>
          <p:nvPr/>
        </p:nvSpPr>
        <p:spPr bwMode="auto">
          <a:xfrm>
            <a:off x="1219200" y="4114800"/>
            <a:ext cx="0" cy="533400"/>
          </a:xfrm>
          <a:prstGeom prst="line">
            <a:avLst/>
          </a:prstGeom>
          <a:noFill/>
          <a:ln w="127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GB"/>
          </a:p>
        </p:txBody>
      </p:sp>
      <p:sp>
        <p:nvSpPr>
          <p:cNvPr id="9263" name="Line 129"/>
          <p:cNvSpPr>
            <a:spLocks noChangeShapeType="1"/>
          </p:cNvSpPr>
          <p:nvPr/>
        </p:nvSpPr>
        <p:spPr bwMode="auto">
          <a:xfrm>
            <a:off x="8077200" y="4152900"/>
            <a:ext cx="0" cy="457200"/>
          </a:xfrm>
          <a:prstGeom prst="line">
            <a:avLst/>
          </a:prstGeom>
          <a:noFill/>
          <a:ln w="12700">
            <a:solidFill>
              <a:schemeClr val="tx1"/>
            </a:solidFill>
            <a:prstDash val="sysDot"/>
            <a:round/>
            <a:headEnd/>
            <a:tailEnd/>
          </a:ln>
          <a:extLst>
            <a:ext uri="{909E8E84-426E-40DD-AFC4-6F175D3DCCD1}">
              <a14:hiddenFill xmlns:a14="http://schemas.microsoft.com/office/drawing/2010/main" xmlns="">
                <a:noFill/>
              </a14:hiddenFill>
            </a:ext>
          </a:extLst>
        </p:spPr>
        <p:txBody>
          <a:bodyPr/>
          <a:lstStyle/>
          <a:p>
            <a:endParaRPr lang="en-GB"/>
          </a:p>
        </p:txBody>
      </p:sp>
    </p:spTree>
    <p:extLst>
      <p:ext uri="{BB962C8B-B14F-4D97-AF65-F5344CB8AC3E}">
        <p14:creationId xmlns:p14="http://schemas.microsoft.com/office/powerpoint/2010/main" xmlns="" val="98069516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3"/>
          <p:cNvSpPr>
            <a:spLocks noGrp="1" noChangeArrowheads="1"/>
          </p:cNvSpPr>
          <p:nvPr>
            <p:ph type="body" idx="1"/>
          </p:nvPr>
        </p:nvSpPr>
        <p:spPr>
          <a:xfrm>
            <a:off x="381000" y="1058863"/>
            <a:ext cx="8305800" cy="5570537"/>
          </a:xfrm>
        </p:spPr>
        <p:txBody>
          <a:bodyPr/>
          <a:lstStyle/>
          <a:p>
            <a:pPr eaLnBrk="1" hangingPunct="1">
              <a:buFont typeface="Symbol" pitchFamily="18" charset="2"/>
              <a:buNone/>
            </a:pPr>
            <a:r>
              <a:rPr lang="en-US" smtClean="0">
                <a:solidFill>
                  <a:srgbClr val="990033"/>
                </a:solidFill>
              </a:rPr>
              <a:t>2. Test for optimality: </a:t>
            </a:r>
          </a:p>
          <a:p>
            <a:pPr eaLnBrk="1" hangingPunct="1">
              <a:buFont typeface="Symbol" pitchFamily="18" charset="2"/>
              <a:buNone/>
            </a:pPr>
            <a:r>
              <a:rPr lang="en-US" smtClean="0">
                <a:solidFill>
                  <a:schemeClr val="folHlink"/>
                </a:solidFill>
              </a:rPr>
              <a:t>Case 1: Maximization problem</a:t>
            </a:r>
          </a:p>
          <a:p>
            <a:pPr eaLnBrk="1" hangingPunct="1">
              <a:buFont typeface="Symbol" pitchFamily="18" charset="2"/>
              <a:buNone/>
            </a:pPr>
            <a:r>
              <a:rPr lang="en-US" smtClean="0"/>
              <a:t>  the current BF solution is optimal if every coefficient in the objective function row is </a:t>
            </a:r>
            <a:r>
              <a:rPr lang="en-US" smtClean="0">
                <a:solidFill>
                  <a:srgbClr val="2237A0"/>
                </a:solidFill>
              </a:rPr>
              <a:t>nonnegative</a:t>
            </a:r>
          </a:p>
          <a:p>
            <a:pPr eaLnBrk="1" hangingPunct="1">
              <a:buFont typeface="Symbol" pitchFamily="18" charset="2"/>
              <a:buNone/>
            </a:pPr>
            <a:r>
              <a:rPr lang="en-US" smtClean="0">
                <a:solidFill>
                  <a:schemeClr val="folHlink"/>
                </a:solidFill>
              </a:rPr>
              <a:t>Case 2: Minimization problem</a:t>
            </a:r>
          </a:p>
          <a:p>
            <a:pPr eaLnBrk="1" hangingPunct="1">
              <a:buFont typeface="Symbol" pitchFamily="18" charset="2"/>
              <a:buNone/>
            </a:pPr>
            <a:r>
              <a:rPr lang="en-US" smtClean="0"/>
              <a:t>  the current BF solution is optimal if every coefficient in the objective function row is </a:t>
            </a:r>
            <a:r>
              <a:rPr lang="en-US" smtClean="0">
                <a:solidFill>
                  <a:srgbClr val="2237A0"/>
                </a:solidFill>
              </a:rPr>
              <a:t>nonpositive</a:t>
            </a:r>
          </a:p>
          <a:p>
            <a:pPr eaLnBrk="1" hangingPunct="1">
              <a:buFont typeface="Symbol" pitchFamily="18" charset="2"/>
              <a:buNone/>
            </a:pPr>
            <a:endParaRPr lang="en-US" smtClean="0">
              <a:solidFill>
                <a:srgbClr val="2237A0"/>
              </a:solidFill>
            </a:endParaRPr>
          </a:p>
          <a:p>
            <a:pPr eaLnBrk="1" hangingPunct="1">
              <a:buFont typeface="Symbol" pitchFamily="18" charset="2"/>
              <a:buNone/>
            </a:pPr>
            <a:endParaRPr lang="en-US" smtClean="0">
              <a:solidFill>
                <a:srgbClr val="2237A0"/>
              </a:solidFill>
            </a:endParaRPr>
          </a:p>
        </p:txBody>
      </p:sp>
      <p:sp>
        <p:nvSpPr>
          <p:cNvPr id="84996" name="Rectangle 4"/>
          <p:cNvSpPr>
            <a:spLocks noGrp="1" noChangeArrowheads="1"/>
          </p:cNvSpPr>
          <p:nvPr>
            <p:ph type="title"/>
          </p:nvPr>
        </p:nvSpPr>
        <p:spPr/>
        <p:txBody>
          <a:bodyPr/>
          <a:lstStyle/>
          <a:p>
            <a:pPr eaLnBrk="1" hangingPunct="1">
              <a:defRPr/>
            </a:pPr>
            <a:r>
              <a:rPr lang="en-US" smtClean="0"/>
              <a:t>Simplex method in tabular form</a:t>
            </a:r>
          </a:p>
        </p:txBody>
      </p:sp>
    </p:spTree>
    <p:extLst>
      <p:ext uri="{BB962C8B-B14F-4D97-AF65-F5344CB8AC3E}">
        <p14:creationId xmlns:p14="http://schemas.microsoft.com/office/powerpoint/2010/main" xmlns="" val="7826994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ChangeArrowheads="1"/>
          </p:cNvSpPr>
          <p:nvPr>
            <p:ph type="title"/>
          </p:nvPr>
        </p:nvSpPr>
        <p:spPr/>
        <p:txBody>
          <a:bodyPr/>
          <a:lstStyle/>
          <a:p>
            <a:pPr eaLnBrk="1" hangingPunct="1">
              <a:defRPr/>
            </a:pPr>
            <a:r>
              <a:rPr lang="en-US" smtClean="0"/>
              <a:t>Simplex method in tabular form</a:t>
            </a:r>
          </a:p>
        </p:txBody>
      </p:sp>
      <p:sp>
        <p:nvSpPr>
          <p:cNvPr id="11267" name="Rectangle 3"/>
          <p:cNvSpPr>
            <a:spLocks noGrp="1" noChangeArrowheads="1"/>
          </p:cNvSpPr>
          <p:nvPr>
            <p:ph type="body" idx="1"/>
          </p:nvPr>
        </p:nvSpPr>
        <p:spPr>
          <a:xfrm>
            <a:off x="381000" y="1058863"/>
            <a:ext cx="8458200" cy="5494337"/>
          </a:xfrm>
        </p:spPr>
        <p:txBody>
          <a:bodyPr/>
          <a:lstStyle/>
          <a:p>
            <a:pPr eaLnBrk="1" hangingPunct="1">
              <a:buFont typeface="Symbol" pitchFamily="18" charset="2"/>
              <a:buNone/>
            </a:pPr>
            <a:r>
              <a:rPr lang="en-US" smtClean="0">
                <a:solidFill>
                  <a:schemeClr val="folHlink"/>
                </a:solidFill>
              </a:rPr>
              <a:t>3. Iteration</a:t>
            </a:r>
          </a:p>
          <a:p>
            <a:pPr eaLnBrk="1" hangingPunct="1">
              <a:buFont typeface="Symbol" pitchFamily="18" charset="2"/>
              <a:buNone/>
            </a:pPr>
            <a:r>
              <a:rPr lang="en-US" smtClean="0">
                <a:solidFill>
                  <a:srgbClr val="2237A0"/>
                </a:solidFill>
              </a:rPr>
              <a:t>Step 1</a:t>
            </a:r>
            <a:r>
              <a:rPr lang="en-US" smtClean="0"/>
              <a:t>: determine the entering basic variable by selecting the variable (automatically a nonbasic variable) with the most negative value (in case of maximization) or with the most positive (in case of minimization) in the last row (Z-row). Put a box around the column below this variable, and call it the “</a:t>
            </a:r>
            <a:r>
              <a:rPr lang="en-US" smtClean="0">
                <a:solidFill>
                  <a:srgbClr val="990033"/>
                </a:solidFill>
              </a:rPr>
              <a:t>pivot column”</a:t>
            </a:r>
            <a:r>
              <a:rPr lang="en-US" smtClean="0"/>
              <a:t> </a:t>
            </a:r>
          </a:p>
        </p:txBody>
      </p:sp>
    </p:spTree>
    <p:extLst>
      <p:ext uri="{BB962C8B-B14F-4D97-AF65-F5344CB8AC3E}">
        <p14:creationId xmlns:p14="http://schemas.microsoft.com/office/powerpoint/2010/main" xmlns="" val="322813926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ChangeArrowheads="1"/>
          </p:cNvSpPr>
          <p:nvPr>
            <p:ph type="title"/>
          </p:nvPr>
        </p:nvSpPr>
        <p:spPr/>
        <p:txBody>
          <a:bodyPr/>
          <a:lstStyle/>
          <a:p>
            <a:pPr eaLnBrk="1" hangingPunct="1">
              <a:defRPr/>
            </a:pPr>
            <a:r>
              <a:rPr lang="en-US" smtClean="0"/>
              <a:t>Simplex method in tabular form</a:t>
            </a:r>
          </a:p>
        </p:txBody>
      </p:sp>
      <p:sp>
        <p:nvSpPr>
          <p:cNvPr id="12291" name="Rectangle 3"/>
          <p:cNvSpPr>
            <a:spLocks noGrp="1" noChangeArrowheads="1"/>
          </p:cNvSpPr>
          <p:nvPr>
            <p:ph type="body" idx="1"/>
          </p:nvPr>
        </p:nvSpPr>
        <p:spPr/>
        <p:txBody>
          <a:bodyPr>
            <a:normAutofit fontScale="92500"/>
          </a:bodyPr>
          <a:lstStyle/>
          <a:p>
            <a:pPr eaLnBrk="1" hangingPunct="1">
              <a:lnSpc>
                <a:spcPct val="90000"/>
              </a:lnSpc>
            </a:pPr>
            <a:r>
              <a:rPr lang="en-US" sz="2800" smtClean="0">
                <a:solidFill>
                  <a:srgbClr val="2237A0"/>
                </a:solidFill>
              </a:rPr>
              <a:t>Step 2: </a:t>
            </a:r>
            <a:r>
              <a:rPr lang="en-US" sz="2800" smtClean="0"/>
              <a:t>  Determine the leaving basic variable by applying    	       the minimum ratio test as following:</a:t>
            </a:r>
          </a:p>
          <a:p>
            <a:pPr eaLnBrk="1" hangingPunct="1">
              <a:lnSpc>
                <a:spcPct val="90000"/>
              </a:lnSpc>
              <a:buFont typeface="Symbol" pitchFamily="18" charset="2"/>
              <a:buNone/>
            </a:pPr>
            <a:r>
              <a:rPr lang="en-US" sz="2800" smtClean="0"/>
              <a:t>1. Pick out each coefficient in the pivot column that is strictly positive (</a:t>
            </a:r>
            <a:r>
              <a:rPr lang="en-US" sz="2800" smtClean="0">
                <a:cs typeface="Times New Roman" pitchFamily="18" charset="0"/>
              </a:rPr>
              <a:t>&gt;0)</a:t>
            </a:r>
          </a:p>
          <a:p>
            <a:pPr eaLnBrk="1" hangingPunct="1">
              <a:lnSpc>
                <a:spcPct val="90000"/>
              </a:lnSpc>
              <a:buFont typeface="Symbol" pitchFamily="18" charset="2"/>
              <a:buNone/>
            </a:pPr>
            <a:r>
              <a:rPr lang="en-US" sz="2800" smtClean="0">
                <a:cs typeface="Times New Roman" pitchFamily="18" charset="0"/>
              </a:rPr>
              <a:t>2. Divide each of these coefficients into the right hand side entry for the same row</a:t>
            </a:r>
          </a:p>
          <a:p>
            <a:pPr eaLnBrk="1" hangingPunct="1">
              <a:lnSpc>
                <a:spcPct val="90000"/>
              </a:lnSpc>
              <a:buFont typeface="Symbol" pitchFamily="18" charset="2"/>
              <a:buNone/>
            </a:pPr>
            <a:r>
              <a:rPr lang="en-US" sz="2800" smtClean="0">
                <a:cs typeface="Times New Roman" pitchFamily="18" charset="0"/>
              </a:rPr>
              <a:t>3. Identify the row that has the smallest of these ratios</a:t>
            </a:r>
          </a:p>
          <a:p>
            <a:pPr eaLnBrk="1" hangingPunct="1">
              <a:lnSpc>
                <a:spcPct val="90000"/>
              </a:lnSpc>
              <a:buFont typeface="Symbol" pitchFamily="18" charset="2"/>
              <a:buNone/>
            </a:pPr>
            <a:r>
              <a:rPr lang="en-US" sz="2800" smtClean="0">
                <a:cs typeface="Times New Roman" pitchFamily="18" charset="0"/>
              </a:rPr>
              <a:t>4. The basic variable for that row is the leaving variable, so replace that variable by the entering variable in the basic variable column of the next simplex tableau. Put a box around this row and call it the “</a:t>
            </a:r>
            <a:r>
              <a:rPr lang="en-US" sz="2800" smtClean="0">
                <a:solidFill>
                  <a:schemeClr val="folHlink"/>
                </a:solidFill>
                <a:cs typeface="Times New Roman" pitchFamily="18" charset="0"/>
              </a:rPr>
              <a:t>pivot row”</a:t>
            </a:r>
            <a:r>
              <a:rPr lang="en-US" sz="2800" smtClean="0">
                <a:cs typeface="Times New Roman" pitchFamily="18" charset="0"/>
              </a:rPr>
              <a:t> </a:t>
            </a:r>
          </a:p>
        </p:txBody>
      </p:sp>
    </p:spTree>
    <p:extLst>
      <p:ext uri="{BB962C8B-B14F-4D97-AF65-F5344CB8AC3E}">
        <p14:creationId xmlns:p14="http://schemas.microsoft.com/office/powerpoint/2010/main" xmlns="" val="9437309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p:txBody>
          <a:bodyPr/>
          <a:lstStyle/>
          <a:p>
            <a:pPr eaLnBrk="1" hangingPunct="1">
              <a:defRPr/>
            </a:pPr>
            <a:r>
              <a:rPr lang="en-US" dirty="0" smtClean="0"/>
              <a:t>Simplex method in tabular form</a:t>
            </a:r>
          </a:p>
        </p:txBody>
      </p:sp>
      <p:sp>
        <p:nvSpPr>
          <p:cNvPr id="13315" name="Rectangle 3"/>
          <p:cNvSpPr>
            <a:spLocks noGrp="1" noChangeArrowheads="1"/>
          </p:cNvSpPr>
          <p:nvPr>
            <p:ph type="body" idx="1"/>
          </p:nvPr>
        </p:nvSpPr>
        <p:spPr>
          <a:xfrm>
            <a:off x="228600" y="1447801"/>
            <a:ext cx="8739188" cy="4800600"/>
          </a:xfrm>
        </p:spPr>
        <p:txBody>
          <a:bodyPr>
            <a:normAutofit lnSpcReduction="10000"/>
          </a:bodyPr>
          <a:lstStyle/>
          <a:p>
            <a:pPr marL="609600" indent="-609600" eaLnBrk="1" hangingPunct="1">
              <a:lnSpc>
                <a:spcPct val="90000"/>
              </a:lnSpc>
            </a:pPr>
            <a:r>
              <a:rPr lang="en-US" sz="2400" dirty="0" smtClean="0">
                <a:solidFill>
                  <a:srgbClr val="2237A0"/>
                </a:solidFill>
              </a:rPr>
              <a:t>Step 3:</a:t>
            </a:r>
            <a:r>
              <a:rPr lang="en-US" sz="2400" dirty="0" smtClean="0"/>
              <a:t> Solve for the new BF solution by using elementary row operations (multiply or divide a row by a nonzero constant; add or subtract a multiple of one row to another row) to construct a new simplex tableau, and then return to the optimality test. The specific elementary row operations are:</a:t>
            </a:r>
          </a:p>
          <a:p>
            <a:pPr marL="609600" indent="-609600" eaLnBrk="1" hangingPunct="1">
              <a:lnSpc>
                <a:spcPct val="90000"/>
              </a:lnSpc>
              <a:buFont typeface="Symbol" pitchFamily="18" charset="2"/>
              <a:buAutoNum type="arabicPeriod"/>
            </a:pPr>
            <a:r>
              <a:rPr lang="en-US" sz="2400" dirty="0" smtClean="0"/>
              <a:t>Divide the pivot row by the “</a:t>
            </a:r>
            <a:r>
              <a:rPr lang="en-US" sz="2400" dirty="0" smtClean="0">
                <a:solidFill>
                  <a:schemeClr val="folHlink"/>
                </a:solidFill>
              </a:rPr>
              <a:t>pivot number”</a:t>
            </a:r>
            <a:r>
              <a:rPr lang="en-US" sz="2400" dirty="0" smtClean="0"/>
              <a:t> (the number in the intersection of the pivot row and pivot column)</a:t>
            </a:r>
          </a:p>
          <a:p>
            <a:pPr marL="609600" indent="-609600" eaLnBrk="1" hangingPunct="1">
              <a:lnSpc>
                <a:spcPct val="90000"/>
              </a:lnSpc>
              <a:buFont typeface="Symbol" pitchFamily="18" charset="2"/>
              <a:buAutoNum type="arabicPeriod"/>
            </a:pPr>
            <a:r>
              <a:rPr lang="en-US" sz="2400" dirty="0" smtClean="0"/>
              <a:t>For each other row that has a negative coefficient in the pivot column, add to this row the product of the absolute value of this coefficient and the new pivot row.</a:t>
            </a:r>
          </a:p>
          <a:p>
            <a:pPr marL="609600" indent="-609600" eaLnBrk="1" hangingPunct="1">
              <a:lnSpc>
                <a:spcPct val="90000"/>
              </a:lnSpc>
              <a:buFont typeface="Symbol" pitchFamily="18" charset="2"/>
              <a:buAutoNum type="arabicPeriod"/>
            </a:pPr>
            <a:r>
              <a:rPr lang="en-US" sz="2400" dirty="0" smtClean="0"/>
              <a:t>For each other row that has a positive coefficient in the pivot column, subtract from this row the product of the absolute value of this coefficient and the new pivot row.</a:t>
            </a:r>
          </a:p>
          <a:p>
            <a:pPr marL="609600" indent="-609600" eaLnBrk="1" hangingPunct="1">
              <a:lnSpc>
                <a:spcPct val="90000"/>
              </a:lnSpc>
              <a:buFont typeface="Symbol" pitchFamily="18" charset="2"/>
              <a:buNone/>
            </a:pPr>
            <a:r>
              <a:rPr lang="en-US" sz="2700" dirty="0" smtClean="0"/>
              <a:t>  </a:t>
            </a:r>
          </a:p>
        </p:txBody>
      </p:sp>
    </p:spTree>
    <p:extLst>
      <p:ext uri="{BB962C8B-B14F-4D97-AF65-F5344CB8AC3E}">
        <p14:creationId xmlns:p14="http://schemas.microsoft.com/office/powerpoint/2010/main" xmlns="" val="80454868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ChangeArrowheads="1"/>
          </p:cNvSpPr>
          <p:nvPr>
            <p:ph type="title"/>
          </p:nvPr>
        </p:nvSpPr>
        <p:spPr/>
        <p:txBody>
          <a:bodyPr/>
          <a:lstStyle/>
          <a:p>
            <a:pPr eaLnBrk="1" hangingPunct="1">
              <a:defRPr/>
            </a:pPr>
            <a:r>
              <a:rPr lang="en-US" smtClean="0"/>
              <a:t>Simplex method</a:t>
            </a:r>
          </a:p>
        </p:txBody>
      </p:sp>
      <p:sp>
        <p:nvSpPr>
          <p:cNvPr id="14339" name="Rectangle 3"/>
          <p:cNvSpPr>
            <a:spLocks noGrp="1" noChangeArrowheads="1"/>
          </p:cNvSpPr>
          <p:nvPr>
            <p:ph type="body" idx="1"/>
          </p:nvPr>
        </p:nvSpPr>
        <p:spPr>
          <a:xfrm>
            <a:off x="381000" y="1058863"/>
            <a:ext cx="8739188" cy="5189537"/>
          </a:xfrm>
        </p:spPr>
        <p:txBody>
          <a:bodyPr/>
          <a:lstStyle/>
          <a:p>
            <a:pPr eaLnBrk="1" hangingPunct="1"/>
            <a:r>
              <a:rPr lang="en-US" sz="2800" u="sng" dirty="0" smtClean="0">
                <a:solidFill>
                  <a:srgbClr val="2237A0"/>
                </a:solidFill>
              </a:rPr>
              <a:t>Example (All constraints are </a:t>
            </a:r>
            <a:r>
              <a:rPr lang="en-US" sz="2800" u="sng" dirty="0" smtClean="0">
                <a:solidFill>
                  <a:srgbClr val="2237A0"/>
                </a:solidFill>
                <a:sym typeface="Symbol" pitchFamily="18" charset="2"/>
              </a:rPr>
              <a:t>)</a:t>
            </a:r>
            <a:endParaRPr lang="en-US" sz="2800" u="sng" dirty="0" smtClean="0">
              <a:solidFill>
                <a:srgbClr val="2237A0"/>
              </a:solidFill>
            </a:endParaRPr>
          </a:p>
          <a:p>
            <a:pPr eaLnBrk="1" hangingPunct="1">
              <a:buFont typeface="Symbol" pitchFamily="18" charset="2"/>
              <a:buNone/>
            </a:pPr>
            <a:r>
              <a:rPr lang="en-US" sz="2800" dirty="0" smtClean="0"/>
              <a:t>Solve the following problem using the simplex method</a:t>
            </a:r>
          </a:p>
          <a:p>
            <a:pPr eaLnBrk="1" hangingPunct="1"/>
            <a:r>
              <a:rPr lang="en-US" sz="2800" dirty="0" smtClean="0">
                <a:solidFill>
                  <a:schemeClr val="folHlink"/>
                </a:solidFill>
              </a:rPr>
              <a:t>Maximize</a:t>
            </a:r>
          </a:p>
          <a:p>
            <a:pPr eaLnBrk="1" hangingPunct="1">
              <a:buFont typeface="Symbol" pitchFamily="18" charset="2"/>
              <a:buNone/>
            </a:pPr>
            <a:r>
              <a:rPr lang="en-US" sz="2800" dirty="0" smtClean="0"/>
              <a:t>       Z = 3X</a:t>
            </a:r>
            <a:r>
              <a:rPr lang="en-US" sz="2800" baseline="-25000" dirty="0" smtClean="0"/>
              <a:t>1</a:t>
            </a:r>
            <a:r>
              <a:rPr lang="en-US" sz="2800" dirty="0" smtClean="0"/>
              <a:t>+ 5X</a:t>
            </a:r>
            <a:r>
              <a:rPr lang="en-US" sz="2800" baseline="-25000" dirty="0" smtClean="0"/>
              <a:t>2</a:t>
            </a:r>
          </a:p>
          <a:p>
            <a:pPr eaLnBrk="1" hangingPunct="1">
              <a:buFont typeface="Symbol" pitchFamily="18" charset="2"/>
              <a:buNone/>
            </a:pPr>
            <a:r>
              <a:rPr lang="en-US" sz="2800" dirty="0" smtClean="0">
                <a:solidFill>
                  <a:schemeClr val="folHlink"/>
                </a:solidFill>
              </a:rPr>
              <a:t>Subject to</a:t>
            </a:r>
          </a:p>
          <a:p>
            <a:pPr eaLnBrk="1" hangingPunct="1">
              <a:buFont typeface="Symbol" pitchFamily="18" charset="2"/>
              <a:buNone/>
            </a:pPr>
            <a:r>
              <a:rPr lang="en-US" sz="2800" dirty="0" smtClean="0"/>
              <a:t>          X</a:t>
            </a:r>
            <a:r>
              <a:rPr lang="en-US" sz="2800" baseline="-25000" dirty="0" smtClean="0"/>
              <a:t>1                 </a:t>
            </a:r>
            <a:r>
              <a:rPr lang="en-US" sz="2800" dirty="0" smtClean="0">
                <a:sym typeface="Symbol" pitchFamily="18" charset="2"/>
              </a:rPr>
              <a:t></a:t>
            </a:r>
            <a:r>
              <a:rPr lang="en-US" sz="2800" dirty="0" smtClean="0"/>
              <a:t>   4</a:t>
            </a:r>
          </a:p>
          <a:p>
            <a:pPr eaLnBrk="1" hangingPunct="1">
              <a:buFont typeface="Symbol" pitchFamily="18" charset="2"/>
              <a:buNone/>
            </a:pPr>
            <a:r>
              <a:rPr lang="en-US" sz="2800" dirty="0" smtClean="0"/>
              <a:t>                 2 X</a:t>
            </a:r>
            <a:r>
              <a:rPr lang="en-US" sz="2800" baseline="-25000" dirty="0" smtClean="0"/>
              <a:t>2</a:t>
            </a:r>
            <a:r>
              <a:rPr lang="en-US" sz="2800" dirty="0" smtClean="0"/>
              <a:t> </a:t>
            </a:r>
            <a:r>
              <a:rPr lang="en-US" sz="2800" dirty="0" smtClean="0">
                <a:sym typeface="Symbol" pitchFamily="18" charset="2"/>
              </a:rPr>
              <a:t></a:t>
            </a:r>
            <a:r>
              <a:rPr lang="en-US" sz="2800" dirty="0" smtClean="0"/>
              <a:t>  12</a:t>
            </a:r>
          </a:p>
          <a:p>
            <a:pPr eaLnBrk="1" hangingPunct="1">
              <a:buFont typeface="Symbol" pitchFamily="18" charset="2"/>
              <a:buNone/>
            </a:pPr>
            <a:r>
              <a:rPr lang="en-US" sz="2800" dirty="0" smtClean="0"/>
              <a:t>        3X</a:t>
            </a:r>
            <a:r>
              <a:rPr lang="en-US" sz="2800" baseline="-25000" dirty="0" smtClean="0"/>
              <a:t>1</a:t>
            </a:r>
            <a:r>
              <a:rPr lang="en-US" sz="2800" dirty="0" smtClean="0"/>
              <a:t> +2X</a:t>
            </a:r>
            <a:r>
              <a:rPr lang="en-US" sz="2800" baseline="-25000" dirty="0" smtClean="0"/>
              <a:t>2</a:t>
            </a:r>
            <a:r>
              <a:rPr lang="en-US" sz="2800" dirty="0" smtClean="0"/>
              <a:t> </a:t>
            </a:r>
            <a:r>
              <a:rPr lang="en-US" sz="2800" dirty="0" smtClean="0">
                <a:sym typeface="Symbol" pitchFamily="18" charset="2"/>
              </a:rPr>
              <a:t>  18</a:t>
            </a:r>
            <a:endParaRPr lang="en-US" sz="2800" dirty="0" smtClean="0"/>
          </a:p>
          <a:p>
            <a:pPr eaLnBrk="1" hangingPunct="1">
              <a:buFont typeface="Symbol" pitchFamily="18" charset="2"/>
              <a:buNone/>
            </a:pPr>
            <a:r>
              <a:rPr lang="en-US" sz="2800" dirty="0" smtClean="0"/>
              <a:t>            X</a:t>
            </a:r>
            <a:r>
              <a:rPr lang="en-US" sz="2800" baseline="-25000" dirty="0" smtClean="0"/>
              <a:t>1</a:t>
            </a:r>
            <a:r>
              <a:rPr lang="en-US" sz="2800" dirty="0" smtClean="0"/>
              <a:t> , X</a:t>
            </a:r>
            <a:r>
              <a:rPr lang="en-US" sz="2800" baseline="-25000" dirty="0" smtClean="0"/>
              <a:t>2  </a:t>
            </a:r>
            <a:r>
              <a:rPr lang="en-US" sz="2800" dirty="0" smtClean="0">
                <a:sym typeface="Symbol" pitchFamily="18" charset="2"/>
              </a:rPr>
              <a:t></a:t>
            </a:r>
            <a:r>
              <a:rPr lang="en-US" sz="2800" dirty="0" smtClean="0"/>
              <a:t> 0</a:t>
            </a: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en-US" sz="2800" dirty="0" smtClean="0">
              <a:cs typeface="Times New Roman" pitchFamily="18" charset="0"/>
            </a:endParaRPr>
          </a:p>
        </p:txBody>
      </p:sp>
    </p:spTree>
    <p:extLst>
      <p:ext uri="{BB962C8B-B14F-4D97-AF65-F5344CB8AC3E}">
        <p14:creationId xmlns:p14="http://schemas.microsoft.com/office/powerpoint/2010/main" xmlns="" val="241943581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p:txBody>
          <a:bodyPr/>
          <a:lstStyle/>
          <a:p>
            <a:pPr eaLnBrk="1" hangingPunct="1">
              <a:defRPr/>
            </a:pPr>
            <a:r>
              <a:rPr lang="en-US" smtClean="0"/>
              <a:t>Simplex method</a:t>
            </a:r>
          </a:p>
        </p:txBody>
      </p:sp>
      <p:sp>
        <p:nvSpPr>
          <p:cNvPr id="15363" name="Rectangle 3"/>
          <p:cNvSpPr>
            <a:spLocks noGrp="1" noChangeArrowheads="1"/>
          </p:cNvSpPr>
          <p:nvPr>
            <p:ph type="body" idx="1"/>
          </p:nvPr>
        </p:nvSpPr>
        <p:spPr>
          <a:xfrm>
            <a:off x="228600" y="1058863"/>
            <a:ext cx="8891588" cy="5494337"/>
          </a:xfrm>
        </p:spPr>
        <p:txBody>
          <a:bodyPr/>
          <a:lstStyle/>
          <a:p>
            <a:pPr marL="609600" indent="-609600" eaLnBrk="1" hangingPunct="1"/>
            <a:r>
              <a:rPr lang="en-US" sz="2800" u="sng" smtClean="0">
                <a:solidFill>
                  <a:schemeClr val="folHlink"/>
                </a:solidFill>
              </a:rPr>
              <a:t>Solution</a:t>
            </a:r>
          </a:p>
          <a:p>
            <a:pPr marL="609600" indent="-609600" eaLnBrk="1" hangingPunct="1"/>
            <a:r>
              <a:rPr lang="en-US" sz="2800" u="sng" smtClean="0">
                <a:solidFill>
                  <a:srgbClr val="2237A0"/>
                </a:solidFill>
                <a:cs typeface="Times New Roman" pitchFamily="18" charset="0"/>
              </a:rPr>
              <a:t>Initialization</a:t>
            </a:r>
          </a:p>
          <a:p>
            <a:pPr marL="609600" indent="-609600" eaLnBrk="1" hangingPunct="1">
              <a:buFont typeface="Symbol" pitchFamily="18" charset="2"/>
              <a:buAutoNum type="arabicPeriod"/>
            </a:pPr>
            <a:r>
              <a:rPr lang="en-US" sz="2800" smtClean="0">
                <a:solidFill>
                  <a:schemeClr val="folHlink"/>
                </a:solidFill>
                <a:cs typeface="Times New Roman" pitchFamily="18" charset="0"/>
              </a:rPr>
              <a:t>Standard form</a:t>
            </a:r>
          </a:p>
          <a:p>
            <a:pPr marL="609600" indent="-609600" eaLnBrk="1" hangingPunct="1">
              <a:buFont typeface="Symbol" pitchFamily="18" charset="2"/>
              <a:buNone/>
            </a:pPr>
            <a:r>
              <a:rPr lang="en-US" sz="2800" smtClean="0">
                <a:solidFill>
                  <a:srgbClr val="2237A0"/>
                </a:solidFill>
              </a:rPr>
              <a:t>Maximize Z,</a:t>
            </a:r>
          </a:p>
          <a:p>
            <a:pPr marL="609600" indent="-609600" eaLnBrk="1" hangingPunct="1">
              <a:buFont typeface="Symbol" pitchFamily="18" charset="2"/>
              <a:buNone/>
            </a:pPr>
            <a:r>
              <a:rPr lang="en-US" sz="2800" smtClean="0">
                <a:solidFill>
                  <a:schemeClr val="folHlink"/>
                </a:solidFill>
              </a:rPr>
              <a:t>Subject to</a:t>
            </a:r>
          </a:p>
          <a:p>
            <a:pPr marL="919163" lvl="1" indent="-571500" eaLnBrk="1" hangingPunct="1">
              <a:buFont typeface="Symbol" pitchFamily="18" charset="2"/>
              <a:buNone/>
            </a:pPr>
            <a:r>
              <a:rPr lang="en-US" sz="2600" smtClean="0"/>
              <a:t> Z -   3X</a:t>
            </a:r>
            <a:r>
              <a:rPr lang="en-US" sz="2600" baseline="-25000" smtClean="0"/>
              <a:t>1</a:t>
            </a:r>
            <a:r>
              <a:rPr lang="en-US" sz="2600" smtClean="0"/>
              <a:t>- 5X</a:t>
            </a:r>
            <a:r>
              <a:rPr lang="en-US" sz="2600" baseline="-25000" smtClean="0"/>
              <a:t>2                                     </a:t>
            </a:r>
            <a:r>
              <a:rPr lang="en-US" sz="2600" smtClean="0"/>
              <a:t>= 0</a:t>
            </a:r>
            <a:endParaRPr lang="en-US" sz="2600" baseline="-25000" smtClean="0"/>
          </a:p>
          <a:p>
            <a:pPr marL="919163" lvl="1" indent="-571500" eaLnBrk="1" hangingPunct="1">
              <a:buFont typeface="Symbol" pitchFamily="18" charset="2"/>
              <a:buNone/>
            </a:pPr>
            <a:endParaRPr lang="en-US" sz="2600" smtClean="0">
              <a:solidFill>
                <a:schemeClr val="folHlink"/>
              </a:solidFill>
            </a:endParaRPr>
          </a:p>
          <a:p>
            <a:pPr marL="919163" lvl="1" indent="-571500" eaLnBrk="1" hangingPunct="1">
              <a:buFont typeface="Symbol" pitchFamily="18" charset="2"/>
              <a:buNone/>
            </a:pPr>
            <a:r>
              <a:rPr lang="en-US" sz="2600" smtClean="0"/>
              <a:t>          X</a:t>
            </a:r>
            <a:r>
              <a:rPr lang="en-US" sz="2600" baseline="-25000" smtClean="0"/>
              <a:t>1                 </a:t>
            </a:r>
            <a:r>
              <a:rPr lang="en-US" sz="2600" smtClean="0"/>
              <a:t>+ S</a:t>
            </a:r>
            <a:r>
              <a:rPr lang="en-US" sz="2600" baseline="-25000" smtClean="0"/>
              <a:t>1                         </a:t>
            </a:r>
            <a:r>
              <a:rPr lang="en-US" sz="2600" smtClean="0">
                <a:sym typeface="Symbol" pitchFamily="18" charset="2"/>
              </a:rPr>
              <a:t>=</a:t>
            </a:r>
            <a:r>
              <a:rPr lang="en-US" sz="2600" smtClean="0"/>
              <a:t>   4</a:t>
            </a:r>
          </a:p>
          <a:p>
            <a:pPr marL="919163" lvl="1" indent="-571500" eaLnBrk="1" hangingPunct="1">
              <a:buFont typeface="Symbol" pitchFamily="18" charset="2"/>
              <a:buNone/>
            </a:pPr>
            <a:r>
              <a:rPr lang="en-US" sz="2600" smtClean="0"/>
              <a:t>                 2 X</a:t>
            </a:r>
            <a:r>
              <a:rPr lang="en-US" sz="2600" baseline="-25000" smtClean="0"/>
              <a:t>2</a:t>
            </a:r>
            <a:r>
              <a:rPr lang="en-US" sz="2600" smtClean="0"/>
              <a:t>         + S</a:t>
            </a:r>
            <a:r>
              <a:rPr lang="en-US" sz="2600" baseline="-25000" smtClean="0"/>
              <a:t>2</a:t>
            </a:r>
            <a:r>
              <a:rPr lang="en-US" sz="2600" smtClean="0"/>
              <a:t>         </a:t>
            </a:r>
            <a:r>
              <a:rPr lang="en-US" sz="2600" smtClean="0">
                <a:sym typeface="Symbol" pitchFamily="18" charset="2"/>
              </a:rPr>
              <a:t>=</a:t>
            </a:r>
            <a:r>
              <a:rPr lang="en-US" sz="2600" smtClean="0"/>
              <a:t>  12</a:t>
            </a:r>
          </a:p>
          <a:p>
            <a:pPr marL="919163" lvl="1" indent="-571500" eaLnBrk="1" hangingPunct="1">
              <a:buFont typeface="Symbol" pitchFamily="18" charset="2"/>
              <a:buNone/>
            </a:pPr>
            <a:r>
              <a:rPr lang="en-US" sz="2600" smtClean="0"/>
              <a:t>        3X</a:t>
            </a:r>
            <a:r>
              <a:rPr lang="en-US" sz="2600" baseline="-25000" smtClean="0"/>
              <a:t>1</a:t>
            </a:r>
            <a:r>
              <a:rPr lang="en-US" sz="2600" smtClean="0"/>
              <a:t> +2X</a:t>
            </a:r>
            <a:r>
              <a:rPr lang="en-US" sz="2600" baseline="-25000" smtClean="0"/>
              <a:t>2</a:t>
            </a:r>
            <a:r>
              <a:rPr lang="en-US" sz="2600" smtClean="0"/>
              <a:t>                 + S</a:t>
            </a:r>
            <a:r>
              <a:rPr lang="en-US" sz="2600" baseline="-25000" smtClean="0"/>
              <a:t>3 </a:t>
            </a:r>
            <a:r>
              <a:rPr lang="en-US" sz="2600" smtClean="0"/>
              <a:t> </a:t>
            </a:r>
            <a:r>
              <a:rPr lang="en-US" sz="2600" smtClean="0">
                <a:sym typeface="Symbol" pitchFamily="18" charset="2"/>
              </a:rPr>
              <a:t>=  18</a:t>
            </a:r>
            <a:endParaRPr lang="en-US" sz="2600" smtClean="0"/>
          </a:p>
          <a:p>
            <a:pPr marL="919163" lvl="1" indent="-571500" eaLnBrk="1" hangingPunct="1">
              <a:buFont typeface="Symbol" pitchFamily="18" charset="2"/>
              <a:buNone/>
            </a:pPr>
            <a:r>
              <a:rPr lang="en-US" sz="2600" smtClean="0"/>
              <a:t>            X</a:t>
            </a:r>
            <a:r>
              <a:rPr lang="en-US" sz="2600" baseline="-25000" smtClean="0"/>
              <a:t>1</a:t>
            </a:r>
            <a:r>
              <a:rPr lang="en-US" sz="2600" smtClean="0"/>
              <a:t> , X</a:t>
            </a:r>
            <a:r>
              <a:rPr lang="en-US" sz="2600" baseline="-25000" smtClean="0"/>
              <a:t>2</a:t>
            </a:r>
            <a:r>
              <a:rPr lang="en-US" sz="2600" smtClean="0"/>
              <a:t>, S</a:t>
            </a:r>
            <a:r>
              <a:rPr lang="en-US" sz="2600" baseline="-25000" smtClean="0"/>
              <a:t>1</a:t>
            </a:r>
            <a:r>
              <a:rPr lang="en-US" sz="2600" smtClean="0"/>
              <a:t>, S</a:t>
            </a:r>
            <a:r>
              <a:rPr lang="en-US" sz="2600" baseline="-25000" smtClean="0"/>
              <a:t>2</a:t>
            </a:r>
            <a:r>
              <a:rPr lang="en-US" sz="2600" smtClean="0"/>
              <a:t>, S</a:t>
            </a:r>
            <a:r>
              <a:rPr lang="en-US" sz="2600" baseline="-25000" smtClean="0"/>
              <a:t>3  </a:t>
            </a:r>
            <a:r>
              <a:rPr lang="en-US" sz="2600" smtClean="0">
                <a:sym typeface="Symbol" pitchFamily="18" charset="2"/>
              </a:rPr>
              <a:t></a:t>
            </a:r>
            <a:r>
              <a:rPr lang="en-US" sz="2600" smtClean="0"/>
              <a:t> 0</a:t>
            </a:r>
          </a:p>
          <a:p>
            <a:pPr marL="609600" indent="-609600" eaLnBrk="1" hangingPunct="1">
              <a:buFont typeface="Symbol" pitchFamily="18" charset="2"/>
              <a:buNone/>
            </a:pPr>
            <a:endParaRPr lang="en-US" sz="2800" smtClean="0">
              <a:solidFill>
                <a:schemeClr val="folHlink"/>
              </a:solidFill>
              <a:cs typeface="Times New Roman" pitchFamily="18" charset="0"/>
            </a:endParaRPr>
          </a:p>
        </p:txBody>
      </p:sp>
      <p:sp>
        <p:nvSpPr>
          <p:cNvPr id="15364" name="Text Box 4"/>
          <p:cNvSpPr txBox="1">
            <a:spLocks noChangeArrowheads="1"/>
          </p:cNvSpPr>
          <p:nvPr/>
        </p:nvSpPr>
        <p:spPr bwMode="auto">
          <a:xfrm>
            <a:off x="5715000" y="3048000"/>
            <a:ext cx="3429000" cy="3378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sz="2400">
                <a:solidFill>
                  <a:srgbClr val="2237A0"/>
                </a:solidFill>
              </a:rPr>
              <a:t>Sometimes it is called the augmented form of the problem because the original form has been augmented by some supplementary variables needed to apply the simplex method</a:t>
            </a:r>
          </a:p>
        </p:txBody>
      </p:sp>
    </p:spTree>
    <p:extLst>
      <p:ext uri="{BB962C8B-B14F-4D97-AF65-F5344CB8AC3E}">
        <p14:creationId xmlns:p14="http://schemas.microsoft.com/office/powerpoint/2010/main" xmlns="" val="5593130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0AD2A1D3-94CF-4BE8-B9A0-75EFE4C74F95}"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ChangeArrowheads="1"/>
          </p:cNvSpPr>
          <p:nvPr>
            <p:ph type="title"/>
          </p:nvPr>
        </p:nvSpPr>
        <p:spPr/>
        <p:txBody>
          <a:bodyPr/>
          <a:lstStyle/>
          <a:p>
            <a:pPr eaLnBrk="1" hangingPunct="1">
              <a:defRPr/>
            </a:pPr>
            <a:r>
              <a:rPr lang="en-US" smtClean="0"/>
              <a:t>Definitions</a:t>
            </a:r>
          </a:p>
        </p:txBody>
      </p:sp>
      <p:sp>
        <p:nvSpPr>
          <p:cNvPr id="16387" name="Rectangle 3"/>
          <p:cNvSpPr>
            <a:spLocks noGrp="1" noChangeArrowheads="1"/>
          </p:cNvSpPr>
          <p:nvPr>
            <p:ph type="body" idx="1"/>
          </p:nvPr>
        </p:nvSpPr>
        <p:spPr/>
        <p:txBody>
          <a:bodyPr>
            <a:normAutofit lnSpcReduction="10000"/>
          </a:bodyPr>
          <a:lstStyle/>
          <a:p>
            <a:pPr marL="609600" indent="-609600" eaLnBrk="1" hangingPunct="1">
              <a:lnSpc>
                <a:spcPct val="80000"/>
              </a:lnSpc>
            </a:pPr>
            <a:r>
              <a:rPr lang="en-US" sz="2400" smtClean="0"/>
              <a:t>A </a:t>
            </a:r>
            <a:r>
              <a:rPr lang="en-US" sz="2400" u="sng" smtClean="0">
                <a:solidFill>
                  <a:srgbClr val="2237A0"/>
                </a:solidFill>
              </a:rPr>
              <a:t>basic solution</a:t>
            </a:r>
            <a:r>
              <a:rPr lang="en-US" sz="2400" smtClean="0"/>
              <a:t> is an augmented corner point solution.</a:t>
            </a:r>
          </a:p>
          <a:p>
            <a:pPr marL="609600" indent="-609600" eaLnBrk="1" hangingPunct="1">
              <a:lnSpc>
                <a:spcPct val="80000"/>
              </a:lnSpc>
            </a:pPr>
            <a:r>
              <a:rPr lang="en-US" sz="2400" smtClean="0"/>
              <a:t>A </a:t>
            </a:r>
            <a:r>
              <a:rPr lang="en-US" sz="2400" smtClean="0">
                <a:solidFill>
                  <a:schemeClr val="folHlink"/>
                </a:solidFill>
              </a:rPr>
              <a:t>basic solution</a:t>
            </a:r>
            <a:r>
              <a:rPr lang="en-US" sz="2400" smtClean="0"/>
              <a:t> has the following </a:t>
            </a:r>
            <a:r>
              <a:rPr lang="en-US" sz="2400" smtClean="0">
                <a:solidFill>
                  <a:schemeClr val="folHlink"/>
                </a:solidFill>
              </a:rPr>
              <a:t>properties:</a:t>
            </a:r>
          </a:p>
          <a:p>
            <a:pPr marL="609600" indent="-609600" eaLnBrk="1" hangingPunct="1">
              <a:lnSpc>
                <a:spcPct val="80000"/>
              </a:lnSpc>
              <a:buFont typeface="Symbol" pitchFamily="18" charset="2"/>
              <a:buAutoNum type="arabicPeriod"/>
            </a:pPr>
            <a:r>
              <a:rPr lang="en-US" sz="2400" smtClean="0"/>
              <a:t>Each variable is designated as either a </a:t>
            </a:r>
            <a:r>
              <a:rPr lang="en-US" sz="2400" smtClean="0">
                <a:solidFill>
                  <a:srgbClr val="2237A0"/>
                </a:solidFill>
              </a:rPr>
              <a:t>nonbasic variable</a:t>
            </a:r>
            <a:r>
              <a:rPr lang="en-US" sz="2400" smtClean="0"/>
              <a:t> or a </a:t>
            </a:r>
            <a:r>
              <a:rPr lang="en-US" sz="2400" smtClean="0">
                <a:solidFill>
                  <a:srgbClr val="2237A0"/>
                </a:solidFill>
              </a:rPr>
              <a:t>basic variable</a:t>
            </a:r>
            <a:r>
              <a:rPr lang="en-US" sz="2400" smtClean="0"/>
              <a:t>.</a:t>
            </a:r>
          </a:p>
          <a:p>
            <a:pPr marL="609600" indent="-609600" eaLnBrk="1" hangingPunct="1">
              <a:lnSpc>
                <a:spcPct val="80000"/>
              </a:lnSpc>
              <a:buFont typeface="Symbol" pitchFamily="18" charset="2"/>
              <a:buAutoNum type="arabicPeriod"/>
            </a:pPr>
            <a:r>
              <a:rPr lang="en-US" sz="2400" smtClean="0"/>
              <a:t>The number of basic variables equals the number of functional constraints. Therefore, the number of nonbasic variables equals the total number of variables minus the number of functional constraints.</a:t>
            </a:r>
          </a:p>
          <a:p>
            <a:pPr marL="609600" indent="-609600" eaLnBrk="1" hangingPunct="1">
              <a:lnSpc>
                <a:spcPct val="80000"/>
              </a:lnSpc>
              <a:buFont typeface="Symbol" pitchFamily="18" charset="2"/>
              <a:buAutoNum type="arabicPeriod"/>
            </a:pPr>
            <a:r>
              <a:rPr lang="en-US" sz="2400" smtClean="0"/>
              <a:t>The nonbasic variables are set equal to zero.</a:t>
            </a:r>
          </a:p>
          <a:p>
            <a:pPr marL="609600" indent="-609600" eaLnBrk="1" hangingPunct="1">
              <a:lnSpc>
                <a:spcPct val="80000"/>
              </a:lnSpc>
              <a:buFont typeface="Symbol" pitchFamily="18" charset="2"/>
              <a:buAutoNum type="arabicPeriod"/>
            </a:pPr>
            <a:r>
              <a:rPr lang="en-US" sz="2400" smtClean="0"/>
              <a:t>The values of the basic variables are obtained as simultaneous solution of the system of equations (functional constraints in augmented form). The set of basic variables are called </a:t>
            </a:r>
            <a:r>
              <a:rPr lang="en-US" sz="2400" smtClean="0">
                <a:solidFill>
                  <a:srgbClr val="2237A0"/>
                </a:solidFill>
              </a:rPr>
              <a:t>“basis”</a:t>
            </a:r>
          </a:p>
          <a:p>
            <a:pPr marL="609600" indent="-609600" eaLnBrk="1" hangingPunct="1">
              <a:lnSpc>
                <a:spcPct val="80000"/>
              </a:lnSpc>
              <a:buFont typeface="Symbol" pitchFamily="18" charset="2"/>
              <a:buAutoNum type="arabicPeriod"/>
            </a:pPr>
            <a:r>
              <a:rPr lang="en-US" sz="2400" smtClean="0"/>
              <a:t>If the basic variables satisfy the nonnegativity constraints, the basic solution is a Basic Feasible (BF) solution. </a:t>
            </a:r>
          </a:p>
        </p:txBody>
      </p:sp>
    </p:spTree>
    <p:extLst>
      <p:ext uri="{BB962C8B-B14F-4D97-AF65-F5344CB8AC3E}">
        <p14:creationId xmlns:p14="http://schemas.microsoft.com/office/powerpoint/2010/main" xmlns="" val="250839907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ChangeArrowheads="1"/>
          </p:cNvSpPr>
          <p:nvPr>
            <p:ph type="title"/>
          </p:nvPr>
        </p:nvSpPr>
        <p:spPr/>
        <p:txBody>
          <a:bodyPr/>
          <a:lstStyle/>
          <a:p>
            <a:pPr eaLnBrk="1" hangingPunct="1">
              <a:defRPr/>
            </a:pPr>
            <a:r>
              <a:rPr lang="en-US" smtClean="0">
                <a:cs typeface="Arial" charset="0"/>
              </a:rPr>
              <a:t>Initial tableau</a:t>
            </a:r>
          </a:p>
        </p:txBody>
      </p:sp>
      <p:sp>
        <p:nvSpPr>
          <p:cNvPr id="17411" name="Rectangle 3"/>
          <p:cNvSpPr>
            <a:spLocks noGrp="1" noChangeArrowheads="1"/>
          </p:cNvSpPr>
          <p:nvPr>
            <p:ph type="body" sz="half" idx="1"/>
          </p:nvPr>
        </p:nvSpPr>
        <p:spPr>
          <a:xfrm>
            <a:off x="381000" y="1058863"/>
            <a:ext cx="8458200" cy="1074737"/>
          </a:xfrm>
        </p:spPr>
        <p:txBody>
          <a:bodyPr/>
          <a:lstStyle/>
          <a:p>
            <a:pPr eaLnBrk="1" hangingPunct="1">
              <a:buFont typeface="Symbol" pitchFamily="18" charset="2"/>
              <a:buNone/>
            </a:pPr>
            <a:r>
              <a:rPr lang="en-US" sz="2800" smtClean="0">
                <a:solidFill>
                  <a:srgbClr val="2237A0"/>
                </a:solidFill>
              </a:rPr>
              <a:t>2. Initial tableau</a:t>
            </a:r>
          </a:p>
          <a:p>
            <a:pPr eaLnBrk="1" hangingPunct="1">
              <a:buFont typeface="Symbol" pitchFamily="18" charset="2"/>
              <a:buNone/>
            </a:pPr>
            <a:r>
              <a:rPr lang="en-US" sz="2800" smtClean="0"/>
              <a:t> </a:t>
            </a:r>
          </a:p>
        </p:txBody>
      </p:sp>
      <p:graphicFrame>
        <p:nvGraphicFramePr>
          <p:cNvPr id="90203" name="Group 91"/>
          <p:cNvGraphicFramePr>
            <a:graphicFrameLocks noGrp="1"/>
          </p:cNvGraphicFramePr>
          <p:nvPr>
            <p:ph sz="half" idx="2"/>
          </p:nvPr>
        </p:nvGraphicFramePr>
        <p:xfrm>
          <a:off x="228600" y="1676400"/>
          <a:ext cx="8686800" cy="3335339"/>
        </p:xfrm>
        <a:graphic>
          <a:graphicData uri="http://schemas.openxmlformats.org/drawingml/2006/table">
            <a:tbl>
              <a:tblPr/>
              <a:tblGrid>
                <a:gridCol w="1431925"/>
                <a:gridCol w="1158875"/>
                <a:gridCol w="1143000"/>
                <a:gridCol w="1143000"/>
                <a:gridCol w="1295400"/>
                <a:gridCol w="1219200"/>
                <a:gridCol w="1295400"/>
              </a:tblGrid>
              <a:tr h="9890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Basic variable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RHS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00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r>
              <a:tr h="6048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AB252"/>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18</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318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17462" name="Line 68"/>
          <p:cNvSpPr>
            <a:spLocks noChangeShapeType="1"/>
          </p:cNvSpPr>
          <p:nvPr/>
        </p:nvSpPr>
        <p:spPr bwMode="auto">
          <a:xfrm>
            <a:off x="3124200" y="2743200"/>
            <a:ext cx="0" cy="16002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3" name="Line 69"/>
          <p:cNvSpPr>
            <a:spLocks noChangeShapeType="1"/>
          </p:cNvSpPr>
          <p:nvPr/>
        </p:nvSpPr>
        <p:spPr bwMode="auto">
          <a:xfrm>
            <a:off x="3124200" y="4343400"/>
            <a:ext cx="5334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4" name="Line 72"/>
          <p:cNvSpPr>
            <a:spLocks noChangeShapeType="1"/>
          </p:cNvSpPr>
          <p:nvPr/>
        </p:nvSpPr>
        <p:spPr bwMode="auto">
          <a:xfrm flipV="1">
            <a:off x="3657600" y="2743200"/>
            <a:ext cx="0" cy="16002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5" name="Line 73"/>
          <p:cNvSpPr>
            <a:spLocks noChangeShapeType="1"/>
          </p:cNvSpPr>
          <p:nvPr/>
        </p:nvSpPr>
        <p:spPr bwMode="auto">
          <a:xfrm flipH="1">
            <a:off x="3124200" y="2743200"/>
            <a:ext cx="5334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6" name="Line 74"/>
          <p:cNvSpPr>
            <a:spLocks noChangeShapeType="1"/>
          </p:cNvSpPr>
          <p:nvPr/>
        </p:nvSpPr>
        <p:spPr bwMode="auto">
          <a:xfrm flipH="1">
            <a:off x="1828800" y="3352800"/>
            <a:ext cx="67818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7" name="Line 75"/>
          <p:cNvSpPr>
            <a:spLocks noChangeShapeType="1"/>
          </p:cNvSpPr>
          <p:nvPr/>
        </p:nvSpPr>
        <p:spPr bwMode="auto">
          <a:xfrm>
            <a:off x="1828800" y="3352800"/>
            <a:ext cx="0" cy="4572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8" name="Line 76"/>
          <p:cNvSpPr>
            <a:spLocks noChangeShapeType="1"/>
          </p:cNvSpPr>
          <p:nvPr/>
        </p:nvSpPr>
        <p:spPr bwMode="auto">
          <a:xfrm>
            <a:off x="1828800" y="3810000"/>
            <a:ext cx="67818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69" name="Line 77"/>
          <p:cNvSpPr>
            <a:spLocks noChangeShapeType="1"/>
          </p:cNvSpPr>
          <p:nvPr/>
        </p:nvSpPr>
        <p:spPr bwMode="auto">
          <a:xfrm>
            <a:off x="8610600" y="3352800"/>
            <a:ext cx="0" cy="4572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70" name="Text Box 82"/>
          <p:cNvSpPr txBox="1">
            <a:spLocks noChangeArrowheads="1"/>
          </p:cNvSpPr>
          <p:nvPr/>
        </p:nvSpPr>
        <p:spPr bwMode="auto">
          <a:xfrm>
            <a:off x="1447800" y="5638800"/>
            <a:ext cx="19050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Pivot column</a:t>
            </a:r>
          </a:p>
        </p:txBody>
      </p:sp>
      <p:sp>
        <p:nvSpPr>
          <p:cNvPr id="17471" name="Text Box 83"/>
          <p:cNvSpPr txBox="1">
            <a:spLocks noChangeArrowheads="1"/>
          </p:cNvSpPr>
          <p:nvPr/>
        </p:nvSpPr>
        <p:spPr bwMode="auto">
          <a:xfrm>
            <a:off x="6324600" y="5486400"/>
            <a:ext cx="1371600" cy="36671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Pivot row</a:t>
            </a:r>
          </a:p>
        </p:txBody>
      </p:sp>
      <p:sp>
        <p:nvSpPr>
          <p:cNvPr id="17472" name="Line 85"/>
          <p:cNvSpPr>
            <a:spLocks noChangeShapeType="1"/>
          </p:cNvSpPr>
          <p:nvPr/>
        </p:nvSpPr>
        <p:spPr bwMode="auto">
          <a:xfrm flipH="1">
            <a:off x="2743200" y="4343400"/>
            <a:ext cx="381000" cy="12954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7473" name="Line 86"/>
          <p:cNvSpPr>
            <a:spLocks noChangeShapeType="1"/>
          </p:cNvSpPr>
          <p:nvPr/>
        </p:nvSpPr>
        <p:spPr bwMode="auto">
          <a:xfrm>
            <a:off x="6172200" y="3810000"/>
            <a:ext cx="762000" cy="16764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7474" name="Text Box 87"/>
          <p:cNvSpPr txBox="1">
            <a:spLocks noChangeArrowheads="1"/>
          </p:cNvSpPr>
          <p:nvPr/>
        </p:nvSpPr>
        <p:spPr bwMode="auto">
          <a:xfrm>
            <a:off x="4724400" y="5791200"/>
            <a:ext cx="9906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Pivot number</a:t>
            </a:r>
          </a:p>
        </p:txBody>
      </p:sp>
      <p:sp>
        <p:nvSpPr>
          <p:cNvPr id="17475" name="Line 88"/>
          <p:cNvSpPr>
            <a:spLocks noChangeShapeType="1"/>
          </p:cNvSpPr>
          <p:nvPr/>
        </p:nvSpPr>
        <p:spPr bwMode="auto">
          <a:xfrm>
            <a:off x="3429000" y="3581400"/>
            <a:ext cx="1447800" cy="2133600"/>
          </a:xfrm>
          <a:prstGeom prst="line">
            <a:avLst/>
          </a:prstGeom>
          <a:noFill/>
          <a:ln w="1270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17476" name="Text Box 92"/>
          <p:cNvSpPr txBox="1">
            <a:spLocks noChangeArrowheads="1"/>
          </p:cNvSpPr>
          <p:nvPr/>
        </p:nvSpPr>
        <p:spPr bwMode="auto">
          <a:xfrm>
            <a:off x="4953000" y="914400"/>
            <a:ext cx="1295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Entering variable</a:t>
            </a:r>
          </a:p>
        </p:txBody>
      </p:sp>
      <p:sp>
        <p:nvSpPr>
          <p:cNvPr id="17477" name="Line 93"/>
          <p:cNvSpPr>
            <a:spLocks noChangeShapeType="1"/>
          </p:cNvSpPr>
          <p:nvPr/>
        </p:nvSpPr>
        <p:spPr bwMode="auto">
          <a:xfrm flipH="1">
            <a:off x="3352800" y="1219200"/>
            <a:ext cx="15240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78" name="Line 94"/>
          <p:cNvSpPr>
            <a:spLocks noChangeShapeType="1"/>
          </p:cNvSpPr>
          <p:nvPr/>
        </p:nvSpPr>
        <p:spPr bwMode="auto">
          <a:xfrm>
            <a:off x="3352800" y="1219200"/>
            <a:ext cx="0" cy="304800"/>
          </a:xfrm>
          <a:prstGeom prst="line">
            <a:avLst/>
          </a:prstGeom>
          <a:noFill/>
          <a:ln w="12700">
            <a:solidFill>
              <a:srgbClr val="990033"/>
            </a:solidFill>
            <a:round/>
            <a:headEnd/>
            <a:tailEnd type="arrow" w="med" len="med"/>
          </a:ln>
          <a:extLst>
            <a:ext uri="{909E8E84-426E-40DD-AFC4-6F175D3DCCD1}">
              <a14:hiddenFill xmlns:a14="http://schemas.microsoft.com/office/drawing/2010/main" xmlns="">
                <a:noFill/>
              </a14:hiddenFill>
            </a:ext>
          </a:extLst>
        </p:spPr>
        <p:txBody>
          <a:bodyPr/>
          <a:lstStyle/>
          <a:p>
            <a:endParaRPr lang="en-GB"/>
          </a:p>
        </p:txBody>
      </p:sp>
      <p:sp>
        <p:nvSpPr>
          <p:cNvPr id="17479" name="Text Box 96"/>
          <p:cNvSpPr txBox="1">
            <a:spLocks noChangeArrowheads="1"/>
          </p:cNvSpPr>
          <p:nvPr/>
        </p:nvSpPr>
        <p:spPr bwMode="auto">
          <a:xfrm>
            <a:off x="228600" y="5562600"/>
            <a:ext cx="10668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a:t>Leaving variable</a:t>
            </a:r>
          </a:p>
        </p:txBody>
      </p:sp>
      <p:sp>
        <p:nvSpPr>
          <p:cNvPr id="17480" name="Line 97"/>
          <p:cNvSpPr>
            <a:spLocks noChangeShapeType="1"/>
          </p:cNvSpPr>
          <p:nvPr/>
        </p:nvSpPr>
        <p:spPr bwMode="auto">
          <a:xfrm flipH="1">
            <a:off x="381000" y="3505200"/>
            <a:ext cx="3810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17481" name="Line 98"/>
          <p:cNvSpPr>
            <a:spLocks noChangeShapeType="1"/>
          </p:cNvSpPr>
          <p:nvPr/>
        </p:nvSpPr>
        <p:spPr bwMode="auto">
          <a:xfrm>
            <a:off x="381000" y="3505200"/>
            <a:ext cx="0" cy="2057400"/>
          </a:xfrm>
          <a:prstGeom prst="line">
            <a:avLst/>
          </a:prstGeom>
          <a:noFill/>
          <a:ln w="12700">
            <a:solidFill>
              <a:srgbClr val="990033"/>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Tree>
    <p:extLst>
      <p:ext uri="{BB962C8B-B14F-4D97-AF65-F5344CB8AC3E}">
        <p14:creationId xmlns:p14="http://schemas.microsoft.com/office/powerpoint/2010/main" xmlns="" val="1858328101"/>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ChangeArrowheads="1"/>
          </p:cNvSpPr>
          <p:nvPr>
            <p:ph type="title"/>
          </p:nvPr>
        </p:nvSpPr>
        <p:spPr/>
        <p:txBody>
          <a:bodyPr/>
          <a:lstStyle/>
          <a:p>
            <a:pPr eaLnBrk="1" hangingPunct="1">
              <a:defRPr/>
            </a:pPr>
            <a:r>
              <a:rPr lang="en-US" smtClean="0"/>
              <a:t>Simplex tableau</a:t>
            </a:r>
          </a:p>
        </p:txBody>
      </p:sp>
      <p:sp>
        <p:nvSpPr>
          <p:cNvPr id="18435" name="Rectangle 3"/>
          <p:cNvSpPr>
            <a:spLocks noGrp="1" noChangeArrowheads="1"/>
          </p:cNvSpPr>
          <p:nvPr>
            <p:ph type="body" idx="1"/>
          </p:nvPr>
        </p:nvSpPr>
        <p:spPr>
          <a:xfrm>
            <a:off x="381000" y="1058863"/>
            <a:ext cx="8458200" cy="5494337"/>
          </a:xfrm>
        </p:spPr>
        <p:txBody>
          <a:bodyPr/>
          <a:lstStyle/>
          <a:p>
            <a:pPr eaLnBrk="1" hangingPunct="1">
              <a:buFont typeface="Symbol" pitchFamily="18" charset="2"/>
              <a:buNone/>
            </a:pPr>
            <a:r>
              <a:rPr lang="en-US" u="sng" smtClean="0"/>
              <a:t>Notes:</a:t>
            </a:r>
          </a:p>
          <a:p>
            <a:pPr eaLnBrk="1" hangingPunct="1"/>
            <a:r>
              <a:rPr lang="en-US" smtClean="0"/>
              <a:t>The basic feasible solution at the initial tableau is (0, 0, 4, 12, 18) where:</a:t>
            </a:r>
          </a:p>
          <a:p>
            <a:pPr eaLnBrk="1" hangingPunct="1">
              <a:buFont typeface="Symbol" pitchFamily="18" charset="2"/>
              <a:buNone/>
            </a:pPr>
            <a:r>
              <a:rPr lang="en-US" smtClean="0"/>
              <a:t>X</a:t>
            </a:r>
            <a:r>
              <a:rPr lang="en-US" baseline="-25000" smtClean="0"/>
              <a:t>1</a:t>
            </a:r>
            <a:r>
              <a:rPr lang="en-US" smtClean="0"/>
              <a:t> = 0, X</a:t>
            </a:r>
            <a:r>
              <a:rPr lang="en-US" baseline="-25000" smtClean="0"/>
              <a:t>2</a:t>
            </a:r>
            <a:r>
              <a:rPr lang="en-US" smtClean="0"/>
              <a:t> = 0, S</a:t>
            </a:r>
            <a:r>
              <a:rPr lang="en-US" baseline="-25000" smtClean="0"/>
              <a:t>1</a:t>
            </a:r>
            <a:r>
              <a:rPr lang="en-US" smtClean="0"/>
              <a:t> =  4, S</a:t>
            </a:r>
            <a:r>
              <a:rPr lang="en-US" baseline="-25000" smtClean="0"/>
              <a:t>2</a:t>
            </a:r>
            <a:r>
              <a:rPr lang="en-US" smtClean="0"/>
              <a:t> = 12, S</a:t>
            </a:r>
            <a:r>
              <a:rPr lang="en-US" baseline="-25000" smtClean="0"/>
              <a:t>3</a:t>
            </a:r>
            <a:r>
              <a:rPr lang="en-US" smtClean="0"/>
              <a:t> = 18, and Z = 0</a:t>
            </a:r>
          </a:p>
          <a:p>
            <a:pPr eaLnBrk="1" hangingPunct="1">
              <a:buFont typeface="Symbol" pitchFamily="18" charset="2"/>
              <a:buNone/>
            </a:pPr>
            <a:r>
              <a:rPr lang="en-US" smtClean="0"/>
              <a:t>Where S</a:t>
            </a:r>
            <a:r>
              <a:rPr lang="en-US" baseline="-25000" smtClean="0"/>
              <a:t>1</a:t>
            </a:r>
            <a:r>
              <a:rPr lang="en-US" smtClean="0"/>
              <a:t>, S</a:t>
            </a:r>
            <a:r>
              <a:rPr lang="en-US" baseline="-25000" smtClean="0"/>
              <a:t>2</a:t>
            </a:r>
            <a:r>
              <a:rPr lang="en-US" smtClean="0"/>
              <a:t>, and S</a:t>
            </a:r>
            <a:r>
              <a:rPr lang="en-US" baseline="-25000" smtClean="0"/>
              <a:t>3</a:t>
            </a:r>
            <a:r>
              <a:rPr lang="en-US" smtClean="0"/>
              <a:t> are </a:t>
            </a:r>
            <a:r>
              <a:rPr lang="en-US" smtClean="0">
                <a:solidFill>
                  <a:schemeClr val="folHlink"/>
                </a:solidFill>
              </a:rPr>
              <a:t>basic variables</a:t>
            </a:r>
          </a:p>
          <a:p>
            <a:pPr eaLnBrk="1" hangingPunct="1">
              <a:buFont typeface="Symbol" pitchFamily="18" charset="2"/>
              <a:buNone/>
            </a:pPr>
            <a:r>
              <a:rPr lang="en-US" smtClean="0"/>
              <a:t>            X</a:t>
            </a:r>
            <a:r>
              <a:rPr lang="en-US" baseline="-25000" smtClean="0"/>
              <a:t>1</a:t>
            </a:r>
            <a:r>
              <a:rPr lang="en-US" smtClean="0"/>
              <a:t> and X</a:t>
            </a:r>
            <a:r>
              <a:rPr lang="en-US" baseline="-25000" smtClean="0"/>
              <a:t>2</a:t>
            </a:r>
            <a:r>
              <a:rPr lang="en-US" smtClean="0"/>
              <a:t> are </a:t>
            </a:r>
            <a:r>
              <a:rPr lang="en-US" smtClean="0">
                <a:solidFill>
                  <a:schemeClr val="folHlink"/>
                </a:solidFill>
              </a:rPr>
              <a:t>nonbasic variables</a:t>
            </a:r>
          </a:p>
          <a:p>
            <a:pPr eaLnBrk="1" hangingPunct="1"/>
            <a:r>
              <a:rPr lang="en-US" smtClean="0">
                <a:solidFill>
                  <a:srgbClr val="2237A0"/>
                </a:solidFill>
              </a:rPr>
              <a:t>The solution at the initial tableau is associated to the origin point at which all the decision variables are zero.</a:t>
            </a:r>
          </a:p>
          <a:p>
            <a:pPr eaLnBrk="1" hangingPunct="1"/>
            <a:endParaRPr lang="en-US" smtClean="0">
              <a:solidFill>
                <a:srgbClr val="2237A0"/>
              </a:solidFill>
            </a:endParaRPr>
          </a:p>
          <a:p>
            <a:pPr eaLnBrk="1" hangingPunct="1">
              <a:buFont typeface="Symbol" pitchFamily="18" charset="2"/>
              <a:buNone/>
            </a:pPr>
            <a:endParaRPr lang="en-US" smtClean="0">
              <a:solidFill>
                <a:srgbClr val="2237A0"/>
              </a:solidFill>
            </a:endParaRPr>
          </a:p>
        </p:txBody>
      </p:sp>
    </p:spTree>
    <p:extLst>
      <p:ext uri="{BB962C8B-B14F-4D97-AF65-F5344CB8AC3E}">
        <p14:creationId xmlns:p14="http://schemas.microsoft.com/office/powerpoint/2010/main" xmlns="" val="7168432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p:txBody>
          <a:bodyPr/>
          <a:lstStyle/>
          <a:p>
            <a:pPr eaLnBrk="1" hangingPunct="1">
              <a:defRPr/>
            </a:pPr>
            <a:r>
              <a:rPr lang="en-US" smtClean="0"/>
              <a:t>Optimality test</a:t>
            </a:r>
          </a:p>
        </p:txBody>
      </p:sp>
      <p:sp>
        <p:nvSpPr>
          <p:cNvPr id="19459" name="Rectangle 3"/>
          <p:cNvSpPr>
            <a:spLocks noGrp="1" noChangeArrowheads="1"/>
          </p:cNvSpPr>
          <p:nvPr>
            <p:ph type="body" idx="1"/>
          </p:nvPr>
        </p:nvSpPr>
        <p:spPr/>
        <p:txBody>
          <a:bodyPr/>
          <a:lstStyle/>
          <a:p>
            <a:pPr eaLnBrk="1" hangingPunct="1"/>
            <a:r>
              <a:rPr lang="en-US" smtClean="0"/>
              <a:t>By investigating the last row of the initial tableau, we find that there are some negative numbers. Therefore, the current solution is not optimal</a:t>
            </a:r>
          </a:p>
        </p:txBody>
      </p:sp>
    </p:spTree>
    <p:extLst>
      <p:ext uri="{BB962C8B-B14F-4D97-AF65-F5344CB8AC3E}">
        <p14:creationId xmlns:p14="http://schemas.microsoft.com/office/powerpoint/2010/main" xmlns="" val="1559745689"/>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p:txBody>
          <a:bodyPr/>
          <a:lstStyle/>
          <a:p>
            <a:pPr eaLnBrk="1" hangingPunct="1">
              <a:defRPr/>
            </a:pPr>
            <a:r>
              <a:rPr lang="en-US" smtClean="0"/>
              <a:t>Iteration</a:t>
            </a:r>
          </a:p>
        </p:txBody>
      </p:sp>
      <p:sp>
        <p:nvSpPr>
          <p:cNvPr id="20483" name="Rectangle 3"/>
          <p:cNvSpPr>
            <a:spLocks noGrp="1" noChangeArrowheads="1"/>
          </p:cNvSpPr>
          <p:nvPr>
            <p:ph type="body" idx="1"/>
          </p:nvPr>
        </p:nvSpPr>
        <p:spPr/>
        <p:txBody>
          <a:bodyPr>
            <a:normAutofit fontScale="92500"/>
          </a:bodyPr>
          <a:lstStyle/>
          <a:p>
            <a:pPr eaLnBrk="1" hangingPunct="1"/>
            <a:r>
              <a:rPr lang="en-US" smtClean="0">
                <a:solidFill>
                  <a:srgbClr val="2237A0"/>
                </a:solidFill>
              </a:rPr>
              <a:t>Step 1</a:t>
            </a:r>
            <a:r>
              <a:rPr lang="en-US" smtClean="0"/>
              <a:t>: </a:t>
            </a:r>
            <a:r>
              <a:rPr lang="en-US" smtClean="0">
                <a:solidFill>
                  <a:schemeClr val="folHlink"/>
                </a:solidFill>
              </a:rPr>
              <a:t>Determine the entering variable</a:t>
            </a:r>
            <a:r>
              <a:rPr lang="en-US" smtClean="0"/>
              <a:t> by selecting the variable with the most negative in the last row.</a:t>
            </a:r>
          </a:p>
          <a:p>
            <a:pPr eaLnBrk="1" hangingPunct="1"/>
            <a:r>
              <a:rPr lang="en-US" smtClean="0"/>
              <a:t>From the initial tableau, in the last row (Z row), the coefficient of X</a:t>
            </a:r>
            <a:r>
              <a:rPr lang="en-US" baseline="-25000" smtClean="0"/>
              <a:t>1</a:t>
            </a:r>
            <a:r>
              <a:rPr lang="en-US" smtClean="0"/>
              <a:t> is -3 and the coefficient of X</a:t>
            </a:r>
            <a:r>
              <a:rPr lang="en-US" baseline="-25000" smtClean="0"/>
              <a:t>2</a:t>
            </a:r>
            <a:r>
              <a:rPr lang="en-US" smtClean="0"/>
              <a:t> is -5; therefore, </a:t>
            </a:r>
            <a:r>
              <a:rPr lang="en-US" smtClean="0">
                <a:solidFill>
                  <a:srgbClr val="2237A0"/>
                </a:solidFill>
              </a:rPr>
              <a:t>the most negative</a:t>
            </a:r>
            <a:r>
              <a:rPr lang="en-US" smtClean="0"/>
              <a:t> is -5. consequently, </a:t>
            </a:r>
            <a:r>
              <a:rPr lang="en-US" smtClean="0">
                <a:solidFill>
                  <a:schemeClr val="folHlink"/>
                </a:solidFill>
              </a:rPr>
              <a:t>X</a:t>
            </a:r>
            <a:r>
              <a:rPr lang="en-US" baseline="-25000" smtClean="0">
                <a:solidFill>
                  <a:schemeClr val="folHlink"/>
                </a:solidFill>
              </a:rPr>
              <a:t>2</a:t>
            </a:r>
            <a:r>
              <a:rPr lang="en-US" smtClean="0">
                <a:solidFill>
                  <a:schemeClr val="folHlink"/>
                </a:solidFill>
              </a:rPr>
              <a:t> is the entering variable.</a:t>
            </a:r>
          </a:p>
          <a:p>
            <a:pPr eaLnBrk="1" hangingPunct="1"/>
            <a:r>
              <a:rPr lang="en-US" smtClean="0">
                <a:solidFill>
                  <a:srgbClr val="2237A0"/>
                </a:solidFill>
              </a:rPr>
              <a:t>X</a:t>
            </a:r>
            <a:r>
              <a:rPr lang="en-US" baseline="-25000" smtClean="0">
                <a:solidFill>
                  <a:srgbClr val="2237A0"/>
                </a:solidFill>
              </a:rPr>
              <a:t>2</a:t>
            </a:r>
            <a:r>
              <a:rPr lang="en-US" smtClean="0">
                <a:solidFill>
                  <a:srgbClr val="2237A0"/>
                </a:solidFill>
              </a:rPr>
              <a:t> is surrounded by a box and it is called the pivot column</a:t>
            </a:r>
          </a:p>
        </p:txBody>
      </p:sp>
    </p:spTree>
    <p:extLst>
      <p:ext uri="{BB962C8B-B14F-4D97-AF65-F5344CB8AC3E}">
        <p14:creationId xmlns:p14="http://schemas.microsoft.com/office/powerpoint/2010/main" xmlns="" val="11904128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p:txBody>
          <a:bodyPr/>
          <a:lstStyle/>
          <a:p>
            <a:pPr eaLnBrk="1" hangingPunct="1">
              <a:defRPr/>
            </a:pPr>
            <a:r>
              <a:rPr lang="en-US" smtClean="0"/>
              <a:t>Iteration</a:t>
            </a:r>
          </a:p>
        </p:txBody>
      </p:sp>
      <p:sp>
        <p:nvSpPr>
          <p:cNvPr id="21507" name="Rectangle 3"/>
          <p:cNvSpPr>
            <a:spLocks noGrp="1" noChangeArrowheads="1"/>
          </p:cNvSpPr>
          <p:nvPr>
            <p:ph type="body" sz="half" idx="1"/>
          </p:nvPr>
        </p:nvSpPr>
        <p:spPr>
          <a:xfrm>
            <a:off x="381000" y="1058863"/>
            <a:ext cx="8763000" cy="1531937"/>
          </a:xfrm>
        </p:spPr>
        <p:txBody>
          <a:bodyPr/>
          <a:lstStyle/>
          <a:p>
            <a:pPr eaLnBrk="1" hangingPunct="1"/>
            <a:r>
              <a:rPr lang="en-US" sz="2800" smtClean="0"/>
              <a:t>Step 2: Determining the leaving variable by using the minimum ratio test as following:</a:t>
            </a:r>
          </a:p>
          <a:p>
            <a:pPr eaLnBrk="1" hangingPunct="1">
              <a:buFont typeface="Symbol" pitchFamily="18" charset="2"/>
              <a:buNone/>
            </a:pPr>
            <a:endParaRPr lang="en-US" sz="2800" smtClean="0"/>
          </a:p>
        </p:txBody>
      </p:sp>
      <p:graphicFrame>
        <p:nvGraphicFramePr>
          <p:cNvPr id="97334" name="Group 54"/>
          <p:cNvGraphicFramePr>
            <a:graphicFrameLocks noGrp="1"/>
          </p:cNvGraphicFramePr>
          <p:nvPr>
            <p:ph sz="half" idx="2"/>
          </p:nvPr>
        </p:nvGraphicFramePr>
        <p:xfrm>
          <a:off x="609600" y="2362200"/>
          <a:ext cx="7620000" cy="3608784"/>
        </p:xfrm>
        <a:graphic>
          <a:graphicData uri="http://schemas.openxmlformats.org/drawingml/2006/table">
            <a:tbl>
              <a:tblPr/>
              <a:tblGrid>
                <a:gridCol w="1828800"/>
                <a:gridCol w="2133600"/>
                <a:gridCol w="1295400"/>
                <a:gridCol w="2362200"/>
              </a:tblGrid>
              <a:tr h="154209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cs typeface="Times New Roman" pitchFamily="18" charset="0"/>
                        </a:rPr>
                        <a:t>Basic variable</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rPr>
                        <a:t>Entering variable X</a:t>
                      </a:r>
                      <a:r>
                        <a:rPr kumimoji="0" lang="en-US" sz="2800" b="0" i="0" u="none" strike="noStrike" cap="none" normalizeH="0" baseline="-25000" smtClean="0">
                          <a:ln>
                            <a:noFill/>
                          </a:ln>
                          <a:solidFill>
                            <a:srgbClr val="990033"/>
                          </a:solidFill>
                          <a:effectLst/>
                          <a:latin typeface="Times New Roman" pitchFamily="18" charset="0"/>
                        </a:rPr>
                        <a:t>2</a:t>
                      </a:r>
                      <a:endParaRPr kumimoji="0" lang="ar-EG" sz="2800" b="0" i="0" u="none" strike="noStrike" cap="none" normalizeH="0" baseline="-25000" smtClean="0">
                        <a:ln>
                          <a:noFill/>
                        </a:ln>
                        <a:solidFill>
                          <a:srgbClr val="990033"/>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rPr>
                        <a:t>(1)</a:t>
                      </a:r>
                      <a:endParaRPr kumimoji="0" lang="en-US" sz="2800" b="0" i="0" u="none" strike="noStrike" cap="none" normalizeH="0" baseline="0" smtClean="0">
                        <a:ln>
                          <a:noFill/>
                        </a:ln>
                        <a:solidFill>
                          <a:srgbClr val="990033"/>
                        </a:solidFill>
                        <a:effectLst/>
                        <a:latin typeface="Times New Roman" pitchFamily="18" charset="0"/>
                        <a:cs typeface="Times New Roman" pitchFamily="18" charset="0"/>
                      </a:endParaRP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rPr>
                        <a:t>RHS</a:t>
                      </a:r>
                      <a:endParaRPr kumimoji="0" lang="ar-EG" sz="2800" b="0" i="0" u="none" strike="noStrike" cap="none" normalizeH="0" baseline="0" smtClean="0">
                        <a:ln>
                          <a:noFill/>
                        </a:ln>
                        <a:solidFill>
                          <a:srgbClr val="990033"/>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ar-EG" sz="2800" b="0" i="0" u="none" strike="noStrike" cap="none" normalizeH="0" baseline="0" smtClean="0">
                        <a:ln>
                          <a:noFill/>
                        </a:ln>
                        <a:solidFill>
                          <a:srgbClr val="990033"/>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cs typeface="Times New Roman" pitchFamily="18" charset="0"/>
                        </a:rPr>
                        <a:t>(2)</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rPr>
                        <a:t>Ratio</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rgbClr val="990033"/>
                        </a:solidFill>
                        <a:effectLst/>
                        <a:latin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990033"/>
                          </a:solidFill>
                          <a:effectLst/>
                          <a:latin typeface="Times New Roman" pitchFamily="18" charset="0"/>
                        </a:rPr>
                        <a:t>(2)</a:t>
                      </a:r>
                      <a:r>
                        <a:rPr kumimoji="0" lang="en-US" sz="2800" b="0" i="0" u="none" strike="noStrike" cap="none" normalizeH="0" baseline="0" smtClean="0">
                          <a:ln>
                            <a:noFill/>
                          </a:ln>
                          <a:solidFill>
                            <a:srgbClr val="990033"/>
                          </a:solidFill>
                          <a:effectLst/>
                          <a:latin typeface="Times New Roman" pitchFamily="18" charset="0"/>
                          <a:sym typeface="Symbol" pitchFamily="18" charset="2"/>
                        </a:rPr>
                        <a:t>(1)</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09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S</a:t>
                      </a:r>
                      <a:r>
                        <a:rPr kumimoji="0" lang="en-US" sz="2800" b="0" i="0" u="none" strike="noStrike" cap="none" normalizeH="0" baseline="-25000" smtClean="0">
                          <a:ln>
                            <a:noFill/>
                          </a:ln>
                          <a:solidFill>
                            <a:schemeClr val="tx1"/>
                          </a:solidFill>
                          <a:effectLst/>
                          <a:latin typeface="Times New Roman" pitchFamily="18" charset="0"/>
                        </a:rPr>
                        <a:t>1</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4</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None</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030097">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tx1"/>
                          </a:solidFill>
                          <a:effectLst/>
                          <a:latin typeface="Times New Roman" pitchFamily="18" charset="0"/>
                        </a:rPr>
                        <a:t>S</a:t>
                      </a:r>
                      <a:r>
                        <a:rPr kumimoji="0" lang="en-US" sz="2800" b="1" i="0" u="none" strike="noStrike" cap="none" normalizeH="0" baseline="-25000" smtClean="0">
                          <a:ln>
                            <a:noFill/>
                          </a:ln>
                          <a:solidFill>
                            <a:schemeClr val="tx1"/>
                          </a:solidFill>
                          <a:effectLst/>
                          <a:latin typeface="Times New Roman" pitchFamily="18" charset="0"/>
                        </a:rPr>
                        <a:t>2</a:t>
                      </a: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Leaving</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tx1"/>
                          </a:solidFill>
                          <a:effectLst/>
                          <a:latin typeface="Times New Roman" pitchFamily="18" charset="0"/>
                        </a:rPr>
                        <a:t>2</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tx1"/>
                          </a:solidFill>
                          <a:effectLst/>
                          <a:latin typeface="Times New Roman" pitchFamily="18" charset="0"/>
                        </a:rPr>
                        <a:t>12</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6</a:t>
                      </a:r>
                      <a:endParaRPr kumimoji="0" lang="ar-EG" sz="2800" b="1" i="0" u="none" strike="noStrike" cap="none" normalizeH="0" baseline="0" smtClean="0">
                        <a:ln>
                          <a:noFill/>
                        </a:ln>
                        <a:solidFill>
                          <a:srgbClr val="2237A0"/>
                        </a:solidFill>
                        <a:effectLst/>
                        <a:latin typeface="Times New Roman" pitchFamily="18" charset="0"/>
                        <a:cs typeface="Times New Roman" pitchFamily="18" charset="0"/>
                      </a:endParaRPr>
                    </a:p>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rgbClr val="2237A0"/>
                          </a:solidFill>
                          <a:effectLst/>
                          <a:latin typeface="Times New Roman" pitchFamily="18" charset="0"/>
                        </a:rPr>
                        <a:t>Smallest ratio</a:t>
                      </a:r>
                      <a:endParaRPr kumimoji="0" lang="en-US" sz="2800" b="1" i="0" u="none" strike="noStrike" cap="none" normalizeH="0" baseline="0" smtClean="0">
                        <a:ln>
                          <a:noFill/>
                        </a:ln>
                        <a:solidFill>
                          <a:srgbClr val="2237A0"/>
                        </a:solidFill>
                        <a:effectLst/>
                        <a:latin typeface="Times New Roman" pitchFamily="18" charset="0"/>
                        <a:cs typeface="Times New Roman" pitchFamily="18" charset="0"/>
                      </a:endParaRP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518096">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S3</a:t>
                      </a:r>
                    </a:p>
                  </a:txBody>
                  <a:tcPr marT="45714" marB="45714"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2</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18</a:t>
                      </a:r>
                    </a:p>
                  </a:txBody>
                  <a:tcPr marT="45714" marB="45714"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9</a:t>
                      </a:r>
                    </a:p>
                  </a:txBody>
                  <a:tcPr marT="45714" marB="45714"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extLst>
      <p:ext uri="{BB962C8B-B14F-4D97-AF65-F5344CB8AC3E}">
        <p14:creationId xmlns:p14="http://schemas.microsoft.com/office/powerpoint/2010/main" xmlns="" val="7371946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ChangeArrowheads="1"/>
          </p:cNvSpPr>
          <p:nvPr>
            <p:ph type="title"/>
          </p:nvPr>
        </p:nvSpPr>
        <p:spPr/>
        <p:txBody>
          <a:bodyPr/>
          <a:lstStyle/>
          <a:p>
            <a:pPr eaLnBrk="1" hangingPunct="1">
              <a:defRPr/>
            </a:pPr>
            <a:r>
              <a:rPr lang="en-US" smtClean="0"/>
              <a:t>Iteration</a:t>
            </a:r>
          </a:p>
        </p:txBody>
      </p:sp>
      <p:sp>
        <p:nvSpPr>
          <p:cNvPr id="22531" name="Rectangle 3"/>
          <p:cNvSpPr>
            <a:spLocks noGrp="1" noChangeArrowheads="1"/>
          </p:cNvSpPr>
          <p:nvPr>
            <p:ph type="body" sz="half" idx="1"/>
          </p:nvPr>
        </p:nvSpPr>
        <p:spPr>
          <a:xfrm>
            <a:off x="381000" y="1058863"/>
            <a:ext cx="8534400" cy="1531937"/>
          </a:xfrm>
        </p:spPr>
        <p:txBody>
          <a:bodyPr/>
          <a:lstStyle/>
          <a:p>
            <a:pPr marL="609600" indent="-609600" eaLnBrk="1" hangingPunct="1"/>
            <a:r>
              <a:rPr lang="en-US" sz="2800" smtClean="0"/>
              <a:t>Step 3: solving for the new BF solution by using the eliminatory row operations as following:</a:t>
            </a:r>
          </a:p>
          <a:p>
            <a:pPr marL="609600" indent="-609600" eaLnBrk="1" hangingPunct="1">
              <a:buFont typeface="Symbol" pitchFamily="18" charset="2"/>
              <a:buAutoNum type="arabicPeriod"/>
            </a:pPr>
            <a:r>
              <a:rPr lang="en-US" sz="2800" smtClean="0">
                <a:solidFill>
                  <a:srgbClr val="990033"/>
                </a:solidFill>
              </a:rPr>
              <a:t>New pivot row = old pivot row</a:t>
            </a:r>
            <a:r>
              <a:rPr lang="en-US" sz="2800" smtClean="0"/>
              <a:t> </a:t>
            </a:r>
            <a:r>
              <a:rPr lang="en-US" sz="2800" smtClean="0">
                <a:solidFill>
                  <a:srgbClr val="990033"/>
                </a:solidFill>
                <a:sym typeface="Symbol" pitchFamily="18" charset="2"/>
              </a:rPr>
              <a:t> pivot number</a:t>
            </a:r>
          </a:p>
          <a:p>
            <a:pPr marL="609600" indent="-609600" eaLnBrk="1" hangingPunct="1">
              <a:buFont typeface="Symbol" pitchFamily="18" charset="2"/>
              <a:buNone/>
            </a:pPr>
            <a:endParaRPr lang="en-US" sz="2800" smtClean="0">
              <a:solidFill>
                <a:srgbClr val="990033"/>
              </a:solidFill>
              <a:sym typeface="Symbol" pitchFamily="18" charset="2"/>
            </a:endParaRPr>
          </a:p>
        </p:txBody>
      </p:sp>
      <p:graphicFrame>
        <p:nvGraphicFramePr>
          <p:cNvPr id="99402" name="Group 74"/>
          <p:cNvGraphicFramePr>
            <a:graphicFrameLocks noGrp="1"/>
          </p:cNvGraphicFramePr>
          <p:nvPr>
            <p:ph sz="half" idx="2"/>
          </p:nvPr>
        </p:nvGraphicFramePr>
        <p:xfrm>
          <a:off x="762000" y="2700338"/>
          <a:ext cx="8153400" cy="3017835"/>
        </p:xfrm>
        <a:graphic>
          <a:graphicData uri="http://schemas.openxmlformats.org/drawingml/2006/table">
            <a:tbl>
              <a:tblPr/>
              <a:tblGrid>
                <a:gridCol w="1525588"/>
                <a:gridCol w="906462"/>
                <a:gridCol w="1073150"/>
                <a:gridCol w="1073150"/>
                <a:gridCol w="1214438"/>
                <a:gridCol w="1146175"/>
                <a:gridCol w="1214437"/>
              </a:tblGrid>
              <a:tr h="944979">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Basic variable</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X</a:t>
                      </a:r>
                      <a:r>
                        <a:rPr kumimoji="0" lang="en-US" sz="2800" b="1" i="0" u="none" strike="noStrike" cap="none" normalizeH="0" baseline="-25000" smtClean="0">
                          <a:ln>
                            <a:noFill/>
                          </a:ln>
                          <a:solidFill>
                            <a:schemeClr val="folHlink"/>
                          </a:solidFill>
                          <a:effectLst/>
                          <a:latin typeface="Times New Roman" pitchFamily="18" charset="0"/>
                        </a:rPr>
                        <a:t>1</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X</a:t>
                      </a:r>
                      <a:r>
                        <a:rPr kumimoji="0" lang="en-US" sz="2800" b="1" i="0" u="none" strike="noStrike" cap="none" normalizeH="0" baseline="-25000" smtClean="0">
                          <a:ln>
                            <a:noFill/>
                          </a:ln>
                          <a:solidFill>
                            <a:schemeClr val="folHlink"/>
                          </a:solidFill>
                          <a:effectLst/>
                          <a:latin typeface="Times New Roman" pitchFamily="18" charset="0"/>
                        </a:rPr>
                        <a:t>2</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S</a:t>
                      </a:r>
                      <a:r>
                        <a:rPr kumimoji="0" lang="en-US" sz="2800" b="1" i="0" u="none" strike="noStrike" cap="none" normalizeH="0" baseline="-25000" smtClean="0">
                          <a:ln>
                            <a:noFill/>
                          </a:ln>
                          <a:solidFill>
                            <a:schemeClr val="folHlink"/>
                          </a:solidFill>
                          <a:effectLst/>
                          <a:latin typeface="Times New Roman" pitchFamily="18" charset="0"/>
                        </a:rPr>
                        <a:t>1</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S</a:t>
                      </a:r>
                      <a:r>
                        <a:rPr kumimoji="0" lang="en-US" sz="2800" b="1" i="0" u="none" strike="noStrike" cap="none" normalizeH="0" baseline="-25000" smtClean="0">
                          <a:ln>
                            <a:noFill/>
                          </a:ln>
                          <a:solidFill>
                            <a:schemeClr val="folHlink"/>
                          </a:solidFill>
                          <a:effectLst/>
                          <a:latin typeface="Times New Roman" pitchFamily="18" charset="0"/>
                        </a:rPr>
                        <a:t>2</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S</a:t>
                      </a:r>
                      <a:r>
                        <a:rPr kumimoji="0" lang="en-US" sz="2800" b="1" i="0" u="none" strike="noStrike" cap="none" normalizeH="0" baseline="-25000" smtClean="0">
                          <a:ln>
                            <a:noFill/>
                          </a:ln>
                          <a:solidFill>
                            <a:schemeClr val="folHlink"/>
                          </a:solidFill>
                          <a:effectLst/>
                          <a:latin typeface="Times New Roman" pitchFamily="18" charset="0"/>
                        </a:rPr>
                        <a:t>3</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1" i="0" u="none" strike="noStrike" cap="none" normalizeH="0" baseline="0" smtClean="0">
                          <a:ln>
                            <a:noFill/>
                          </a:ln>
                          <a:solidFill>
                            <a:schemeClr val="folHlink"/>
                          </a:solidFill>
                          <a:effectLst/>
                          <a:latin typeface="Times New Roman" pitchFamily="18" charset="0"/>
                        </a:rPr>
                        <a:t>RHS</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1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1</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1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X</a:t>
                      </a:r>
                      <a:r>
                        <a:rPr kumimoji="0" lang="en-US" sz="2800" b="0" i="0" u="none" strike="noStrike" cap="none" normalizeH="0" baseline="-25000" smtClean="0">
                          <a:ln>
                            <a:noFill/>
                          </a:ln>
                          <a:solidFill>
                            <a:srgbClr val="2237A0"/>
                          </a:solidFill>
                          <a:effectLst/>
                          <a:latin typeface="Times New Roman" pitchFamily="18" charset="0"/>
                        </a:rPr>
                        <a:t>2</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6</a:t>
                      </a: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66FFFF"/>
                    </a:solidFill>
                  </a:tcPr>
                </a:tc>
              </a:tr>
              <a:tr h="51821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3</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tx1"/>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8214">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Z</a:t>
                      </a:r>
                    </a:p>
                  </a:txBody>
                  <a:tcPr marT="45725" marB="45725"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folHlink"/>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folHlink"/>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folHlink"/>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folHlink"/>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folHlink"/>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endParaRPr kumimoji="0" lang="en-US" sz="2800" b="0" i="0" u="none" strike="noStrike" cap="none" normalizeH="0" baseline="0" smtClean="0">
                        <a:ln>
                          <a:noFill/>
                        </a:ln>
                        <a:solidFill>
                          <a:schemeClr val="folHlink"/>
                        </a:solidFill>
                        <a:effectLst/>
                        <a:latin typeface="Times New Roman" pitchFamily="18" charset="0"/>
                      </a:endParaRPr>
                    </a:p>
                  </a:txBody>
                  <a:tcPr marT="45725" marB="45725"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582" name="Text Box 67"/>
          <p:cNvSpPr txBox="1">
            <a:spLocks noChangeArrowheads="1"/>
          </p:cNvSpPr>
          <p:nvPr/>
        </p:nvSpPr>
        <p:spPr bwMode="auto">
          <a:xfrm>
            <a:off x="1524000" y="6019800"/>
            <a:ext cx="4343400" cy="6413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0033CC"/>
                </a:solidFill>
              </a:rPr>
              <a:t>Note that X</a:t>
            </a:r>
            <a:r>
              <a:rPr lang="en-US" b="1" baseline="-25000">
                <a:solidFill>
                  <a:srgbClr val="0033CC"/>
                </a:solidFill>
              </a:rPr>
              <a:t>2</a:t>
            </a:r>
            <a:r>
              <a:rPr lang="en-US" b="1">
                <a:solidFill>
                  <a:srgbClr val="0033CC"/>
                </a:solidFill>
              </a:rPr>
              <a:t> becomes in the basic variables list instead of S</a:t>
            </a:r>
            <a:r>
              <a:rPr lang="en-US" b="1" baseline="-25000">
                <a:solidFill>
                  <a:srgbClr val="0033CC"/>
                </a:solidFill>
              </a:rPr>
              <a:t>2</a:t>
            </a:r>
          </a:p>
        </p:txBody>
      </p:sp>
      <p:sp>
        <p:nvSpPr>
          <p:cNvPr id="22583" name="Line 68"/>
          <p:cNvSpPr>
            <a:spLocks noChangeShapeType="1"/>
          </p:cNvSpPr>
          <p:nvPr/>
        </p:nvSpPr>
        <p:spPr bwMode="auto">
          <a:xfrm flipH="1">
            <a:off x="304800" y="4495800"/>
            <a:ext cx="381000" cy="0"/>
          </a:xfrm>
          <a:prstGeom prst="line">
            <a:avLst/>
          </a:prstGeom>
          <a:noFill/>
          <a:ln w="28575">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2584" name="Line 69"/>
          <p:cNvSpPr>
            <a:spLocks noChangeShapeType="1"/>
          </p:cNvSpPr>
          <p:nvPr/>
        </p:nvSpPr>
        <p:spPr bwMode="auto">
          <a:xfrm>
            <a:off x="304800" y="4495800"/>
            <a:ext cx="0" cy="1905000"/>
          </a:xfrm>
          <a:prstGeom prst="line">
            <a:avLst/>
          </a:prstGeom>
          <a:noFill/>
          <a:ln w="28575">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2585" name="Line 70"/>
          <p:cNvSpPr>
            <a:spLocks noChangeShapeType="1"/>
          </p:cNvSpPr>
          <p:nvPr/>
        </p:nvSpPr>
        <p:spPr bwMode="auto">
          <a:xfrm>
            <a:off x="304800" y="6400800"/>
            <a:ext cx="1143000" cy="0"/>
          </a:xfrm>
          <a:prstGeom prst="line">
            <a:avLst/>
          </a:prstGeom>
          <a:noFill/>
          <a:ln w="28575">
            <a:solidFill>
              <a:srgbClr val="990033"/>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Tree>
    <p:extLst>
      <p:ext uri="{BB962C8B-B14F-4D97-AF65-F5344CB8AC3E}">
        <p14:creationId xmlns:p14="http://schemas.microsoft.com/office/powerpoint/2010/main" xmlns="" val="119777043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p:txBody>
          <a:bodyPr/>
          <a:lstStyle/>
          <a:p>
            <a:pPr eaLnBrk="1" hangingPunct="1">
              <a:defRPr/>
            </a:pPr>
            <a:r>
              <a:rPr lang="en-US" dirty="0" smtClean="0"/>
              <a:t>iteration</a:t>
            </a:r>
          </a:p>
        </p:txBody>
      </p:sp>
      <p:sp>
        <p:nvSpPr>
          <p:cNvPr id="23555" name="Rectangle 3"/>
          <p:cNvSpPr>
            <a:spLocks noGrp="1" noChangeArrowheads="1"/>
          </p:cNvSpPr>
          <p:nvPr>
            <p:ph type="body" idx="1"/>
          </p:nvPr>
        </p:nvSpPr>
        <p:spPr>
          <a:xfrm>
            <a:off x="533400" y="1981200"/>
            <a:ext cx="8129587" cy="2057400"/>
          </a:xfrm>
        </p:spPr>
        <p:txBody>
          <a:bodyPr>
            <a:normAutofit/>
          </a:bodyPr>
          <a:lstStyle/>
          <a:p>
            <a:pPr eaLnBrk="1" hangingPunct="1">
              <a:lnSpc>
                <a:spcPct val="80000"/>
              </a:lnSpc>
              <a:buFont typeface="Symbol" pitchFamily="18" charset="2"/>
              <a:buNone/>
            </a:pPr>
            <a:r>
              <a:rPr lang="en-US" sz="1800" dirty="0" smtClean="0"/>
              <a:t>2. </a:t>
            </a:r>
            <a:r>
              <a:rPr lang="en-US" sz="2400" dirty="0" smtClean="0"/>
              <a:t>Apply the Gauss-Jordan elimination on the pivot column</a:t>
            </a:r>
            <a:endParaRPr lang="en-US" sz="2400" u="sng" baseline="-25000" dirty="0" smtClean="0">
              <a:cs typeface="Times New Roman" pitchFamily="18" charset="0"/>
            </a:endParaRPr>
          </a:p>
          <a:p>
            <a:pPr eaLnBrk="1" hangingPunct="1">
              <a:lnSpc>
                <a:spcPct val="80000"/>
              </a:lnSpc>
              <a:buFont typeface="Symbol" pitchFamily="18" charset="2"/>
              <a:buNone/>
            </a:pPr>
            <a:r>
              <a:rPr lang="en-US" sz="1800" dirty="0" smtClean="0">
                <a:cs typeface="Times New Roman" pitchFamily="18" charset="0"/>
              </a:rPr>
              <a:t>    </a:t>
            </a:r>
            <a:endParaRPr lang="en-US" sz="1800" u="sng" baseline="-25000" dirty="0" smtClean="0">
              <a:cs typeface="Times New Roman" pitchFamily="18" charset="0"/>
            </a:endParaRPr>
          </a:p>
        </p:txBody>
      </p:sp>
      <p:sp>
        <p:nvSpPr>
          <p:cNvPr id="23559" name="Text Box 8"/>
          <p:cNvSpPr txBox="1">
            <a:spLocks noChangeArrowheads="1"/>
          </p:cNvSpPr>
          <p:nvPr/>
        </p:nvSpPr>
        <p:spPr bwMode="auto">
          <a:xfrm>
            <a:off x="6096000" y="4800600"/>
            <a:ext cx="2819400" cy="11874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spcBef>
                <a:spcPct val="50000"/>
              </a:spcBef>
            </a:pPr>
            <a:r>
              <a:rPr lang="en-US" sz="2400" b="1" dirty="0">
                <a:solidFill>
                  <a:srgbClr val="2237A0"/>
                </a:solidFill>
              </a:rPr>
              <a:t>Substitute this values in the table</a:t>
            </a:r>
          </a:p>
        </p:txBody>
      </p:sp>
    </p:spTree>
    <p:extLst>
      <p:ext uri="{BB962C8B-B14F-4D97-AF65-F5344CB8AC3E}">
        <p14:creationId xmlns:p14="http://schemas.microsoft.com/office/powerpoint/2010/main" xmlns="" val="316592949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ChangeArrowheads="1"/>
          </p:cNvSpPr>
          <p:nvPr>
            <p:ph type="title"/>
          </p:nvPr>
        </p:nvSpPr>
        <p:spPr/>
        <p:txBody>
          <a:bodyPr/>
          <a:lstStyle/>
          <a:p>
            <a:pPr eaLnBrk="1" hangingPunct="1">
              <a:defRPr/>
            </a:pPr>
            <a:r>
              <a:rPr lang="en-US" smtClean="0"/>
              <a:t>Iteration</a:t>
            </a:r>
          </a:p>
        </p:txBody>
      </p:sp>
      <p:graphicFrame>
        <p:nvGraphicFramePr>
          <p:cNvPr id="102470" name="Group 70"/>
          <p:cNvGraphicFramePr>
            <a:graphicFrameLocks noGrp="1"/>
          </p:cNvGraphicFramePr>
          <p:nvPr>
            <p:ph idx="1"/>
          </p:nvPr>
        </p:nvGraphicFramePr>
        <p:xfrm>
          <a:off x="381000" y="1752600"/>
          <a:ext cx="8534400" cy="3049588"/>
        </p:xfrm>
        <a:graphic>
          <a:graphicData uri="http://schemas.openxmlformats.org/drawingml/2006/table">
            <a:tbl>
              <a:tblPr/>
              <a:tblGrid>
                <a:gridCol w="1406525"/>
                <a:gridCol w="1139825"/>
                <a:gridCol w="1122363"/>
                <a:gridCol w="1123950"/>
                <a:gridCol w="1271587"/>
                <a:gridCol w="1198563"/>
                <a:gridCol w="1271587"/>
              </a:tblGrid>
              <a:tr h="762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Basic variable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RHS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4</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X</a:t>
                      </a:r>
                      <a:r>
                        <a:rPr kumimoji="0" lang="en-US" sz="2800" b="0" i="0" u="none" strike="noStrike" cap="none" normalizeH="0" baseline="-25000" smtClean="0">
                          <a:ln>
                            <a:noFill/>
                          </a:ln>
                          <a:solidFill>
                            <a:srgbClr val="2237A0"/>
                          </a:solidFill>
                          <a:effectLst/>
                          <a:latin typeface="Times New Roman" pitchFamily="18"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3</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EA68F"/>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tr>
              <a:tr h="549275">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FFFF00"/>
                    </a:solid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5/2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4629" name="Line 60"/>
          <p:cNvSpPr>
            <a:spLocks noChangeShapeType="1"/>
          </p:cNvSpPr>
          <p:nvPr/>
        </p:nvSpPr>
        <p:spPr bwMode="auto">
          <a:xfrm>
            <a:off x="1981200" y="2743200"/>
            <a:ext cx="0" cy="19812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0" name="Line 61"/>
          <p:cNvSpPr>
            <a:spLocks noChangeShapeType="1"/>
          </p:cNvSpPr>
          <p:nvPr/>
        </p:nvSpPr>
        <p:spPr bwMode="auto">
          <a:xfrm>
            <a:off x="1981200" y="4724400"/>
            <a:ext cx="6858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1" name="Line 62"/>
          <p:cNvSpPr>
            <a:spLocks noChangeShapeType="1"/>
          </p:cNvSpPr>
          <p:nvPr/>
        </p:nvSpPr>
        <p:spPr bwMode="auto">
          <a:xfrm flipV="1">
            <a:off x="2667000" y="2743200"/>
            <a:ext cx="0" cy="19812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2" name="Line 63"/>
          <p:cNvSpPr>
            <a:spLocks noChangeShapeType="1"/>
          </p:cNvSpPr>
          <p:nvPr/>
        </p:nvSpPr>
        <p:spPr bwMode="auto">
          <a:xfrm flipH="1">
            <a:off x="1981200" y="2743200"/>
            <a:ext cx="6858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3" name="Line 64"/>
          <p:cNvSpPr>
            <a:spLocks noChangeShapeType="1"/>
          </p:cNvSpPr>
          <p:nvPr/>
        </p:nvSpPr>
        <p:spPr bwMode="auto">
          <a:xfrm flipH="1">
            <a:off x="1828800" y="3810000"/>
            <a:ext cx="67056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4" name="Line 65"/>
          <p:cNvSpPr>
            <a:spLocks noChangeShapeType="1"/>
          </p:cNvSpPr>
          <p:nvPr/>
        </p:nvSpPr>
        <p:spPr bwMode="auto">
          <a:xfrm>
            <a:off x="1828800" y="3810000"/>
            <a:ext cx="0" cy="3810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5" name="Line 66"/>
          <p:cNvSpPr>
            <a:spLocks noChangeShapeType="1"/>
          </p:cNvSpPr>
          <p:nvPr/>
        </p:nvSpPr>
        <p:spPr bwMode="auto">
          <a:xfrm>
            <a:off x="1828800" y="4191000"/>
            <a:ext cx="6705600" cy="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6" name="Line 67"/>
          <p:cNvSpPr>
            <a:spLocks noChangeShapeType="1"/>
          </p:cNvSpPr>
          <p:nvPr/>
        </p:nvSpPr>
        <p:spPr bwMode="auto">
          <a:xfrm>
            <a:off x="8534400" y="3810000"/>
            <a:ext cx="0" cy="381000"/>
          </a:xfrm>
          <a:prstGeom prst="line">
            <a:avLst/>
          </a:prstGeom>
          <a:noFill/>
          <a:ln w="12700">
            <a:solidFill>
              <a:srgbClr val="990033"/>
            </a:solidFill>
            <a:round/>
            <a:headEnd/>
            <a:tailEnd/>
          </a:ln>
          <a:extLst>
            <a:ext uri="{909E8E84-426E-40DD-AFC4-6F175D3DCCD1}">
              <a14:hiddenFill xmlns:a14="http://schemas.microsoft.com/office/drawing/2010/main" xmlns="">
                <a:noFill/>
              </a14:hiddenFill>
            </a:ext>
          </a:extLst>
        </p:spPr>
        <p:txBody>
          <a:bodyPr/>
          <a:lstStyle/>
          <a:p>
            <a:endParaRPr lang="en-GB"/>
          </a:p>
        </p:txBody>
      </p:sp>
      <p:sp>
        <p:nvSpPr>
          <p:cNvPr id="24637" name="Text Box 71"/>
          <p:cNvSpPr txBox="1">
            <a:spLocks noChangeArrowheads="1"/>
          </p:cNvSpPr>
          <p:nvPr/>
        </p:nvSpPr>
        <p:spPr bwMode="auto">
          <a:xfrm>
            <a:off x="1447800" y="5638800"/>
            <a:ext cx="2286000"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2237A0"/>
                </a:solidFill>
              </a:rPr>
              <a:t>The most negative value; therefore, X</a:t>
            </a:r>
            <a:r>
              <a:rPr lang="en-US" b="1" baseline="-25000">
                <a:solidFill>
                  <a:srgbClr val="2237A0"/>
                </a:solidFill>
              </a:rPr>
              <a:t>1</a:t>
            </a:r>
            <a:r>
              <a:rPr lang="en-US" b="1">
                <a:solidFill>
                  <a:srgbClr val="2237A0"/>
                </a:solidFill>
              </a:rPr>
              <a:t> is the entering variable</a:t>
            </a:r>
          </a:p>
        </p:txBody>
      </p:sp>
      <p:sp>
        <p:nvSpPr>
          <p:cNvPr id="24638" name="Line 72"/>
          <p:cNvSpPr>
            <a:spLocks noChangeShapeType="1"/>
          </p:cNvSpPr>
          <p:nvPr/>
        </p:nvSpPr>
        <p:spPr bwMode="auto">
          <a:xfrm flipV="1">
            <a:off x="2362200" y="5029200"/>
            <a:ext cx="0" cy="685800"/>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24639" name="Text Box 73"/>
          <p:cNvSpPr txBox="1">
            <a:spLocks noChangeArrowheads="1"/>
          </p:cNvSpPr>
          <p:nvPr/>
        </p:nvSpPr>
        <p:spPr bwMode="auto">
          <a:xfrm>
            <a:off x="6553200" y="5486400"/>
            <a:ext cx="2362200" cy="11906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2237A0"/>
                </a:solidFill>
              </a:rPr>
              <a:t>The smallest ratio is 6/3 =2; therefore, S</a:t>
            </a:r>
            <a:r>
              <a:rPr lang="en-US" b="1" baseline="-25000">
                <a:solidFill>
                  <a:srgbClr val="2237A0"/>
                </a:solidFill>
              </a:rPr>
              <a:t>3</a:t>
            </a:r>
            <a:r>
              <a:rPr lang="en-US" b="1">
                <a:solidFill>
                  <a:srgbClr val="2237A0"/>
                </a:solidFill>
              </a:rPr>
              <a:t> is the leaving variable</a:t>
            </a:r>
          </a:p>
        </p:txBody>
      </p:sp>
      <p:sp>
        <p:nvSpPr>
          <p:cNvPr id="24640" name="Line 74"/>
          <p:cNvSpPr>
            <a:spLocks noChangeShapeType="1"/>
          </p:cNvSpPr>
          <p:nvPr/>
        </p:nvSpPr>
        <p:spPr bwMode="auto">
          <a:xfrm flipV="1">
            <a:off x="7924800" y="4038600"/>
            <a:ext cx="0" cy="1447800"/>
          </a:xfrm>
          <a:prstGeom prst="line">
            <a:avLst/>
          </a:prstGeom>
          <a:noFill/>
          <a:ln w="57150">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GB"/>
          </a:p>
        </p:txBody>
      </p:sp>
      <p:sp>
        <p:nvSpPr>
          <p:cNvPr id="24641" name="Text Box 75"/>
          <p:cNvSpPr txBox="1">
            <a:spLocks noChangeArrowheads="1"/>
          </p:cNvSpPr>
          <p:nvPr/>
        </p:nvSpPr>
        <p:spPr bwMode="auto">
          <a:xfrm>
            <a:off x="228600" y="1004888"/>
            <a:ext cx="8686800" cy="36671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993300"/>
                </a:solidFill>
              </a:rPr>
              <a:t>This solution is not optimal, since there is a negative numbers in the last row</a:t>
            </a:r>
          </a:p>
        </p:txBody>
      </p:sp>
    </p:spTree>
    <p:extLst>
      <p:ext uri="{BB962C8B-B14F-4D97-AF65-F5344CB8AC3E}">
        <p14:creationId xmlns:p14="http://schemas.microsoft.com/office/powerpoint/2010/main" xmlns="" val="118121556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defRPr/>
            </a:pPr>
            <a:r>
              <a:rPr lang="en-US" smtClean="0"/>
              <a:t>Iteration</a:t>
            </a:r>
          </a:p>
        </p:txBody>
      </p:sp>
      <p:sp>
        <p:nvSpPr>
          <p:cNvPr id="25603" name="Rectangle 3"/>
          <p:cNvSpPr>
            <a:spLocks noGrp="1" noChangeArrowheads="1"/>
          </p:cNvSpPr>
          <p:nvPr>
            <p:ph type="body" sz="half" idx="1"/>
          </p:nvPr>
        </p:nvSpPr>
        <p:spPr>
          <a:xfrm>
            <a:off x="381000" y="1058863"/>
            <a:ext cx="8534400" cy="693737"/>
          </a:xfrm>
        </p:spPr>
        <p:txBody>
          <a:bodyPr/>
          <a:lstStyle/>
          <a:p>
            <a:pPr eaLnBrk="1" hangingPunct="1"/>
            <a:r>
              <a:rPr lang="en-US" sz="2800" smtClean="0"/>
              <a:t>Apply the same rules we will obtain this solution:</a:t>
            </a:r>
          </a:p>
          <a:p>
            <a:pPr eaLnBrk="1" hangingPunct="1">
              <a:buFont typeface="Symbol" pitchFamily="18" charset="2"/>
              <a:buNone/>
            </a:pPr>
            <a:endParaRPr lang="en-US" sz="2800" smtClean="0"/>
          </a:p>
          <a:p>
            <a:pPr eaLnBrk="1" hangingPunct="1">
              <a:buFont typeface="Symbol" pitchFamily="18" charset="2"/>
              <a:buNone/>
            </a:pPr>
            <a:endParaRPr lang="en-US" sz="2800" smtClean="0"/>
          </a:p>
        </p:txBody>
      </p:sp>
      <p:graphicFrame>
        <p:nvGraphicFramePr>
          <p:cNvPr id="104510" name="Group 62"/>
          <p:cNvGraphicFramePr>
            <a:graphicFrameLocks noGrp="1"/>
          </p:cNvGraphicFramePr>
          <p:nvPr>
            <p:ph sz="half" idx="2"/>
          </p:nvPr>
        </p:nvGraphicFramePr>
        <p:xfrm>
          <a:off x="404813" y="1828800"/>
          <a:ext cx="8586787" cy="3109913"/>
        </p:xfrm>
        <a:graphic>
          <a:graphicData uri="http://schemas.openxmlformats.org/drawingml/2006/table">
            <a:tbl>
              <a:tblPr/>
              <a:tblGrid>
                <a:gridCol w="1441450"/>
                <a:gridCol w="1165225"/>
                <a:gridCol w="1150937"/>
                <a:gridCol w="1149350"/>
                <a:gridCol w="1303338"/>
                <a:gridCol w="1227137"/>
                <a:gridCol w="1149350"/>
              </a:tblGrid>
              <a:tr h="7620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Basic variable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X</a:t>
                      </a:r>
                      <a:r>
                        <a:rPr kumimoji="0" lang="en-US" sz="2800" b="0" i="0" u="none" strike="noStrike" cap="none" normalizeH="0" baseline="-2500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S</a:t>
                      </a:r>
                      <a:r>
                        <a:rPr kumimoji="0" lang="en-US" sz="2800" b="0" i="0" u="none" strike="noStrike" cap="none" normalizeH="0" baseline="-25000" smtClean="0">
                          <a:ln>
                            <a:noFill/>
                          </a:ln>
                          <a:solidFill>
                            <a:schemeClr val="folHlink"/>
                          </a:solidFill>
                          <a:effectLst/>
                          <a:latin typeface="Times New Roman" pitchFamily="18" charset="0"/>
                        </a:rPr>
                        <a:t>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RHS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3238">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S</a:t>
                      </a:r>
                      <a:r>
                        <a:rPr kumimoji="0" lang="en-US" sz="2800" b="0" i="0" u="none" strike="noStrike" cap="none" normalizeH="0" baseline="-25000" smtClean="0">
                          <a:ln>
                            <a:noFill/>
                          </a:ln>
                          <a:solidFill>
                            <a:srgbClr val="2237A0"/>
                          </a:solidFill>
                          <a:effectLst/>
                          <a:latin typeface="Times New Roman" pitchFamily="18" charset="0"/>
                        </a:rPr>
                        <a:t>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9113">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X</a:t>
                      </a:r>
                      <a:r>
                        <a:rPr kumimoji="0" lang="en-US" sz="2800" b="0" i="0" u="none" strike="noStrike" cap="none" normalizeH="0" baseline="-25000" smtClean="0">
                          <a:ln>
                            <a:noFill/>
                          </a:ln>
                          <a:solidFill>
                            <a:srgbClr val="2237A0"/>
                          </a:solidFill>
                          <a:effectLst/>
                          <a:latin typeface="Times New Roman" pitchFamily="18" charset="0"/>
                        </a:rPr>
                        <a:t>2</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096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rgbClr val="2237A0"/>
                          </a:solidFill>
                          <a:effectLst/>
                          <a:latin typeface="Times New Roman" pitchFamily="18" charset="0"/>
                        </a:rPr>
                        <a:t>X1</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1/3</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tx1"/>
                          </a:solidFill>
                          <a:effectLst/>
                          <a:latin typeface="Times New Roman" pitchFamily="18" charset="0"/>
                        </a:rPr>
                        <a:t>2</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57200">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Z</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3/2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1</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
                          <a:schemeClr val="hlink"/>
                        </a:buClr>
                        <a:buSzPct val="70000"/>
                        <a:buFont typeface="Symbol" pitchFamily="18" charset="2"/>
                        <a:buNone/>
                        <a:tabLst/>
                      </a:pPr>
                      <a:r>
                        <a:rPr kumimoji="0" lang="en-US" sz="2800" b="0" i="0" u="none" strike="noStrike" cap="none" normalizeH="0" baseline="0" smtClean="0">
                          <a:ln>
                            <a:noFill/>
                          </a:ln>
                          <a:solidFill>
                            <a:schemeClr val="folHlink"/>
                          </a:solidFill>
                          <a:effectLst/>
                          <a:latin typeface="Times New Roman" pitchFamily="18" charset="0"/>
                        </a:rPr>
                        <a:t>36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5654" name="Text Box 61"/>
          <p:cNvSpPr txBox="1">
            <a:spLocks noChangeArrowheads="1"/>
          </p:cNvSpPr>
          <p:nvPr/>
        </p:nvSpPr>
        <p:spPr bwMode="auto">
          <a:xfrm>
            <a:off x="533400" y="5257800"/>
            <a:ext cx="7162800" cy="132873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en-US" b="1">
                <a:solidFill>
                  <a:srgbClr val="993300"/>
                </a:solidFill>
              </a:rPr>
              <a:t>This solution is optimal; since there is no negative solution in the last row: basic variables are X</a:t>
            </a:r>
            <a:r>
              <a:rPr lang="en-US" b="1" baseline="-25000">
                <a:solidFill>
                  <a:srgbClr val="993300"/>
                </a:solidFill>
              </a:rPr>
              <a:t>1</a:t>
            </a:r>
            <a:r>
              <a:rPr lang="en-US" b="1">
                <a:solidFill>
                  <a:srgbClr val="993300"/>
                </a:solidFill>
              </a:rPr>
              <a:t> = 2, X</a:t>
            </a:r>
            <a:r>
              <a:rPr lang="en-US" b="1" baseline="-25000">
                <a:solidFill>
                  <a:srgbClr val="993300"/>
                </a:solidFill>
              </a:rPr>
              <a:t>2</a:t>
            </a:r>
            <a:r>
              <a:rPr lang="en-US" b="1">
                <a:solidFill>
                  <a:srgbClr val="993300"/>
                </a:solidFill>
              </a:rPr>
              <a:t> = 6 and S</a:t>
            </a:r>
            <a:r>
              <a:rPr lang="en-US" b="1" baseline="-25000">
                <a:solidFill>
                  <a:srgbClr val="993300"/>
                </a:solidFill>
              </a:rPr>
              <a:t>1</a:t>
            </a:r>
            <a:r>
              <a:rPr lang="en-US" b="1">
                <a:solidFill>
                  <a:srgbClr val="993300"/>
                </a:solidFill>
              </a:rPr>
              <a:t> = 2; the nonbasic variables  are S</a:t>
            </a:r>
            <a:r>
              <a:rPr lang="en-US" b="1" baseline="-25000">
                <a:solidFill>
                  <a:srgbClr val="993300"/>
                </a:solidFill>
              </a:rPr>
              <a:t>2</a:t>
            </a:r>
            <a:r>
              <a:rPr lang="en-US" b="1">
                <a:solidFill>
                  <a:srgbClr val="993300"/>
                </a:solidFill>
              </a:rPr>
              <a:t> = S</a:t>
            </a:r>
            <a:r>
              <a:rPr lang="en-US" b="1" baseline="-25000">
                <a:solidFill>
                  <a:srgbClr val="993300"/>
                </a:solidFill>
              </a:rPr>
              <a:t>3</a:t>
            </a:r>
            <a:r>
              <a:rPr lang="en-US" b="1">
                <a:solidFill>
                  <a:srgbClr val="993300"/>
                </a:solidFill>
              </a:rPr>
              <a:t> = 0</a:t>
            </a:r>
            <a:endParaRPr lang="ar-EG" b="1">
              <a:solidFill>
                <a:srgbClr val="993300"/>
              </a:solidFill>
              <a:cs typeface="Arial" charset="0"/>
            </a:endParaRPr>
          </a:p>
          <a:p>
            <a:pPr eaLnBrk="1" hangingPunct="1">
              <a:spcBef>
                <a:spcPct val="50000"/>
              </a:spcBef>
            </a:pPr>
            <a:r>
              <a:rPr lang="en-US" b="1">
                <a:solidFill>
                  <a:srgbClr val="993300"/>
                </a:solidFill>
              </a:rPr>
              <a:t>Z = 36</a:t>
            </a:r>
            <a:endParaRPr lang="en-US" b="1">
              <a:solidFill>
                <a:srgbClr val="993300"/>
              </a:solidFill>
              <a:cs typeface="Arial" charset="0"/>
            </a:endParaRPr>
          </a:p>
        </p:txBody>
      </p:sp>
    </p:spTree>
    <p:extLst>
      <p:ext uri="{BB962C8B-B14F-4D97-AF65-F5344CB8AC3E}">
        <p14:creationId xmlns:p14="http://schemas.microsoft.com/office/powerpoint/2010/main" xmlns="" val="265027475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rrowheads="1"/>
          </p:cNvSpPr>
          <p:nvPr>
            <p:ph type="title"/>
          </p:nvPr>
        </p:nvSpPr>
        <p:spPr/>
        <p:txBody>
          <a:bodyPr>
            <a:normAutofit fontScale="90000"/>
          </a:bodyPr>
          <a:lstStyle/>
          <a:p>
            <a:pPr eaLnBrk="1" hangingPunct="1">
              <a:defRPr/>
            </a:pPr>
            <a:r>
              <a:rPr lang="en-US" smtClean="0"/>
              <a:t>Special cases of linear programming</a:t>
            </a:r>
          </a:p>
        </p:txBody>
      </p:sp>
      <p:sp>
        <p:nvSpPr>
          <p:cNvPr id="26627" name="Rectangle 3"/>
          <p:cNvSpPr>
            <a:spLocks noGrp="1" noChangeArrowheads="1"/>
          </p:cNvSpPr>
          <p:nvPr>
            <p:ph type="body" idx="1"/>
          </p:nvPr>
        </p:nvSpPr>
        <p:spPr/>
        <p:txBody>
          <a:bodyPr/>
          <a:lstStyle/>
          <a:p>
            <a:pPr eaLnBrk="1" hangingPunct="1"/>
            <a:r>
              <a:rPr lang="en-US" smtClean="0"/>
              <a:t>Infeasible solution</a:t>
            </a:r>
          </a:p>
          <a:p>
            <a:pPr eaLnBrk="1" hangingPunct="1"/>
            <a:r>
              <a:rPr lang="en-US" smtClean="0"/>
              <a:t>Multiple solution (infinitely many solution)</a:t>
            </a:r>
          </a:p>
          <a:p>
            <a:pPr eaLnBrk="1" hangingPunct="1"/>
            <a:r>
              <a:rPr lang="en-US" smtClean="0"/>
              <a:t>Unbounded solution</a:t>
            </a:r>
            <a:endParaRPr lang="ar-EG" smtClean="0">
              <a:cs typeface="Times New Roman" pitchFamily="18" charset="0"/>
            </a:endParaRPr>
          </a:p>
          <a:p>
            <a:pPr eaLnBrk="1" hangingPunct="1"/>
            <a:r>
              <a:rPr lang="en-US" smtClean="0"/>
              <a:t>Degenerated solution</a:t>
            </a:r>
            <a:endParaRPr lang="en-US" smtClean="0">
              <a:cs typeface="Times New Roman" pitchFamily="18" charset="0"/>
            </a:endParaRPr>
          </a:p>
        </p:txBody>
      </p:sp>
    </p:spTree>
    <p:extLst>
      <p:ext uri="{BB962C8B-B14F-4D97-AF65-F5344CB8AC3E}">
        <p14:creationId xmlns:p14="http://schemas.microsoft.com/office/powerpoint/2010/main" xmlns="" val="867872487"/>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p:txBody>
          <a:bodyPr/>
          <a:lstStyle/>
          <a:p>
            <a:pPr eaLnBrk="1" hangingPunct="1">
              <a:defRPr/>
            </a:pPr>
            <a:r>
              <a:rPr lang="en-US" dirty="0" smtClean="0"/>
              <a:t>Notes on the Simplex tableau</a:t>
            </a:r>
          </a:p>
        </p:txBody>
      </p:sp>
      <p:sp>
        <p:nvSpPr>
          <p:cNvPr id="27651" name="Rectangle 3"/>
          <p:cNvSpPr>
            <a:spLocks noGrp="1" noChangeArrowheads="1"/>
          </p:cNvSpPr>
          <p:nvPr>
            <p:ph type="body" idx="1"/>
          </p:nvPr>
        </p:nvSpPr>
        <p:spPr>
          <a:xfrm>
            <a:off x="228600" y="1676400"/>
            <a:ext cx="8891588" cy="5029200"/>
          </a:xfrm>
        </p:spPr>
        <p:txBody>
          <a:bodyPr/>
          <a:lstStyle/>
          <a:p>
            <a:pPr eaLnBrk="1" hangingPunct="1">
              <a:lnSpc>
                <a:spcPct val="80000"/>
              </a:lnSpc>
              <a:buFont typeface="Symbol" pitchFamily="18" charset="2"/>
              <a:buNone/>
            </a:pPr>
            <a:r>
              <a:rPr lang="en-US" sz="2000" dirty="0" smtClean="0"/>
              <a:t>1. In any simplex tableau, the objective function row (Z row) is always in terms of the </a:t>
            </a:r>
            <a:r>
              <a:rPr lang="en-US" sz="2000" dirty="0" err="1" smtClean="0"/>
              <a:t>nonbasic</a:t>
            </a:r>
            <a:r>
              <a:rPr lang="en-US" sz="2000" dirty="0" smtClean="0"/>
              <a:t> variables. This means that under any basic variable (in any tableau) there is a zero in the Z row. For the non basic there is no condition ( it can take any value in this row).</a:t>
            </a:r>
          </a:p>
          <a:p>
            <a:pPr eaLnBrk="1" hangingPunct="1">
              <a:lnSpc>
                <a:spcPct val="80000"/>
              </a:lnSpc>
              <a:buFont typeface="Symbol" pitchFamily="18" charset="2"/>
              <a:buNone/>
            </a:pPr>
            <a:r>
              <a:rPr lang="en-US" sz="2000" dirty="0"/>
              <a:t>2</a:t>
            </a:r>
            <a:r>
              <a:rPr lang="en-US" sz="2000" dirty="0" smtClean="0"/>
              <a:t>. If there is a zero under one or more </a:t>
            </a:r>
            <a:r>
              <a:rPr lang="en-US" sz="2000" dirty="0" err="1" smtClean="0">
                <a:solidFill>
                  <a:schemeClr val="folHlink"/>
                </a:solidFill>
              </a:rPr>
              <a:t>nonbasic</a:t>
            </a:r>
            <a:r>
              <a:rPr lang="en-US" sz="2000" dirty="0" smtClean="0">
                <a:solidFill>
                  <a:schemeClr val="folHlink"/>
                </a:solidFill>
              </a:rPr>
              <a:t> variables</a:t>
            </a:r>
            <a:r>
              <a:rPr lang="en-US" sz="2000" dirty="0" smtClean="0"/>
              <a:t> in the </a:t>
            </a:r>
            <a:r>
              <a:rPr lang="en-US" sz="2000" dirty="0" smtClean="0">
                <a:solidFill>
                  <a:schemeClr val="folHlink"/>
                </a:solidFill>
              </a:rPr>
              <a:t>last tableau</a:t>
            </a:r>
            <a:r>
              <a:rPr lang="en-US" sz="2000" dirty="0" smtClean="0"/>
              <a:t> (optimal solution tableau), then </a:t>
            </a:r>
            <a:r>
              <a:rPr lang="en-US" sz="2000" dirty="0" smtClean="0">
                <a:solidFill>
                  <a:srgbClr val="0033CC"/>
                </a:solidFill>
              </a:rPr>
              <a:t>there is a multiple optimal solution.</a:t>
            </a:r>
          </a:p>
          <a:p>
            <a:pPr eaLnBrk="1" hangingPunct="1">
              <a:lnSpc>
                <a:spcPct val="80000"/>
              </a:lnSpc>
              <a:buFont typeface="Symbol" pitchFamily="18" charset="2"/>
              <a:buNone/>
            </a:pPr>
            <a:r>
              <a:rPr lang="en-US" sz="2000" dirty="0"/>
              <a:t>3</a:t>
            </a:r>
            <a:r>
              <a:rPr lang="en-US" sz="2000" dirty="0" smtClean="0"/>
              <a:t>. When determining the </a:t>
            </a:r>
            <a:r>
              <a:rPr lang="en-US" sz="2000" dirty="0" smtClean="0">
                <a:solidFill>
                  <a:schemeClr val="tx2"/>
                </a:solidFill>
              </a:rPr>
              <a:t>leaving variable of any tableau</a:t>
            </a:r>
            <a:r>
              <a:rPr lang="en-US" sz="2000" dirty="0" smtClean="0"/>
              <a:t>, if there is no </a:t>
            </a:r>
            <a:r>
              <a:rPr lang="en-US" sz="2000" dirty="0" smtClean="0">
                <a:solidFill>
                  <a:schemeClr val="tx2"/>
                </a:solidFill>
              </a:rPr>
              <a:t>positive ratio</a:t>
            </a:r>
            <a:r>
              <a:rPr lang="en-US" sz="2000" dirty="0" smtClean="0"/>
              <a:t> (all the entries in the pivot column are negative and zeroes), then the solution is </a:t>
            </a:r>
            <a:r>
              <a:rPr lang="en-US" sz="2000" dirty="0" smtClean="0">
                <a:solidFill>
                  <a:schemeClr val="tx2"/>
                </a:solidFill>
              </a:rPr>
              <a:t>unbounded</a:t>
            </a:r>
            <a:r>
              <a:rPr lang="en-US" sz="2000" dirty="0" smtClean="0"/>
              <a:t>.</a:t>
            </a:r>
          </a:p>
          <a:p>
            <a:pPr eaLnBrk="1" hangingPunct="1">
              <a:lnSpc>
                <a:spcPct val="80000"/>
              </a:lnSpc>
              <a:buFont typeface="Symbol" pitchFamily="18" charset="2"/>
              <a:buNone/>
            </a:pPr>
            <a:r>
              <a:rPr lang="en-US" sz="2000" dirty="0"/>
              <a:t>4</a:t>
            </a:r>
            <a:r>
              <a:rPr lang="en-US" sz="2000" dirty="0" smtClean="0"/>
              <a:t>. If there is a tie (more than one variables have the same most negative or positive) in determining the entering variable, choose any variable to be the entering one.</a:t>
            </a:r>
          </a:p>
          <a:p>
            <a:pPr eaLnBrk="1" hangingPunct="1">
              <a:lnSpc>
                <a:spcPct val="80000"/>
              </a:lnSpc>
              <a:buFont typeface="Symbol" pitchFamily="18" charset="2"/>
              <a:buNone/>
            </a:pPr>
            <a:r>
              <a:rPr lang="en-US" sz="2000" dirty="0"/>
              <a:t>5</a:t>
            </a:r>
            <a:r>
              <a:rPr lang="en-US" sz="2000" dirty="0" smtClean="0"/>
              <a:t>. If there is a tie in determining the leaving variable, choose any one to be the leaving variable. In this case </a:t>
            </a:r>
            <a:r>
              <a:rPr lang="en-US" sz="2000" dirty="0" smtClean="0">
                <a:solidFill>
                  <a:schemeClr val="tx2"/>
                </a:solidFill>
              </a:rPr>
              <a:t>a zero will appear in RHS column</a:t>
            </a:r>
            <a:r>
              <a:rPr lang="en-US" sz="2000" dirty="0" smtClean="0"/>
              <a:t>; therefore,  a </a:t>
            </a:r>
            <a:r>
              <a:rPr lang="en-US" sz="2000" dirty="0" smtClean="0">
                <a:solidFill>
                  <a:schemeClr val="tx2"/>
                </a:solidFill>
              </a:rPr>
              <a:t>“cycle”</a:t>
            </a:r>
            <a:r>
              <a:rPr lang="en-US" sz="2000" dirty="0" smtClean="0"/>
              <a:t> will occur, this means that the </a:t>
            </a:r>
            <a:r>
              <a:rPr lang="en-US" sz="2000" dirty="0" smtClean="0">
                <a:solidFill>
                  <a:schemeClr val="tx2"/>
                </a:solidFill>
              </a:rPr>
              <a:t>value of the objective function will be the same for several iterations</a:t>
            </a:r>
            <a:r>
              <a:rPr lang="en-US" sz="2000" dirty="0" smtClean="0"/>
              <a:t>.</a:t>
            </a:r>
          </a:p>
          <a:p>
            <a:pPr eaLnBrk="1" hangingPunct="1">
              <a:lnSpc>
                <a:spcPct val="80000"/>
              </a:lnSpc>
              <a:buFont typeface="Symbol" pitchFamily="18" charset="2"/>
              <a:buNone/>
            </a:pPr>
            <a:r>
              <a:rPr lang="en-US" sz="2000" dirty="0"/>
              <a:t>6</a:t>
            </a:r>
            <a:r>
              <a:rPr lang="en-US" sz="2000" dirty="0" smtClean="0"/>
              <a:t>. A Solution that has a basic variable with zero value is called a </a:t>
            </a:r>
            <a:r>
              <a:rPr lang="en-US" sz="2000" dirty="0" smtClean="0">
                <a:solidFill>
                  <a:schemeClr val="tx2"/>
                </a:solidFill>
              </a:rPr>
              <a:t>“degenerate solution”.</a:t>
            </a:r>
          </a:p>
          <a:p>
            <a:pPr eaLnBrk="1" hangingPunct="1">
              <a:lnSpc>
                <a:spcPct val="80000"/>
              </a:lnSpc>
              <a:buFont typeface="Symbol" pitchFamily="18" charset="2"/>
              <a:buNone/>
            </a:pPr>
            <a:endParaRPr lang="en-US" sz="2000" dirty="0" smtClean="0"/>
          </a:p>
        </p:txBody>
      </p:sp>
    </p:spTree>
    <p:extLst>
      <p:ext uri="{BB962C8B-B14F-4D97-AF65-F5344CB8AC3E}">
        <p14:creationId xmlns:p14="http://schemas.microsoft.com/office/powerpoint/2010/main" xmlns="" val="88873971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Example</a:t>
            </a:r>
            <a:endParaRPr lang="en-GB" sz="36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35</a:t>
            </a:fld>
            <a:endParaRPr lang="en-US"/>
          </a:p>
        </p:txBody>
      </p:sp>
      <mc:AlternateContent xmlns:mc="http://schemas.openxmlformats.org/markup-compatibility/2006">
        <mc:Choice xmlns:a14="http://schemas.microsoft.com/office/drawing/2010/main" xmlns="" Requires="a14">
          <p:sp>
            <p:nvSpPr>
              <p:cNvPr id="5" name="Rectangle 3"/>
              <p:cNvSpPr>
                <a:spLocks noGrp="1" noChangeArrowheads="1"/>
              </p:cNvSpPr>
              <p:nvPr>
                <p:ph idx="1"/>
              </p:nvPr>
            </p:nvSpPr>
            <p:spPr/>
            <p:txBody>
              <a:bodyPr>
                <a:normAutofit/>
              </a:bodyPr>
              <a:lstStyle/>
              <a:p>
                <a:pPr eaLnBrk="1" hangingPunct="1"/>
                <a:r>
                  <a:rPr lang="en-US" sz="2800" u="sng" dirty="0" smtClean="0">
                    <a:solidFill>
                      <a:srgbClr val="2237A0"/>
                    </a:solidFill>
                  </a:rPr>
                  <a:t>Example (All constraints are </a:t>
                </a:r>
                <a:r>
                  <a:rPr lang="en-US" sz="2800" u="sng" dirty="0" smtClean="0">
                    <a:solidFill>
                      <a:srgbClr val="2237A0"/>
                    </a:solidFill>
                    <a:sym typeface="Symbol" pitchFamily="18" charset="2"/>
                  </a:rPr>
                  <a:t>)</a:t>
                </a:r>
                <a:endParaRPr lang="en-US" sz="2800" u="sng" dirty="0" smtClean="0">
                  <a:solidFill>
                    <a:srgbClr val="2237A0"/>
                  </a:solidFill>
                </a:endParaRPr>
              </a:p>
              <a:p>
                <a:pPr eaLnBrk="1" hangingPunct="1">
                  <a:buFont typeface="Symbol" pitchFamily="18" charset="2"/>
                  <a:buNone/>
                </a:pPr>
                <a:r>
                  <a:rPr lang="en-US" sz="2800" dirty="0" smtClean="0"/>
                  <a:t>Solve the following problem using the simplex method</a:t>
                </a:r>
              </a:p>
              <a:p>
                <a:pPr eaLnBrk="1" hangingPunct="1"/>
                <a:r>
                  <a:rPr lang="en-US" sz="2800" dirty="0" smtClean="0">
                    <a:solidFill>
                      <a:schemeClr val="folHlink"/>
                    </a:solidFill>
                  </a:rPr>
                  <a:t>Maximize</a:t>
                </a:r>
              </a:p>
              <a:p>
                <a:pPr eaLnBrk="1" hangingPunct="1">
                  <a:buFont typeface="Symbol" pitchFamily="18" charset="2"/>
                  <a:buNone/>
                </a:pPr>
                <a:r>
                  <a:rPr lang="en-US" sz="2800" dirty="0" smtClean="0"/>
                  <a:t>       Z = </a:t>
                </a:r>
                <a:r>
                  <a:rPr lang="en-US" sz="2800" dirty="0" smtClean="0"/>
                  <a:t>X</a:t>
                </a:r>
                <a:r>
                  <a:rPr lang="en-US" sz="2800" baseline="-25000" dirty="0" smtClean="0"/>
                  <a:t>1</a:t>
                </a:r>
                <a:r>
                  <a:rPr lang="en-US" sz="2800" dirty="0" smtClean="0"/>
                  <a:t>+ </a:t>
                </a:r>
                <a:r>
                  <a:rPr lang="en-US" sz="2800" dirty="0" smtClean="0"/>
                  <a:t>X</a:t>
                </a:r>
                <a:r>
                  <a:rPr lang="en-US" sz="2800" baseline="-25000" dirty="0" smtClean="0"/>
                  <a:t>2</a:t>
                </a:r>
                <a:endParaRPr lang="en-US" sz="2800" baseline="-25000" dirty="0" smtClean="0"/>
              </a:p>
              <a:p>
                <a:pPr eaLnBrk="1" hangingPunct="1">
                  <a:buFont typeface="Symbol" pitchFamily="18" charset="2"/>
                  <a:buNone/>
                </a:pPr>
                <a:r>
                  <a:rPr lang="en-US" sz="2800" dirty="0" smtClean="0">
                    <a:solidFill>
                      <a:schemeClr val="folHlink"/>
                    </a:solidFill>
                  </a:rPr>
                  <a:t>Subject to</a:t>
                </a:r>
              </a:p>
              <a:p>
                <a:pPr eaLnBrk="1" hangingPunct="1">
                  <a:buFont typeface="Symbol" pitchFamily="18" charset="2"/>
                  <a:buNone/>
                </a:pPr>
                <a:r>
                  <a:rPr lang="en-US" sz="2800" dirty="0" smtClean="0"/>
                  <a:t>          </a:t>
                </a:r>
                <a14:m>
                  <m:oMath xmlns:m="http://schemas.openxmlformats.org/officeDocument/2006/math">
                    <m:sSub>
                      <m:sSubPr>
                        <m:ctrlPr>
                          <a:rPr lang="en-US" sz="2800" b="0" i="1" smtClean="0">
                            <a:latin typeface="Cambria Math"/>
                          </a:rPr>
                        </m:ctrlPr>
                      </m:sSubPr>
                      <m:e>
                        <m:r>
                          <a:rPr lang="en-US" sz="2800" b="0" i="1" smtClean="0">
                            <a:latin typeface="Cambria Math"/>
                          </a:rPr>
                          <m:t>𝑋</m:t>
                        </m:r>
                      </m:e>
                      <m:sub>
                        <m:r>
                          <a:rPr lang="en-US" sz="2800" b="0" i="1" smtClean="0">
                            <a:latin typeface="Cambria Math"/>
                          </a:rPr>
                          <m:t>1</m:t>
                        </m:r>
                      </m:sub>
                    </m:sSub>
                    <m:r>
                      <a:rPr lang="en-US" sz="2800" b="0" i="1" smtClean="0">
                        <a:latin typeface="Cambria Math"/>
                      </a:rPr>
                      <m:t>+</m:t>
                    </m:r>
                    <m:r>
                      <a:rPr lang="en-US" sz="2800" b="0" i="1" smtClean="0">
                        <a:latin typeface="Cambria Math"/>
                      </a:rPr>
                      <m:t>2</m:t>
                    </m:r>
                    <m:sSub>
                      <m:sSubPr>
                        <m:ctrlPr>
                          <a:rPr lang="en-US" sz="2800" b="0" i="1" smtClean="0">
                            <a:latin typeface="Cambria Math"/>
                          </a:rPr>
                        </m:ctrlPr>
                      </m:sSubPr>
                      <m:e>
                        <m:r>
                          <a:rPr lang="en-US" sz="2800" b="0" i="1" smtClean="0">
                            <a:latin typeface="Cambria Math"/>
                          </a:rPr>
                          <m:t>𝑋</m:t>
                        </m:r>
                      </m:e>
                      <m:sub>
                        <m:r>
                          <a:rPr lang="en-US" sz="2800" b="0" i="1" smtClean="0">
                            <a:latin typeface="Cambria Math"/>
                          </a:rPr>
                          <m:t>2</m:t>
                        </m:r>
                      </m:sub>
                    </m:sSub>
                  </m:oMath>
                </a14:m>
                <a:r>
                  <a:rPr lang="en-US" sz="2800" baseline="-25000" dirty="0" smtClean="0"/>
                  <a:t>  </a:t>
                </a:r>
                <a:r>
                  <a:rPr lang="en-US" sz="2800" dirty="0" smtClean="0">
                    <a:sym typeface="Symbol" pitchFamily="18" charset="2"/>
                  </a:rPr>
                  <a:t></a:t>
                </a:r>
                <a:r>
                  <a:rPr lang="en-US" sz="2800" dirty="0" smtClean="0"/>
                  <a:t> 6</a:t>
                </a:r>
                <a:endParaRPr lang="en-US" sz="2800" dirty="0" smtClean="0"/>
              </a:p>
              <a:p>
                <a:pPr eaLnBrk="1" hangingPunct="1">
                  <a:buFont typeface="Symbol" pitchFamily="18" charset="2"/>
                  <a:buNone/>
                </a:pPr>
                <a:r>
                  <a:rPr lang="en-US" sz="2800" dirty="0" smtClean="0"/>
                  <a:t>     </a:t>
                </a:r>
                <a:r>
                  <a:rPr lang="en-US" sz="2800" dirty="0" smtClean="0"/>
                  <a:t>     2X</a:t>
                </a:r>
                <a:r>
                  <a:rPr lang="en-US" sz="2800" baseline="-25000" dirty="0" smtClean="0"/>
                  <a:t>1</a:t>
                </a:r>
                <a:r>
                  <a:rPr lang="en-US" sz="2800" dirty="0" smtClean="0"/>
                  <a:t> +   X</a:t>
                </a:r>
                <a:r>
                  <a:rPr lang="en-US" sz="2800" baseline="-25000" dirty="0" smtClean="0"/>
                  <a:t>2     </a:t>
                </a:r>
                <a:r>
                  <a:rPr lang="en-US" sz="2800" dirty="0" smtClean="0">
                    <a:sym typeface="Symbol" pitchFamily="18" charset="2"/>
                  </a:rPr>
                  <a:t>  8</a:t>
                </a:r>
                <a:endParaRPr lang="en-US" sz="2800" dirty="0" smtClean="0"/>
              </a:p>
              <a:p>
                <a:pPr eaLnBrk="1" hangingPunct="1">
                  <a:buFont typeface="Symbol" pitchFamily="18" charset="2"/>
                  <a:buNone/>
                </a:pPr>
                <a:r>
                  <a:rPr lang="en-US" sz="2800" dirty="0" smtClean="0"/>
                  <a:t>            X</a:t>
                </a:r>
                <a:r>
                  <a:rPr lang="en-US" sz="2800" baseline="-25000" dirty="0" smtClean="0"/>
                  <a:t>1</a:t>
                </a:r>
                <a:r>
                  <a:rPr lang="en-US" sz="2800" dirty="0" smtClean="0"/>
                  <a:t> , X</a:t>
                </a:r>
                <a:r>
                  <a:rPr lang="en-US" sz="2800" baseline="-25000" dirty="0" smtClean="0"/>
                  <a:t>2  </a:t>
                </a:r>
                <a:r>
                  <a:rPr lang="en-US" sz="2800" dirty="0" smtClean="0">
                    <a:sym typeface="Symbol" pitchFamily="18" charset="2"/>
                  </a:rPr>
                  <a:t></a:t>
                </a:r>
                <a:r>
                  <a:rPr lang="en-US" sz="2800" dirty="0" smtClean="0"/>
                  <a:t> 0</a:t>
                </a: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en-US" sz="2800" dirty="0" smtClean="0">
                  <a:cs typeface="Times New Roman" pitchFamily="18" charset="0"/>
                </a:endParaRPr>
              </a:p>
            </p:txBody>
          </p:sp>
        </mc:Choice>
        <mc:Fallback>
          <p:sp>
            <p:nvSpPr>
              <p:cNvPr id="5" name="Rectangle 3"/>
              <p:cNvSpPr>
                <a:spLocks noGrp="1" noRot="1" noChangeAspect="1" noMove="1" noResize="1" noEditPoints="1" noAdjustHandles="1" noChangeArrowheads="1" noChangeShapeType="1" noTextEdit="1"/>
              </p:cNvSpPr>
              <p:nvPr>
                <p:ph idx="1"/>
              </p:nvPr>
            </p:nvSpPr>
            <p:spPr>
              <a:blipFill rotWithShape="1">
                <a:blip r:embed="rId2" cstate="print"/>
                <a:stretch>
                  <a:fillRect l="-1481" t="-1617" b="-28437"/>
                </a:stretch>
              </a:blipFill>
            </p:spPr>
            <p:txBody>
              <a:bodyPr/>
              <a:lstStyle/>
              <a:p>
                <a:r>
                  <a:rPr lang="en-GB">
                    <a:noFill/>
                  </a:rPr>
                  <a:t> </a:t>
                </a:r>
              </a:p>
            </p:txBody>
          </p:sp>
        </mc:Fallback>
      </mc:AlternateContent>
    </p:spTree>
    <p:extLst>
      <p:ext uri="{BB962C8B-B14F-4D97-AF65-F5344CB8AC3E}">
        <p14:creationId xmlns:p14="http://schemas.microsoft.com/office/powerpoint/2010/main" xmlns="" val="298621348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36</a:t>
            </a:fld>
            <a:endParaRPr lang="en-US"/>
          </a:p>
        </p:txBody>
      </p:sp>
    </p:spTree>
    <p:extLst>
      <p:ext uri="{BB962C8B-B14F-4D97-AF65-F5344CB8AC3E}">
        <p14:creationId xmlns:p14="http://schemas.microsoft.com/office/powerpoint/2010/main" xmlns="" val="4127081322"/>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37</a:t>
            </a:fld>
            <a:endParaRPr lang="en-US"/>
          </a:p>
        </p:txBody>
      </p:sp>
    </p:spTree>
    <p:extLst>
      <p:ext uri="{BB962C8B-B14F-4D97-AF65-F5344CB8AC3E}">
        <p14:creationId xmlns:p14="http://schemas.microsoft.com/office/powerpoint/2010/main" xmlns="" val="25731747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38</a:t>
            </a:fld>
            <a:endParaRPr lang="en-US"/>
          </a:p>
        </p:txBody>
      </p:sp>
    </p:spTree>
    <p:extLst>
      <p:ext uri="{BB962C8B-B14F-4D97-AF65-F5344CB8AC3E}">
        <p14:creationId xmlns:p14="http://schemas.microsoft.com/office/powerpoint/2010/main" xmlns="" val="29486133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39</a:t>
            </a:fld>
            <a:endParaRPr lang="en-US"/>
          </a:p>
        </p:txBody>
      </p:sp>
    </p:spTree>
    <p:extLst>
      <p:ext uri="{BB962C8B-B14F-4D97-AF65-F5344CB8AC3E}">
        <p14:creationId xmlns:p14="http://schemas.microsoft.com/office/powerpoint/2010/main" xmlns="" val="887467395"/>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dirty="0" smtClean="0"/>
              <a:t>Example</a:t>
            </a:r>
            <a:endParaRPr lang="en-GB" sz="3600" dirty="0"/>
          </a:p>
        </p:txBody>
      </p:sp>
      <p:sp>
        <p:nvSpPr>
          <p:cNvPr id="4" name="Slide Number Placeholder 3"/>
          <p:cNvSpPr>
            <a:spLocks noGrp="1"/>
          </p:cNvSpPr>
          <p:nvPr>
            <p:ph type="sldNum" sz="quarter" idx="12"/>
          </p:nvPr>
        </p:nvSpPr>
        <p:spPr/>
        <p:txBody>
          <a:bodyPr/>
          <a:lstStyle/>
          <a:p>
            <a:fld id="{0AD2A1D3-94CF-4BE8-B9A0-75EFE4C74F95}" type="slidenum">
              <a:rPr lang="en-US" smtClean="0"/>
              <a:pPr/>
              <a:t>40</a:t>
            </a:fld>
            <a:endParaRPr lang="en-US"/>
          </a:p>
        </p:txBody>
      </p:sp>
      <mc:AlternateContent xmlns:mc="http://schemas.openxmlformats.org/markup-compatibility/2006">
        <mc:Choice xmlns:a14="http://schemas.microsoft.com/office/drawing/2010/main" xmlns="" Requires="a14">
          <p:sp>
            <p:nvSpPr>
              <p:cNvPr id="5" name="Rectangle 3"/>
              <p:cNvSpPr>
                <a:spLocks noGrp="1" noChangeArrowheads="1"/>
              </p:cNvSpPr>
              <p:nvPr>
                <p:ph idx="1"/>
              </p:nvPr>
            </p:nvSpPr>
            <p:spPr/>
            <p:txBody>
              <a:bodyPr>
                <a:normAutofit/>
              </a:bodyPr>
              <a:lstStyle/>
              <a:p>
                <a:pPr eaLnBrk="1" hangingPunct="1">
                  <a:buFont typeface="Symbol" pitchFamily="18" charset="2"/>
                  <a:buNone/>
                </a:pPr>
                <a:r>
                  <a:rPr lang="en-US" sz="2800" dirty="0" smtClean="0"/>
                  <a:t>Solve </a:t>
                </a:r>
                <a:r>
                  <a:rPr lang="en-US" sz="2800" dirty="0" smtClean="0"/>
                  <a:t>the following problem using the simplex method</a:t>
                </a:r>
              </a:p>
              <a:p>
                <a:pPr eaLnBrk="1" hangingPunct="1"/>
                <a:r>
                  <a:rPr lang="en-US" sz="2800" dirty="0" smtClean="0">
                    <a:solidFill>
                      <a:schemeClr val="folHlink"/>
                    </a:solidFill>
                  </a:rPr>
                  <a:t>Maximize</a:t>
                </a:r>
              </a:p>
              <a:p>
                <a:pPr>
                  <a:buNone/>
                </a:pPr>
                <a:r>
                  <a:rPr lang="en-US" sz="2800" dirty="0" smtClean="0"/>
                  <a:t>       Z = </a:t>
                </a:r>
                <a:r>
                  <a:rPr lang="en-US" sz="2800" dirty="0" smtClean="0"/>
                  <a:t>X</a:t>
                </a:r>
                <a:r>
                  <a:rPr lang="en-US" sz="2800" baseline="-25000" dirty="0" smtClean="0"/>
                  <a:t>1</a:t>
                </a:r>
                <a:r>
                  <a:rPr lang="en-US" sz="2800" dirty="0" smtClean="0"/>
                  <a:t>+ </a:t>
                </a:r>
                <a:r>
                  <a:rPr lang="en-US" sz="2800" dirty="0" smtClean="0"/>
                  <a:t>5X</a:t>
                </a:r>
                <a:r>
                  <a:rPr lang="en-US" sz="2800" baseline="-25000" dirty="0" smtClean="0"/>
                  <a:t>2</a:t>
                </a:r>
                <a:r>
                  <a:rPr lang="en-US" sz="2800" dirty="0"/>
                  <a:t>+ </a:t>
                </a:r>
                <a:r>
                  <a:rPr lang="en-US" sz="2800" dirty="0" smtClean="0"/>
                  <a:t>2X</a:t>
                </a:r>
                <a:r>
                  <a:rPr lang="en-US" sz="2800" baseline="-25000" dirty="0" smtClean="0"/>
                  <a:t>3</a:t>
                </a:r>
                <a:endParaRPr lang="en-US" sz="2800" baseline="-25000" dirty="0" smtClean="0"/>
              </a:p>
              <a:p>
                <a:pPr eaLnBrk="1" hangingPunct="1">
                  <a:buFont typeface="Symbol" pitchFamily="18" charset="2"/>
                  <a:buNone/>
                </a:pPr>
                <a:r>
                  <a:rPr lang="en-US" sz="2800" dirty="0" smtClean="0">
                    <a:solidFill>
                      <a:schemeClr val="folHlink"/>
                    </a:solidFill>
                  </a:rPr>
                  <a:t>Subject to</a:t>
                </a:r>
              </a:p>
              <a:p>
                <a:pPr>
                  <a:buNone/>
                </a:pPr>
                <a:r>
                  <a:rPr lang="en-US" sz="2800" dirty="0" smtClean="0"/>
                  <a:t>          </a:t>
                </a:r>
                <a14:m>
                  <m:oMath xmlns:m="http://schemas.openxmlformats.org/officeDocument/2006/math">
                    <m:sSub>
                      <m:sSubPr>
                        <m:ctrlPr>
                          <a:rPr lang="en-US" sz="2800" b="0" i="1" smtClean="0">
                            <a:latin typeface="Cambria Math"/>
                          </a:rPr>
                        </m:ctrlPr>
                      </m:sSubPr>
                      <m:e>
                        <m:r>
                          <a:rPr lang="en-US" sz="2800" b="0" i="1" smtClean="0">
                            <a:latin typeface="Cambria Math"/>
                          </a:rPr>
                          <m:t>4</m:t>
                        </m:r>
                        <m:r>
                          <a:rPr lang="en-US" sz="2800" b="0" i="1" smtClean="0">
                            <a:latin typeface="Cambria Math"/>
                          </a:rPr>
                          <m:t>𝑋</m:t>
                        </m:r>
                      </m:e>
                      <m:sub>
                        <m:r>
                          <a:rPr lang="en-US" sz="2800" b="0" i="1" smtClean="0">
                            <a:latin typeface="Cambria Math"/>
                          </a:rPr>
                          <m:t>1</m:t>
                        </m:r>
                      </m:sub>
                    </m:sSub>
                    <m:r>
                      <a:rPr lang="en-US" sz="2800" b="0" i="1" smtClean="0">
                        <a:latin typeface="Cambria Math"/>
                      </a:rPr>
                      <m:t>+</m:t>
                    </m:r>
                    <m:sSub>
                      <m:sSubPr>
                        <m:ctrlPr>
                          <a:rPr lang="en-US" sz="2800" b="0" i="1" smtClean="0">
                            <a:latin typeface="Cambria Math"/>
                          </a:rPr>
                        </m:ctrlPr>
                      </m:sSubPr>
                      <m:e>
                        <m:r>
                          <a:rPr lang="en-US" sz="2800" b="0" i="1" smtClean="0">
                            <a:latin typeface="Cambria Math"/>
                          </a:rPr>
                          <m:t>𝑋</m:t>
                        </m:r>
                      </m:e>
                      <m:sub>
                        <m:r>
                          <a:rPr lang="en-US" sz="2800" b="0" i="1" smtClean="0">
                            <a:latin typeface="Cambria Math"/>
                          </a:rPr>
                          <m:t>2</m:t>
                        </m:r>
                      </m:sub>
                    </m:sSub>
                  </m:oMath>
                </a14:m>
                <a:r>
                  <a:rPr lang="en-US" sz="2800" baseline="-25000" dirty="0" smtClean="0"/>
                  <a:t> </a:t>
                </a:r>
                <a14:m>
                  <m:oMath xmlns:m="http://schemas.openxmlformats.org/officeDocument/2006/math">
                    <m:r>
                      <a:rPr lang="en-US" sz="2800" i="1">
                        <a:latin typeface="Cambria Math"/>
                      </a:rPr>
                      <m:t>+</m:t>
                    </m:r>
                    <m:sSub>
                      <m:sSubPr>
                        <m:ctrlPr>
                          <a:rPr lang="en-US" sz="2800" i="1">
                            <a:latin typeface="Cambria Math"/>
                          </a:rPr>
                        </m:ctrlPr>
                      </m:sSubPr>
                      <m:e>
                        <m:r>
                          <a:rPr lang="en-US" sz="2800" b="0" i="1" smtClean="0">
                            <a:latin typeface="Cambria Math"/>
                          </a:rPr>
                          <m:t>3</m:t>
                        </m:r>
                        <m:r>
                          <a:rPr lang="en-US" sz="2800" i="1">
                            <a:latin typeface="Cambria Math"/>
                          </a:rPr>
                          <m:t>𝑋</m:t>
                        </m:r>
                      </m:e>
                      <m:sub>
                        <m:r>
                          <a:rPr lang="en-US" sz="2800" b="0" i="1" smtClean="0">
                            <a:latin typeface="Cambria Math"/>
                          </a:rPr>
                          <m:t>3</m:t>
                        </m:r>
                      </m:sub>
                    </m:sSub>
                  </m:oMath>
                </a14:m>
                <a:r>
                  <a:rPr lang="en-US" sz="2800" baseline="-25000" dirty="0" smtClean="0"/>
                  <a:t> </a:t>
                </a:r>
                <a:r>
                  <a:rPr lang="en-US" sz="2800" dirty="0" smtClean="0">
                    <a:sym typeface="Symbol" pitchFamily="18" charset="2"/>
                  </a:rPr>
                  <a:t></a:t>
                </a:r>
                <a:r>
                  <a:rPr lang="en-US" sz="2800" dirty="0" smtClean="0"/>
                  <a:t> 6</a:t>
                </a:r>
              </a:p>
              <a:p>
                <a:pPr>
                  <a:buNone/>
                </a:pPr>
                <a:r>
                  <a:rPr lang="en-US" sz="2800" dirty="0" smtClean="0"/>
                  <a:t>           </a:t>
                </a:r>
                <a14:m>
                  <m:oMath xmlns:m="http://schemas.openxmlformats.org/officeDocument/2006/math">
                    <m:sSub>
                      <m:sSubPr>
                        <m:ctrlPr>
                          <a:rPr lang="en-US" sz="2800" i="1">
                            <a:latin typeface="Cambria Math"/>
                          </a:rPr>
                        </m:ctrlPr>
                      </m:sSubPr>
                      <m:e>
                        <m:r>
                          <a:rPr lang="en-US" sz="2800" i="1">
                            <a:latin typeface="Cambria Math"/>
                          </a:rPr>
                          <m:t>𝑋</m:t>
                        </m:r>
                      </m:e>
                      <m:sub>
                        <m:r>
                          <a:rPr lang="en-US" sz="2800" i="1">
                            <a:latin typeface="Cambria Math"/>
                          </a:rPr>
                          <m:t>1</m:t>
                        </m:r>
                      </m:sub>
                    </m:sSub>
                    <m:r>
                      <a:rPr lang="en-US" sz="2800" i="1">
                        <a:latin typeface="Cambria Math"/>
                      </a:rPr>
                      <m:t>+</m:t>
                    </m:r>
                    <m:r>
                      <a:rPr lang="en-US" sz="2800" b="0" i="1" smtClean="0">
                        <a:latin typeface="Cambria Math"/>
                      </a:rPr>
                      <m:t>4</m:t>
                    </m:r>
                    <m:sSub>
                      <m:sSubPr>
                        <m:ctrlPr>
                          <a:rPr lang="en-US" sz="2800" i="1">
                            <a:latin typeface="Cambria Math"/>
                          </a:rPr>
                        </m:ctrlPr>
                      </m:sSubPr>
                      <m:e>
                        <m:r>
                          <a:rPr lang="en-US" sz="2800" i="1">
                            <a:latin typeface="Cambria Math"/>
                          </a:rPr>
                          <m:t>𝑋</m:t>
                        </m:r>
                      </m:e>
                      <m:sub>
                        <m:r>
                          <a:rPr lang="en-US" sz="2800" i="1">
                            <a:latin typeface="Cambria Math"/>
                          </a:rPr>
                          <m:t>2</m:t>
                        </m:r>
                      </m:sub>
                    </m:sSub>
                  </m:oMath>
                </a14:m>
                <a:r>
                  <a:rPr lang="en-US" sz="2800" baseline="-25000" dirty="0"/>
                  <a:t> </a:t>
                </a:r>
                <a14:m>
                  <m:oMath xmlns:m="http://schemas.openxmlformats.org/officeDocument/2006/math">
                    <m:r>
                      <a:rPr lang="en-US" sz="2800" i="1">
                        <a:latin typeface="Cambria Math"/>
                      </a:rPr>
                      <m:t>+</m:t>
                    </m:r>
                    <m:sSub>
                      <m:sSubPr>
                        <m:ctrlPr>
                          <a:rPr lang="en-US" sz="2800" i="1">
                            <a:latin typeface="Cambria Math"/>
                          </a:rPr>
                        </m:ctrlPr>
                      </m:sSubPr>
                      <m:e>
                        <m:r>
                          <a:rPr lang="en-US" sz="2800" b="0" i="1" smtClean="0">
                            <a:latin typeface="Cambria Math"/>
                          </a:rPr>
                          <m:t>2</m:t>
                        </m:r>
                        <m:r>
                          <a:rPr lang="en-US" sz="2800" i="1">
                            <a:latin typeface="Cambria Math"/>
                          </a:rPr>
                          <m:t>𝑋</m:t>
                        </m:r>
                      </m:e>
                      <m:sub>
                        <m:r>
                          <a:rPr lang="en-US" sz="2800" i="1">
                            <a:latin typeface="Cambria Math"/>
                          </a:rPr>
                          <m:t>3</m:t>
                        </m:r>
                      </m:sub>
                    </m:sSub>
                    <m:r>
                      <a:rPr lang="en-US" sz="2800" b="0" i="1" smtClean="0">
                        <a:latin typeface="Cambria Math"/>
                      </a:rPr>
                      <m:t>≥</m:t>
                    </m:r>
                    <m:r>
                      <a:rPr lang="en-US" sz="2800" b="0" i="1" smtClean="0">
                        <a:latin typeface="Cambria Math"/>
                      </a:rPr>
                      <m:t>8</m:t>
                    </m:r>
                  </m:oMath>
                </a14:m>
                <a:endParaRPr lang="en-US" sz="2800" dirty="0" smtClean="0"/>
              </a:p>
              <a:p>
                <a:pPr>
                  <a:buNone/>
                </a:pPr>
                <a14:m>
                  <m:oMath xmlns:m="http://schemas.openxmlformats.org/officeDocument/2006/math">
                    <m:sSub>
                      <m:sSubPr>
                        <m:ctrlPr>
                          <a:rPr lang="en-US" sz="2800" i="1">
                            <a:latin typeface="Cambria Math"/>
                          </a:rPr>
                        </m:ctrlPr>
                      </m:sSubPr>
                      <m:e>
                        <m:r>
                          <a:rPr lang="en-US" sz="2800" b="0" i="1" smtClean="0">
                            <a:latin typeface="Cambria Math"/>
                          </a:rPr>
                          <m:t>           </m:t>
                        </m:r>
                        <m:r>
                          <a:rPr lang="en-US" sz="2800" b="0" i="1" smtClean="0">
                            <a:latin typeface="Cambria Math"/>
                          </a:rPr>
                          <m:t>3</m:t>
                        </m:r>
                        <m:r>
                          <a:rPr lang="en-US" sz="2800" i="1">
                            <a:latin typeface="Cambria Math"/>
                          </a:rPr>
                          <m:t>𝑋</m:t>
                        </m:r>
                      </m:e>
                      <m:sub>
                        <m:r>
                          <a:rPr lang="en-US" sz="2800" i="1">
                            <a:latin typeface="Cambria Math"/>
                          </a:rPr>
                          <m:t>1</m:t>
                        </m:r>
                      </m:sub>
                    </m:sSub>
                    <m:r>
                      <a:rPr lang="en-US" sz="2800" i="1">
                        <a:latin typeface="Cambria Math"/>
                      </a:rPr>
                      <m:t>+</m:t>
                    </m:r>
                    <m:sSub>
                      <m:sSubPr>
                        <m:ctrlPr>
                          <a:rPr lang="en-US" sz="2800" i="1">
                            <a:latin typeface="Cambria Math"/>
                          </a:rPr>
                        </m:ctrlPr>
                      </m:sSubPr>
                      <m:e>
                        <m:r>
                          <a:rPr lang="en-US" sz="2800" b="0" i="1" smtClean="0">
                            <a:latin typeface="Cambria Math"/>
                          </a:rPr>
                          <m:t>2</m:t>
                        </m:r>
                        <m:r>
                          <a:rPr lang="en-US" sz="2800" i="1">
                            <a:latin typeface="Cambria Math"/>
                          </a:rPr>
                          <m:t>𝑋</m:t>
                        </m:r>
                      </m:e>
                      <m:sub>
                        <m:r>
                          <a:rPr lang="en-US" sz="2800" i="1">
                            <a:latin typeface="Cambria Math"/>
                          </a:rPr>
                          <m:t>2</m:t>
                        </m:r>
                      </m:sub>
                    </m:sSub>
                  </m:oMath>
                </a14:m>
                <a:r>
                  <a:rPr lang="en-US" sz="2800" baseline="-25000" dirty="0"/>
                  <a:t> </a:t>
                </a:r>
                <a14:m>
                  <m:oMath xmlns:m="http://schemas.openxmlformats.org/officeDocument/2006/math">
                    <m:r>
                      <a:rPr lang="en-US" sz="2800" i="1">
                        <a:latin typeface="Cambria Math"/>
                      </a:rPr>
                      <m:t>+</m:t>
                    </m:r>
                    <m:sSub>
                      <m:sSubPr>
                        <m:ctrlPr>
                          <a:rPr lang="en-US" sz="2800" i="1">
                            <a:latin typeface="Cambria Math"/>
                          </a:rPr>
                        </m:ctrlPr>
                      </m:sSubPr>
                      <m:e>
                        <m:r>
                          <a:rPr lang="en-US" sz="2800" b="0" i="1" smtClean="0">
                            <a:latin typeface="Cambria Math"/>
                          </a:rPr>
                          <m:t>6</m:t>
                        </m:r>
                        <m:r>
                          <a:rPr lang="en-US" sz="2800" i="1">
                            <a:latin typeface="Cambria Math"/>
                          </a:rPr>
                          <m:t>𝑋</m:t>
                        </m:r>
                      </m:e>
                      <m:sub>
                        <m:r>
                          <a:rPr lang="en-US" sz="2800" i="1">
                            <a:latin typeface="Cambria Math"/>
                          </a:rPr>
                          <m:t>3</m:t>
                        </m:r>
                      </m:sub>
                    </m:sSub>
                  </m:oMath>
                </a14:m>
                <a:r>
                  <a:rPr lang="en-US" sz="2800" baseline="-25000" dirty="0"/>
                  <a:t> </a:t>
                </a:r>
                <a:r>
                  <a:rPr lang="en-US" sz="2800" dirty="0">
                    <a:sym typeface="Symbol" pitchFamily="18" charset="2"/>
                  </a:rPr>
                  <a:t></a:t>
                </a:r>
                <a:r>
                  <a:rPr lang="en-US" sz="2800" dirty="0"/>
                  <a:t> </a:t>
                </a:r>
                <a:r>
                  <a:rPr lang="en-US" sz="2800" dirty="0" smtClean="0"/>
                  <a:t>12</a:t>
                </a:r>
                <a:endParaRPr lang="en-US" sz="2800" dirty="0"/>
              </a:p>
              <a:p>
                <a:pPr eaLnBrk="1" hangingPunct="1">
                  <a:buFont typeface="Symbol" pitchFamily="18" charset="2"/>
                  <a:buNone/>
                </a:pPr>
                <a:r>
                  <a:rPr lang="en-US" sz="2800" dirty="0" smtClean="0"/>
                  <a:t>             X</a:t>
                </a:r>
                <a:r>
                  <a:rPr lang="en-US" sz="2800" baseline="-25000" dirty="0" smtClean="0"/>
                  <a:t>1</a:t>
                </a:r>
                <a:r>
                  <a:rPr lang="en-US" sz="2800" dirty="0" smtClean="0"/>
                  <a:t> </a:t>
                </a:r>
                <a:r>
                  <a:rPr lang="en-US" sz="2800" dirty="0" smtClean="0"/>
                  <a:t>, X</a:t>
                </a:r>
                <a:r>
                  <a:rPr lang="en-US" sz="2800" baseline="-25000" dirty="0" smtClean="0"/>
                  <a:t>2  </a:t>
                </a:r>
                <a:r>
                  <a:rPr lang="en-US" sz="2800" dirty="0" smtClean="0">
                    <a:sym typeface="Symbol" pitchFamily="18" charset="2"/>
                  </a:rPr>
                  <a:t></a:t>
                </a:r>
                <a:r>
                  <a:rPr lang="en-US" sz="2800" dirty="0" smtClean="0"/>
                  <a:t> 0</a:t>
                </a: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ar-EG" sz="2800" dirty="0" smtClean="0">
                  <a:cs typeface="Times New Roman" pitchFamily="18" charset="0"/>
                </a:endParaRPr>
              </a:p>
              <a:p>
                <a:pPr eaLnBrk="1" hangingPunct="1">
                  <a:buFont typeface="Symbol" pitchFamily="18" charset="2"/>
                  <a:buNone/>
                </a:pPr>
                <a:endParaRPr lang="en-US" sz="2800" dirty="0" smtClean="0">
                  <a:cs typeface="Times New Roman" pitchFamily="18" charset="0"/>
                </a:endParaRPr>
              </a:p>
            </p:txBody>
          </p:sp>
        </mc:Choice>
        <mc:Fallback>
          <p:sp>
            <p:nvSpPr>
              <p:cNvPr id="5" name="Rectangle 3"/>
              <p:cNvSpPr>
                <a:spLocks noGrp="1" noRot="1" noChangeAspect="1" noMove="1" noResize="1" noEditPoints="1" noAdjustHandles="1" noChangeArrowheads="1" noChangeShapeType="1" noTextEdit="1"/>
              </p:cNvSpPr>
              <p:nvPr>
                <p:ph idx="1"/>
              </p:nvPr>
            </p:nvSpPr>
            <p:spPr>
              <a:blipFill rotWithShape="1">
                <a:blip r:embed="rId2" cstate="print"/>
                <a:stretch>
                  <a:fillRect l="-1481" t="-1213" b="-28437"/>
                </a:stretch>
              </a:blipFill>
            </p:spPr>
            <p:txBody>
              <a:bodyPr/>
              <a:lstStyle/>
              <a:p>
                <a:r>
                  <a:rPr lang="en-GB">
                    <a:noFill/>
                  </a:rPr>
                  <a:t> </a:t>
                </a:r>
              </a:p>
            </p:txBody>
          </p:sp>
        </mc:Fallback>
      </mc:AlternateContent>
    </p:spTree>
    <p:extLst>
      <p:ext uri="{BB962C8B-B14F-4D97-AF65-F5344CB8AC3E}">
        <p14:creationId xmlns:p14="http://schemas.microsoft.com/office/powerpoint/2010/main" xmlns="" val="1673221232"/>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41</a:t>
            </a:fld>
            <a:endParaRPr lang="en-US"/>
          </a:p>
        </p:txBody>
      </p:sp>
    </p:spTree>
    <p:extLst>
      <p:ext uri="{BB962C8B-B14F-4D97-AF65-F5344CB8AC3E}">
        <p14:creationId xmlns:p14="http://schemas.microsoft.com/office/powerpoint/2010/main" xmlns="" val="2959320677"/>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42</a:t>
            </a:fld>
            <a:endParaRPr lang="en-US"/>
          </a:p>
        </p:txBody>
      </p:sp>
    </p:spTree>
    <p:extLst>
      <p:ext uri="{BB962C8B-B14F-4D97-AF65-F5344CB8AC3E}">
        <p14:creationId xmlns:p14="http://schemas.microsoft.com/office/powerpoint/2010/main" xmlns="" val="257119401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43</a:t>
            </a:fld>
            <a:endParaRPr lang="en-US"/>
          </a:p>
        </p:txBody>
      </p:sp>
    </p:spTree>
    <p:extLst>
      <p:ext uri="{BB962C8B-B14F-4D97-AF65-F5344CB8AC3E}">
        <p14:creationId xmlns:p14="http://schemas.microsoft.com/office/powerpoint/2010/main" xmlns="" val="262844897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3" name="Content Placeholder 2"/>
          <p:cNvSpPr>
            <a:spLocks noGrp="1"/>
          </p:cNvSpPr>
          <p:nvPr>
            <p:ph idx="1"/>
          </p:nvPr>
        </p:nvSpPr>
        <p:spPr/>
        <p:txBody>
          <a:bodyPr/>
          <a:lstStyle/>
          <a:p>
            <a:endParaRPr lang="en-GB"/>
          </a:p>
        </p:txBody>
      </p:sp>
      <p:sp>
        <p:nvSpPr>
          <p:cNvPr id="4" name="Slide Number Placeholder 3"/>
          <p:cNvSpPr>
            <a:spLocks noGrp="1"/>
          </p:cNvSpPr>
          <p:nvPr>
            <p:ph type="sldNum" sz="quarter" idx="12"/>
          </p:nvPr>
        </p:nvSpPr>
        <p:spPr/>
        <p:txBody>
          <a:bodyPr/>
          <a:lstStyle/>
          <a:p>
            <a:fld id="{0AD2A1D3-94CF-4BE8-B9A0-75EFE4C74F95}" type="slidenum">
              <a:rPr lang="en-US" smtClean="0"/>
              <a:pPr/>
              <a:t>44</a:t>
            </a:fld>
            <a:endParaRPr lang="en-US"/>
          </a:p>
        </p:txBody>
      </p:sp>
    </p:spTree>
    <p:extLst>
      <p:ext uri="{BB962C8B-B14F-4D97-AF65-F5344CB8AC3E}">
        <p14:creationId xmlns:p14="http://schemas.microsoft.com/office/powerpoint/2010/main" xmlns="" val="171830589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772816"/>
            <a:ext cx="8229600" cy="2808312"/>
          </a:xfrm>
        </p:spPr>
        <p:txBody>
          <a:bodyPr/>
          <a:lstStyle/>
          <a:p>
            <a:r>
              <a:rPr lang="en-US" b="1" dirty="0" smtClean="0">
                <a:solidFill>
                  <a:schemeClr val="tx2"/>
                </a:solidFill>
                <a:latin typeface="Arial" pitchFamily="34" charset="0"/>
                <a:cs typeface="Arial" pitchFamily="34" charset="0"/>
              </a:rPr>
              <a:t>Summary</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236873719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484784"/>
            <a:ext cx="8229600" cy="4392488"/>
          </a:xfrm>
        </p:spPr>
        <p:txBody>
          <a:bodyPr/>
          <a:lstStyle/>
          <a:p>
            <a:r>
              <a:rPr lang="en-US" b="1" dirty="0" smtClean="0">
                <a:solidFill>
                  <a:schemeClr val="tx2"/>
                </a:solidFill>
                <a:latin typeface="Arial" pitchFamily="34" charset="0"/>
                <a:cs typeface="Arial" pitchFamily="34" charset="0"/>
              </a:rPr>
              <a:t>Thank You</a:t>
            </a:r>
            <a:endParaRPr lang="en-GB" b="1" dirty="0">
              <a:solidFill>
                <a:schemeClr val="tx2"/>
              </a:solidFill>
              <a:latin typeface="Arial" pitchFamily="34" charset="0"/>
              <a:cs typeface="Arial" pitchFamily="34" charset="0"/>
            </a:endParaRPr>
          </a:p>
        </p:txBody>
      </p:sp>
    </p:spTree>
    <p:extLst>
      <p:ext uri="{BB962C8B-B14F-4D97-AF65-F5344CB8AC3E}">
        <p14:creationId xmlns:p14="http://schemas.microsoft.com/office/powerpoint/2010/main" xmlns="" val="382349014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17620</TotalTime>
  <Words>1981</Words>
  <Application>Microsoft Office PowerPoint</Application>
  <PresentationFormat>On-screen Show (4:3)</PresentationFormat>
  <Paragraphs>341</Paragraphs>
  <Slides>46</Slides>
  <Notes>1</Notes>
  <HiddenSlides>0</HiddenSlides>
  <MMClips>0</MMClips>
  <ScaleCrop>false</ScaleCrop>
  <HeadingPairs>
    <vt:vector size="4" baseType="variant">
      <vt:variant>
        <vt:lpstr>Theme</vt:lpstr>
      </vt:variant>
      <vt:variant>
        <vt:i4>1</vt:i4>
      </vt:variant>
      <vt:variant>
        <vt:lpstr>Slide Titles</vt:lpstr>
      </vt:variant>
      <vt:variant>
        <vt:i4>46</vt:i4>
      </vt:variant>
    </vt:vector>
  </HeadingPairs>
  <TitlesOfParts>
    <vt:vector size="47" baseType="lpstr">
      <vt:lpstr>Office Theme</vt:lpstr>
      <vt:lpstr>Slide 1</vt:lpstr>
      <vt:lpstr>Lecture 22</vt:lpstr>
      <vt:lpstr> Recap</vt:lpstr>
      <vt:lpstr>Today’s Topics</vt:lpstr>
      <vt:lpstr>Simplex Method</vt:lpstr>
      <vt:lpstr>Simplex Algorithm</vt:lpstr>
      <vt:lpstr>Simplex algorithm</vt:lpstr>
      <vt:lpstr>Simplex algorithm</vt:lpstr>
      <vt:lpstr>Simplex algorithm</vt:lpstr>
      <vt:lpstr>Simplex algorithm</vt:lpstr>
      <vt:lpstr>The simplex method in tabular form</vt:lpstr>
      <vt:lpstr>Simplex method in tabular form</vt:lpstr>
      <vt:lpstr>Simplex method in tabular form</vt:lpstr>
      <vt:lpstr>Simplex method in tabular form</vt:lpstr>
      <vt:lpstr>Simplex method in tabular form</vt:lpstr>
      <vt:lpstr>Simplex method in tabular form</vt:lpstr>
      <vt:lpstr>Simplex method</vt:lpstr>
      <vt:lpstr>Simplex method</vt:lpstr>
      <vt:lpstr>Slide 19</vt:lpstr>
      <vt:lpstr>Slide 20</vt:lpstr>
      <vt:lpstr>Slide 21</vt:lpstr>
      <vt:lpstr>Slide 22</vt:lpstr>
      <vt:lpstr>Definitions</vt:lpstr>
      <vt:lpstr>Initial tableau</vt:lpstr>
      <vt:lpstr>Simplex tableau</vt:lpstr>
      <vt:lpstr>Optimality test</vt:lpstr>
      <vt:lpstr>Iteration</vt:lpstr>
      <vt:lpstr>Iteration</vt:lpstr>
      <vt:lpstr>Iteration</vt:lpstr>
      <vt:lpstr>iteration</vt:lpstr>
      <vt:lpstr>Iteration</vt:lpstr>
      <vt:lpstr>Iteration</vt:lpstr>
      <vt:lpstr>Special cases of linear programming</vt:lpstr>
      <vt:lpstr>Notes on the Simplex tableau</vt:lpstr>
      <vt:lpstr>Example</vt:lpstr>
      <vt:lpstr>Slide 36</vt:lpstr>
      <vt:lpstr>Slide 37</vt:lpstr>
      <vt:lpstr>Slide 38</vt:lpstr>
      <vt:lpstr>Slide 39</vt:lpstr>
      <vt:lpstr>Example</vt:lpstr>
      <vt:lpstr>Slide 41</vt:lpstr>
      <vt:lpstr>Slide 42</vt:lpstr>
      <vt:lpstr>Slide 43</vt:lpstr>
      <vt:lpstr>Slide 44</vt:lpstr>
      <vt:lpstr>Summary</vt:lpstr>
      <vt:lpstr>Thank You</vt:lpstr>
    </vt:vector>
  </TitlesOfParts>
  <Company>GHAZALA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GHAZALA</dc:creator>
  <cp:lastModifiedBy>Administrator</cp:lastModifiedBy>
  <cp:revision>431</cp:revision>
  <dcterms:created xsi:type="dcterms:W3CDTF">2012-02-27T05:45:45Z</dcterms:created>
  <dcterms:modified xsi:type="dcterms:W3CDTF">2014-07-20T07:11:26Z</dcterms:modified>
</cp:coreProperties>
</file>