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9"/>
  </p:notesMasterIdLst>
  <p:sldIdLst>
    <p:sldId id="263" r:id="rId3"/>
    <p:sldId id="288" r:id="rId4"/>
    <p:sldId id="287" r:id="rId5"/>
    <p:sldId id="376" r:id="rId6"/>
    <p:sldId id="442" r:id="rId7"/>
    <p:sldId id="444" r:id="rId8"/>
    <p:sldId id="454" r:id="rId9"/>
    <p:sldId id="455" r:id="rId10"/>
    <p:sldId id="456" r:id="rId11"/>
    <p:sldId id="445" r:id="rId12"/>
    <p:sldId id="461" r:id="rId13"/>
    <p:sldId id="451" r:id="rId14"/>
    <p:sldId id="466" r:id="rId15"/>
    <p:sldId id="467" r:id="rId16"/>
    <p:sldId id="446" r:id="rId17"/>
    <p:sldId id="452" r:id="rId18"/>
    <p:sldId id="458" r:id="rId19"/>
    <p:sldId id="457" r:id="rId20"/>
    <p:sldId id="459" r:id="rId21"/>
    <p:sldId id="453" r:id="rId22"/>
    <p:sldId id="462" r:id="rId23"/>
    <p:sldId id="463" r:id="rId24"/>
    <p:sldId id="464" r:id="rId25"/>
    <p:sldId id="465" r:id="rId26"/>
    <p:sldId id="359" r:id="rId27"/>
    <p:sldId id="32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C8558C43-C7C3-4671-A8BE-DCD8E955C0AC}">
          <p14:sldIdLst>
            <p14:sldId id="263"/>
            <p14:sldId id="288"/>
            <p14:sldId id="287"/>
            <p14:sldId id="376"/>
            <p14:sldId id="442"/>
            <p14:sldId id="444"/>
            <p14:sldId id="454"/>
            <p14:sldId id="455"/>
            <p14:sldId id="456"/>
            <p14:sldId id="445"/>
            <p14:sldId id="461"/>
            <p14:sldId id="451"/>
            <p14:sldId id="446"/>
            <p14:sldId id="452"/>
            <p14:sldId id="458"/>
            <p14:sldId id="457"/>
            <p14:sldId id="459"/>
            <p14:sldId id="453"/>
            <p14:sldId id="462"/>
            <p14:sldId id="463"/>
            <p14:sldId id="464"/>
            <p14:sldId id="465"/>
            <p14:sldId id="359"/>
            <p14:sldId id="32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50" autoAdjust="0"/>
    <p:restoredTop sz="94660"/>
  </p:normalViewPr>
  <p:slideViewPr>
    <p:cSldViewPr>
      <p:cViewPr>
        <p:scale>
          <a:sx n="75" d="100"/>
          <a:sy n="75" d="100"/>
        </p:scale>
        <p:origin x="-112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7/20/2014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7/20/2014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7/20/2014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7/20/2014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7/20/2014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7/20/2014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7/20/2014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7/20/2014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7/20/2014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7/20/2014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7/20/2014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4726" indent="0" algn="ctr">
              <a:buNone/>
              <a:defRPr/>
            </a:lvl2pPr>
            <a:lvl3pPr marL="829452" indent="0" algn="ctr">
              <a:buNone/>
              <a:defRPr/>
            </a:lvl3pPr>
            <a:lvl4pPr marL="1244178" indent="0" algn="ctr">
              <a:buNone/>
              <a:defRPr/>
            </a:lvl4pPr>
            <a:lvl5pPr marL="1658904" indent="0" algn="ctr">
              <a:buNone/>
              <a:defRPr/>
            </a:lvl5pPr>
            <a:lvl6pPr marL="2073631" indent="0" algn="ctr">
              <a:buNone/>
              <a:defRPr/>
            </a:lvl6pPr>
            <a:lvl7pPr marL="2488357" indent="0" algn="ctr">
              <a:buNone/>
              <a:defRPr/>
            </a:lvl7pPr>
            <a:lvl8pPr marL="2903083" indent="0" algn="ctr">
              <a:buNone/>
              <a:defRPr/>
            </a:lvl8pPr>
            <a:lvl9pPr marL="331780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79177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167997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880" y="4406863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4726" indent="0">
              <a:buNone/>
              <a:defRPr sz="1600"/>
            </a:lvl2pPr>
            <a:lvl3pPr marL="829452" indent="0">
              <a:buNone/>
              <a:defRPr sz="1500"/>
            </a:lvl3pPr>
            <a:lvl4pPr marL="1244178" indent="0">
              <a:buNone/>
              <a:defRPr sz="1300"/>
            </a:lvl4pPr>
            <a:lvl5pPr marL="1658904" indent="0">
              <a:buNone/>
              <a:defRPr sz="1300"/>
            </a:lvl5pPr>
            <a:lvl6pPr marL="2073631" indent="0">
              <a:buNone/>
              <a:defRPr sz="1300"/>
            </a:lvl6pPr>
            <a:lvl7pPr marL="2488357" indent="0">
              <a:buNone/>
              <a:defRPr sz="1300"/>
            </a:lvl7pPr>
            <a:lvl8pPr marL="2903083" indent="0">
              <a:buNone/>
              <a:defRPr sz="1300"/>
            </a:lvl8pPr>
            <a:lvl9pPr marL="3317809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671154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1040" y="1906761"/>
            <a:ext cx="3833280" cy="431901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561" y="1906761"/>
            <a:ext cx="3834720" cy="431901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690141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921" y="275070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726" indent="0">
              <a:buNone/>
              <a:defRPr sz="1800" b="1"/>
            </a:lvl2pPr>
            <a:lvl3pPr marL="829452" indent="0">
              <a:buNone/>
              <a:defRPr sz="1600" b="1"/>
            </a:lvl3pPr>
            <a:lvl4pPr marL="1244178" indent="0">
              <a:buNone/>
              <a:defRPr sz="1500" b="1"/>
            </a:lvl4pPr>
            <a:lvl5pPr marL="1658904" indent="0">
              <a:buNone/>
              <a:defRPr sz="1500" b="1"/>
            </a:lvl5pPr>
            <a:lvl6pPr marL="2073631" indent="0">
              <a:buNone/>
              <a:defRPr sz="1500" b="1"/>
            </a:lvl6pPr>
            <a:lvl7pPr marL="2488357" indent="0">
              <a:buNone/>
              <a:defRPr sz="1500" b="1"/>
            </a:lvl7pPr>
            <a:lvl8pPr marL="2903083" indent="0">
              <a:buNone/>
              <a:defRPr sz="1500" b="1"/>
            </a:lvl8pPr>
            <a:lvl9pPr marL="3317809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441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726" indent="0">
              <a:buNone/>
              <a:defRPr sz="1800" b="1"/>
            </a:lvl2pPr>
            <a:lvl3pPr marL="829452" indent="0">
              <a:buNone/>
              <a:defRPr sz="1600" b="1"/>
            </a:lvl3pPr>
            <a:lvl4pPr marL="1244178" indent="0">
              <a:buNone/>
              <a:defRPr sz="1500" b="1"/>
            </a:lvl4pPr>
            <a:lvl5pPr marL="1658904" indent="0">
              <a:buNone/>
              <a:defRPr sz="1500" b="1"/>
            </a:lvl5pPr>
            <a:lvl6pPr marL="2073631" indent="0">
              <a:buNone/>
              <a:defRPr sz="1500" b="1"/>
            </a:lvl6pPr>
            <a:lvl7pPr marL="2488357" indent="0">
              <a:buNone/>
              <a:defRPr sz="1500" b="1"/>
            </a:lvl7pPr>
            <a:lvl8pPr marL="2903083" indent="0">
              <a:buNone/>
              <a:defRPr sz="1500" b="1"/>
            </a:lvl8pPr>
            <a:lvl9pPr marL="3317809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441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93615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256016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067622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521" y="273629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920" y="1434391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4726" indent="0">
              <a:buNone/>
              <a:defRPr sz="1100"/>
            </a:lvl2pPr>
            <a:lvl3pPr marL="829452" indent="0">
              <a:buNone/>
              <a:defRPr sz="900"/>
            </a:lvl3pPr>
            <a:lvl4pPr marL="1244178" indent="0">
              <a:buNone/>
              <a:defRPr sz="800"/>
            </a:lvl4pPr>
            <a:lvl5pPr marL="1658904" indent="0">
              <a:buNone/>
              <a:defRPr sz="800"/>
            </a:lvl5pPr>
            <a:lvl6pPr marL="2073631" indent="0">
              <a:buNone/>
              <a:defRPr sz="800"/>
            </a:lvl6pPr>
            <a:lvl7pPr marL="2488357" indent="0">
              <a:buNone/>
              <a:defRPr sz="800"/>
            </a:lvl7pPr>
            <a:lvl8pPr marL="2903083" indent="0">
              <a:buNone/>
              <a:defRPr sz="800"/>
            </a:lvl8pPr>
            <a:lvl9pPr marL="3317809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6786123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801" y="4800025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801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4726" indent="0">
              <a:buNone/>
              <a:defRPr sz="2500"/>
            </a:lvl2pPr>
            <a:lvl3pPr marL="829452" indent="0">
              <a:buNone/>
              <a:defRPr sz="2200"/>
            </a:lvl3pPr>
            <a:lvl4pPr marL="1244178" indent="0">
              <a:buNone/>
              <a:defRPr sz="1800"/>
            </a:lvl4pPr>
            <a:lvl5pPr marL="1658904" indent="0">
              <a:buNone/>
              <a:defRPr sz="1800"/>
            </a:lvl5pPr>
            <a:lvl6pPr marL="2073631" indent="0">
              <a:buNone/>
              <a:defRPr sz="1800"/>
            </a:lvl6pPr>
            <a:lvl7pPr marL="2488357" indent="0">
              <a:buNone/>
              <a:defRPr sz="1800"/>
            </a:lvl7pPr>
            <a:lvl8pPr marL="2903083" indent="0">
              <a:buNone/>
              <a:defRPr sz="1800"/>
            </a:lvl8pPr>
            <a:lvl9pPr marL="3317809" indent="0">
              <a:buNone/>
              <a:defRPr sz="18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801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4726" indent="0">
              <a:buNone/>
              <a:defRPr sz="1100"/>
            </a:lvl2pPr>
            <a:lvl3pPr marL="829452" indent="0">
              <a:buNone/>
              <a:defRPr sz="900"/>
            </a:lvl3pPr>
            <a:lvl4pPr marL="1244178" indent="0">
              <a:buNone/>
              <a:defRPr sz="800"/>
            </a:lvl4pPr>
            <a:lvl5pPr marL="1658904" indent="0">
              <a:buNone/>
              <a:defRPr sz="800"/>
            </a:lvl5pPr>
            <a:lvl6pPr marL="2073631" indent="0">
              <a:buNone/>
              <a:defRPr sz="800"/>
            </a:lvl6pPr>
            <a:lvl7pPr marL="2488357" indent="0">
              <a:buNone/>
              <a:defRPr sz="800"/>
            </a:lvl7pPr>
            <a:lvl8pPr marL="2903083" indent="0">
              <a:buNone/>
              <a:defRPr sz="800"/>
            </a:lvl8pPr>
            <a:lvl9pPr marL="3317809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5020404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56414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26081" y="568860"/>
            <a:ext cx="1951200" cy="565691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1040" y="568860"/>
            <a:ext cx="5716800" cy="565691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925127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040" y="568861"/>
            <a:ext cx="7806240" cy="114348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92025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hyperlink" Target="http://www.tudelft.nl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7/20/2014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www.tudelft.nl">
            <a:hlinkClick r:id="rId14"/>
          </p:cNvPr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815" b="25926"/>
          <a:stretch>
            <a:fillRect/>
          </a:stretch>
        </p:blipFill>
        <p:spPr bwMode="auto">
          <a:xfrm>
            <a:off x="8363520" y="6454758"/>
            <a:ext cx="691200" cy="300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25" name="Text Box 1"/>
          <p:cNvSpPr txBox="1">
            <a:spLocks noChangeArrowheads="1"/>
          </p:cNvSpPr>
          <p:nvPr/>
        </p:nvSpPr>
        <p:spPr bwMode="auto">
          <a:xfrm>
            <a:off x="161280" y="6535407"/>
            <a:ext cx="8064000" cy="248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 hangingPunct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1300" smtClean="0">
                <a:solidFill>
                  <a:srgbClr val="000000"/>
                </a:solidFill>
                <a:latin typeface="Arial" charset="0"/>
              </a:rPr>
              <a:t>Engineering Optimization – Concepts and Applications</a:t>
            </a:r>
          </a:p>
        </p:txBody>
      </p:sp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141120" y="6460518"/>
            <a:ext cx="8881920" cy="1441"/>
          </a:xfrm>
          <a:prstGeom prst="line">
            <a:avLst/>
          </a:prstGeom>
          <a:noFill/>
          <a:ln w="28575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945" tIns="41473" rIns="82945" bIns="41473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 smtClean="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71040" y="568861"/>
            <a:ext cx="7806240" cy="114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040" y="1906761"/>
            <a:ext cx="7806240" cy="4319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3293217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414726" rtl="0" fontAlgn="base" hangingPunct="0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marL="391686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2pPr>
      <a:lvl3pPr marL="587529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3pPr>
      <a:lvl4pPr marL="783372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4pPr>
      <a:lvl5pPr marL="979214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5pPr>
      <a:lvl6pPr marL="1393941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6pPr>
      <a:lvl7pPr marL="1808667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7pPr>
      <a:lvl8pPr marL="2223393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8pPr>
      <a:lvl9pPr marL="2638119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9pPr>
    </p:titleStyle>
    <p:bodyStyle>
      <a:lvl1pPr marL="391686" indent="-293764" algn="l" defTabSz="414726" rtl="0" fontAlgn="base" hangingPunct="0">
        <a:lnSpc>
          <a:spcPct val="124000"/>
        </a:lnSpc>
        <a:spcBef>
          <a:spcPct val="0"/>
        </a:spcBef>
        <a:spcAft>
          <a:spcPts val="1293"/>
        </a:spcAft>
        <a:buClr>
          <a:srgbClr val="000000"/>
        </a:buClr>
        <a:buSzPct val="85000"/>
        <a:buFont typeface="StarSymbol" charset="0"/>
        <a:buChar char="●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83372" indent="-260644" algn="l" defTabSz="414726" rtl="0" fontAlgn="base" hangingPunct="0">
        <a:lnSpc>
          <a:spcPct val="124000"/>
        </a:lnSpc>
        <a:spcBef>
          <a:spcPct val="0"/>
        </a:spcBef>
        <a:spcAft>
          <a:spcPts val="1032"/>
        </a:spcAft>
        <a:buClr>
          <a:srgbClr val="000000"/>
        </a:buClr>
        <a:buSzPct val="90000"/>
        <a:buFont typeface="StarSymbol" charset="0"/>
        <a:buChar char="–"/>
        <a:defRPr sz="2200">
          <a:solidFill>
            <a:srgbClr val="000000"/>
          </a:solidFill>
          <a:latin typeface="+mn-lt"/>
        </a:defRPr>
      </a:lvl2pPr>
      <a:lvl3pPr marL="1175057" indent="-195843" algn="l" defTabSz="414726" rtl="0" fontAlgn="base" hangingPunct="0">
        <a:lnSpc>
          <a:spcPct val="124000"/>
        </a:lnSpc>
        <a:spcBef>
          <a:spcPct val="0"/>
        </a:spcBef>
        <a:spcAft>
          <a:spcPts val="771"/>
        </a:spcAft>
        <a:buClr>
          <a:srgbClr val="000000"/>
        </a:buClr>
        <a:buSzPct val="85000"/>
        <a:buFont typeface="Wingdings" pitchFamily="2" charset="2"/>
        <a:buChar char="§"/>
        <a:defRPr sz="2000">
          <a:solidFill>
            <a:srgbClr val="000000"/>
          </a:solidFill>
          <a:latin typeface="+mn-lt"/>
        </a:defRPr>
      </a:lvl3pPr>
      <a:lvl4pPr marL="1566743" indent="-195843" algn="l" defTabSz="414726" rtl="0" fontAlgn="base" hangingPunct="0">
        <a:lnSpc>
          <a:spcPct val="124000"/>
        </a:lnSpc>
        <a:spcBef>
          <a:spcPct val="0"/>
        </a:spcBef>
        <a:spcAft>
          <a:spcPts val="522"/>
        </a:spcAft>
        <a:buClr>
          <a:srgbClr val="000000"/>
        </a:buClr>
        <a:buSzPct val="75000"/>
        <a:buFont typeface="StarSymbol" charset="0"/>
        <a:buChar char="–"/>
        <a:defRPr sz="1800">
          <a:solidFill>
            <a:srgbClr val="000000"/>
          </a:solidFill>
          <a:latin typeface="+mn-lt"/>
        </a:defRPr>
      </a:lvl4pPr>
      <a:lvl5pPr marL="1958429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5pPr>
      <a:lvl6pPr marL="2373155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6pPr>
      <a:lvl7pPr marL="2787881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7pPr>
      <a:lvl8pPr marL="3202607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8pPr>
      <a:lvl9pPr marL="3617333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726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452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178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8904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3631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8357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3083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7809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4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5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6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7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MTH374: 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Optimization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21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Linear programing</a:t>
            </a:r>
          </a:p>
          <a:p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Convex set</a:t>
            </a:r>
          </a:p>
          <a:p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Graphical method</a:t>
            </a:r>
            <a:endParaRPr lang="en-CA" sz="2400" dirty="0">
              <a:solidFill>
                <a:srgbClr val="000000"/>
              </a:solidFill>
              <a:cs typeface="Arial Unicode MS"/>
            </a:endParaRPr>
          </a:p>
          <a:p>
            <a:pPr marL="0" indent="0">
              <a:buNone/>
            </a:pPr>
            <a:endParaRPr lang="en-CA" sz="2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Today’s </a:t>
            </a:r>
            <a:r>
              <a:rPr lang="en-GB" sz="3600" b="1" dirty="0">
                <a:solidFill>
                  <a:schemeClr val="tx2"/>
                </a:solidFill>
                <a:cs typeface="Arial" pitchFamily="34" charset="0"/>
              </a:rPr>
              <a:t>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Graphical method</a:t>
            </a:r>
          </a:p>
          <a:p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Simplex method</a:t>
            </a:r>
          </a:p>
          <a:p>
            <a:pPr marL="0" indent="0">
              <a:buNone/>
            </a:pPr>
            <a:endParaRPr lang="en-CA" sz="2400" dirty="0">
              <a:solidFill>
                <a:srgbClr val="000000"/>
              </a:solidFill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833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Graphical method-I</a:t>
            </a:r>
            <a:endParaRPr lang="en-GB" sz="36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223" t="23778" r="16310" b="13892"/>
          <a:stretch/>
        </p:blipFill>
        <p:spPr bwMode="auto">
          <a:xfrm>
            <a:off x="609600" y="1828800"/>
            <a:ext cx="7543800" cy="4100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8021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571" t="29659" r="14656" b="7424"/>
          <a:stretch/>
        </p:blipFill>
        <p:spPr bwMode="auto">
          <a:xfrm>
            <a:off x="685800" y="1732717"/>
            <a:ext cx="7848600" cy="4096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4126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669" t="32892" r="18294" b="7129"/>
          <a:stretch/>
        </p:blipFill>
        <p:spPr bwMode="auto">
          <a:xfrm>
            <a:off x="914400" y="1752600"/>
            <a:ext cx="7268511" cy="4373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30780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820" t="34950" r="26888" b="9482"/>
          <a:stretch/>
        </p:blipFill>
        <p:spPr bwMode="auto">
          <a:xfrm>
            <a:off x="1219200" y="1295400"/>
            <a:ext cx="6651307" cy="4587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6555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538" t="32304" r="19450" b="6836"/>
          <a:stretch/>
        </p:blipFill>
        <p:spPr bwMode="auto">
          <a:xfrm>
            <a:off x="914400" y="1295400"/>
            <a:ext cx="7238999" cy="4197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93415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Graphical method-II</a:t>
            </a:r>
            <a:endParaRPr lang="en-GB" sz="36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</p:txBody>
      </p:sp>
      <p:pic>
        <p:nvPicPr>
          <p:cNvPr id="4" name="Picture 4" descr="C:\CGN5315\5.ti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55" t="4431" r="36520" b="74521"/>
          <a:stretch>
            <a:fillRect/>
          </a:stretch>
        </p:blipFill>
        <p:spPr bwMode="auto">
          <a:xfrm>
            <a:off x="1143000" y="1828800"/>
            <a:ext cx="6477000" cy="3607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4126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599" name="Picture 7" descr="C:\CGN5315\13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654" t="2319" r="16037" b="32494"/>
          <a:stretch>
            <a:fillRect/>
          </a:stretch>
        </p:blipFill>
        <p:spPr bwMode="auto">
          <a:xfrm>
            <a:off x="2362200" y="838200"/>
            <a:ext cx="4953000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8600" name="Rectangle 8"/>
          <p:cNvSpPr>
            <a:spLocks noChangeArrowheads="1"/>
          </p:cNvSpPr>
          <p:nvPr/>
        </p:nvSpPr>
        <p:spPr bwMode="white">
          <a:xfrm>
            <a:off x="2895600" y="5410200"/>
            <a:ext cx="304800" cy="304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984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0923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Graphical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method-III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Corner point approach</a:t>
            </a:r>
            <a:endParaRPr lang="en-GB" sz="36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728" t="22602" r="16639" b="15950"/>
          <a:stretch/>
        </p:blipFill>
        <p:spPr bwMode="auto">
          <a:xfrm>
            <a:off x="685800" y="1752600"/>
            <a:ext cx="76200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4126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328" t="22845" r="15628" b="48637"/>
          <a:stretch/>
        </p:blipFill>
        <p:spPr bwMode="auto">
          <a:xfrm>
            <a:off x="215900" y="762000"/>
            <a:ext cx="8397795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326" t="4688" r="18106" b="79166"/>
          <a:stretch/>
        </p:blipFill>
        <p:spPr bwMode="auto">
          <a:xfrm>
            <a:off x="215900" y="3733800"/>
            <a:ext cx="8665906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8859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820" t="34950" r="26888" b="9482"/>
          <a:stretch/>
        </p:blipFill>
        <p:spPr bwMode="auto">
          <a:xfrm>
            <a:off x="1219200" y="1295400"/>
            <a:ext cx="6651307" cy="4587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9879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563" t="22014" r="15483" b="6836"/>
          <a:stretch/>
        </p:blipFill>
        <p:spPr bwMode="auto">
          <a:xfrm>
            <a:off x="457200" y="163668"/>
            <a:ext cx="7924800" cy="4806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5062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4615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9210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Example-II</a:t>
            </a:r>
            <a:endParaRPr lang="en-GB" sz="36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</p:txBody>
      </p:sp>
      <p:pic>
        <p:nvPicPr>
          <p:cNvPr id="4" name="Picture 4" descr="C:\CGN5315\5.ti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55" t="4431" r="36520" b="74521"/>
          <a:stretch>
            <a:fillRect/>
          </a:stretch>
        </p:blipFill>
        <p:spPr bwMode="auto">
          <a:xfrm>
            <a:off x="1143000" y="1828800"/>
            <a:ext cx="6477000" cy="3607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7654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599" name="Picture 7" descr="C:\CGN5315\13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654" t="2319" r="16037" b="32494"/>
          <a:stretch>
            <a:fillRect/>
          </a:stretch>
        </p:blipFill>
        <p:spPr bwMode="auto">
          <a:xfrm>
            <a:off x="2362200" y="838200"/>
            <a:ext cx="4953000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8600" name="Rectangle 8"/>
          <p:cNvSpPr>
            <a:spLocks noChangeArrowheads="1"/>
          </p:cNvSpPr>
          <p:nvPr/>
        </p:nvSpPr>
        <p:spPr bwMode="white">
          <a:xfrm>
            <a:off x="2895600" y="5410200"/>
            <a:ext cx="304800" cy="304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527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9715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8390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2816"/>
            <a:ext cx="8229600" cy="2808312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873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4392488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349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17511</TotalTime>
  <Words>50</Words>
  <Application>Microsoft Office PowerPoint</Application>
  <PresentationFormat>On-screen Show (4:3)</PresentationFormat>
  <Paragraphs>29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Office Theme</vt:lpstr>
      <vt:lpstr>Default Design</vt:lpstr>
      <vt:lpstr>Slide 1</vt:lpstr>
      <vt:lpstr>Lecture 21</vt:lpstr>
      <vt:lpstr> Recap</vt:lpstr>
      <vt:lpstr>Today’s Topics</vt:lpstr>
      <vt:lpstr>Graphical method-I</vt:lpstr>
      <vt:lpstr>Slide 6</vt:lpstr>
      <vt:lpstr>Slide 7</vt:lpstr>
      <vt:lpstr>Slide 8</vt:lpstr>
      <vt:lpstr>Slide 9</vt:lpstr>
      <vt:lpstr>Graphical method-II</vt:lpstr>
      <vt:lpstr>Slide 11</vt:lpstr>
      <vt:lpstr>Slide 12</vt:lpstr>
      <vt:lpstr>Slide 13</vt:lpstr>
      <vt:lpstr>Graphical method-III</vt:lpstr>
      <vt:lpstr>Corner point approach</vt:lpstr>
      <vt:lpstr>Slide 16</vt:lpstr>
      <vt:lpstr>Slide 17</vt:lpstr>
      <vt:lpstr>Slide 18</vt:lpstr>
      <vt:lpstr>Slide 19</vt:lpstr>
      <vt:lpstr>Slide 20</vt:lpstr>
      <vt:lpstr>Example-II</vt:lpstr>
      <vt:lpstr>Slide 22</vt:lpstr>
      <vt:lpstr>Slide 23</vt:lpstr>
      <vt:lpstr>Slide 24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Administrator</cp:lastModifiedBy>
  <cp:revision>422</cp:revision>
  <dcterms:created xsi:type="dcterms:W3CDTF">2012-02-27T05:45:45Z</dcterms:created>
  <dcterms:modified xsi:type="dcterms:W3CDTF">2014-07-20T05:21:50Z</dcterms:modified>
</cp:coreProperties>
</file>