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63" r:id="rId3"/>
    <p:sldId id="288" r:id="rId4"/>
    <p:sldId id="287" r:id="rId5"/>
    <p:sldId id="376" r:id="rId6"/>
    <p:sldId id="425" r:id="rId7"/>
    <p:sldId id="435" r:id="rId8"/>
    <p:sldId id="436" r:id="rId9"/>
    <p:sldId id="437" r:id="rId10"/>
    <p:sldId id="454" r:id="rId11"/>
    <p:sldId id="455" r:id="rId12"/>
    <p:sldId id="443" r:id="rId13"/>
    <p:sldId id="438" r:id="rId14"/>
    <p:sldId id="439" r:id="rId15"/>
    <p:sldId id="440" r:id="rId16"/>
    <p:sldId id="441" r:id="rId17"/>
    <p:sldId id="442" r:id="rId18"/>
    <p:sldId id="444" r:id="rId19"/>
    <p:sldId id="445" r:id="rId20"/>
    <p:sldId id="451" r:id="rId21"/>
    <p:sldId id="446" r:id="rId22"/>
    <p:sldId id="359" r:id="rId23"/>
    <p:sldId id="32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25"/>
            <p14:sldId id="435"/>
            <p14:sldId id="436"/>
            <p14:sldId id="437"/>
            <p14:sldId id="443"/>
            <p14:sldId id="438"/>
            <p14:sldId id="439"/>
            <p14:sldId id="440"/>
            <p14:sldId id="441"/>
            <p14:sldId id="442"/>
            <p14:sldId id="444"/>
            <p14:sldId id="445"/>
            <p14:sldId id="451"/>
            <p14:sldId id="446"/>
            <p14:sldId id="452"/>
            <p14:sldId id="447"/>
            <p14:sldId id="453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16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8128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20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Constrained optimization</a:t>
            </a:r>
          </a:p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Linear programing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Linear programing 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Introduction to solution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Convex sets 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Graphical method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Linear programming problem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650948"/>
          </a:xfrm>
        </p:spPr>
        <p:txBody>
          <a:bodyPr/>
          <a:lstStyle/>
          <a:p>
            <a:r>
              <a:rPr lang="en-US"/>
              <a:t>Linear objective and constraint functions:</a:t>
            </a:r>
            <a:endParaRPr lang="en-GB"/>
          </a:p>
        </p:txBody>
      </p:sp>
      <p:graphicFrame>
        <p:nvGraphicFramePr>
          <p:cNvPr id="3768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5835363"/>
              </p:ext>
            </p:extLst>
          </p:nvPr>
        </p:nvGraphicFramePr>
        <p:xfrm>
          <a:off x="1814513" y="2489200"/>
          <a:ext cx="4110037" cy="1722438"/>
        </p:xfrm>
        <a:graphic>
          <a:graphicData uri="http://schemas.openxmlformats.org/presentationml/2006/ole">
            <p:oleObj spid="_x0000_s1092" name="Equation" r:id="rId4" imgW="2006280" imgH="838080" progId="Equation.3">
              <p:embed/>
            </p:oleObj>
          </a:graphicData>
        </a:graphic>
      </p:graphicFrame>
      <p:grpSp>
        <p:nvGrpSpPr>
          <p:cNvPr id="376847" name="Group 15"/>
          <p:cNvGrpSpPr>
            <a:grpSpLocks/>
          </p:cNvGrpSpPr>
          <p:nvPr/>
        </p:nvGrpSpPr>
        <p:grpSpPr bwMode="auto">
          <a:xfrm>
            <a:off x="1175040" y="3663745"/>
            <a:ext cx="6842880" cy="2793893"/>
            <a:chOff x="816" y="2544"/>
            <a:chExt cx="4752" cy="1940"/>
          </a:xfrm>
        </p:grpSpPr>
        <p:graphicFrame>
          <p:nvGraphicFramePr>
            <p:cNvPr id="376836" name="Object 4"/>
            <p:cNvGraphicFramePr>
              <a:graphicFrameLocks noChangeAspect="1"/>
            </p:cNvGraphicFramePr>
            <p:nvPr/>
          </p:nvGraphicFramePr>
          <p:xfrm>
            <a:off x="912" y="3216"/>
            <a:ext cx="1969" cy="1069"/>
          </p:xfrm>
          <a:graphic>
            <a:graphicData uri="http://schemas.openxmlformats.org/presentationml/2006/ole">
              <p:oleObj spid="_x0000_s1093" name="Equation" r:id="rId5" imgW="1384300" imgH="749300" progId="Equation.3">
                <p:embed/>
              </p:oleObj>
            </a:graphicData>
          </a:graphic>
        </p:graphicFrame>
        <p:graphicFrame>
          <p:nvGraphicFramePr>
            <p:cNvPr id="376840" name="Object 8"/>
            <p:cNvGraphicFramePr>
              <a:graphicFrameLocks noChangeAspect="1"/>
            </p:cNvGraphicFramePr>
            <p:nvPr/>
          </p:nvGraphicFramePr>
          <p:xfrm>
            <a:off x="3454" y="3072"/>
            <a:ext cx="2114" cy="1412"/>
          </p:xfrm>
          <a:graphic>
            <a:graphicData uri="http://schemas.openxmlformats.org/presentationml/2006/ole">
              <p:oleObj spid="_x0000_s1094" name="Equation" r:id="rId6" imgW="1485900" imgH="990600" progId="Equation.3">
                <p:embed/>
              </p:oleObj>
            </a:graphicData>
          </a:graphic>
        </p:graphicFrame>
        <p:sp>
          <p:nvSpPr>
            <p:cNvPr id="376843" name="AutoShape 11"/>
            <p:cNvSpPr>
              <a:spLocks noChangeArrowheads="1"/>
            </p:cNvSpPr>
            <p:nvPr/>
          </p:nvSpPr>
          <p:spPr bwMode="auto">
            <a:xfrm rot="5400000">
              <a:off x="700" y="2660"/>
              <a:ext cx="671" cy="440"/>
            </a:xfrm>
            <a:prstGeom prst="rightArrow">
              <a:avLst>
                <a:gd name="adj1" fmla="val 56806"/>
                <a:gd name="adj2" fmla="val 74083"/>
              </a:avLst>
            </a:prstGeom>
            <a:solidFill>
              <a:srgbClr val="3399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250504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Slack and Surplus variables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Consider the linear programing problem:</a:t>
                </a: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Minimize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0" smtClean="0">
                        <a:latin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y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, s</a:t>
                </a:r>
                <a:r>
                  <a:rPr lang="en-US" dirty="0" smtClean="0">
                    <a:latin typeface="Calibri" pitchFamily="34" charset="0"/>
                  </a:rPr>
                  <a:t>ubject to the constraints</a:t>
                </a: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≤</m:t>
                      </m:r>
                      <m:r>
                        <a:rPr lang="en-US" b="0" i="1" smtClean="0"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≤</m:t>
                      </m:r>
                      <m:r>
                        <a:rPr lang="en-US" b="0" i="0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≥</m:t>
                      </m:r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≥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93" t="-989" b="-14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37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762000"/>
                <a:ext cx="7806240" cy="5463775"/>
              </a:xfrm>
            </p:spPr>
            <p:txBody>
              <a:bodyPr/>
              <a:lstStyle/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We can convert this problem into a problem with equality constraints by introducing slack and surplus variables. So our problem now becomes</a:t>
                </a:r>
              </a:p>
              <a:p>
                <a:pPr marL="97922" indent="0">
                  <a:buNone/>
                </a:pPr>
                <a:r>
                  <a:rPr lang="en-US" dirty="0">
                    <a:latin typeface="Calibri" pitchFamily="34" charset="0"/>
                  </a:rPr>
                  <a:t>Minimize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6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4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>
                        <a:latin typeface="Cambria Math"/>
                      </a:rPr>
                      <m:t>5</m:t>
                    </m:r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b="0" i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b="0" i="0" smtClean="0">
                            <a:latin typeface="Cambria Math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GB" dirty="0">
                    <a:latin typeface="Calibri" pitchFamily="34" charset="0"/>
                  </a:rPr>
                  <a:t>, s</a:t>
                </a:r>
                <a:r>
                  <a:rPr lang="en-US" dirty="0">
                    <a:latin typeface="Calibri" pitchFamily="34" charset="0"/>
                  </a:rPr>
                  <a:t>ubject to the constraints</a:t>
                </a: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≥</m:t>
                    </m:r>
                    <m:r>
                      <a:rPr lang="en-US" i="1">
                        <a:latin typeface="Cambria Math"/>
                      </a:rPr>
                      <m:t>0</m:t>
                    </m:r>
                  </m:oMath>
                </a14:m>
                <a:r>
                  <a:rPr lang="en-US" dirty="0" smtClean="0">
                    <a:latin typeface="Calibri" pitchFamily="34" charset="0"/>
                  </a:rPr>
                  <a:t>.</a:t>
                </a:r>
              </a:p>
              <a:p>
                <a:pPr marL="97922" indent="0">
                  <a:buNone/>
                </a:pPr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762000"/>
                <a:ext cx="7806240" cy="5463775"/>
              </a:xfrm>
              <a:blipFill rotWithShape="1">
                <a:blip r:embed="rId3"/>
                <a:stretch>
                  <a:fillRect l="-1093" t="-670" r="-781" b="-265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762000"/>
                <a:ext cx="7806240" cy="5463775"/>
              </a:xfrm>
            </p:spPr>
            <p:txBody>
              <a:bodyPr/>
              <a:lstStyle/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Another added condition on this problem is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6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This condition insures that the introduction of slack and surplus variables has not altered the objective function.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So every linear programing problem can be written in the form</a:t>
                </a: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Maximize/minimize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𝑋</m:t>
                    </m:r>
                  </m:oMath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Subject to the constraints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𝐴𝑋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𝐵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762000"/>
                <a:ext cx="7806240" cy="5463775"/>
              </a:xfrm>
              <a:blipFill rotWithShape="1">
                <a:blip r:embed="rId3"/>
                <a:stretch>
                  <a:fillRect l="-1093" t="-670" r="-2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06240" cy="114348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Feasible solution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295400"/>
                <a:ext cx="7806240" cy="4953000"/>
              </a:xfrm>
            </p:spPr>
            <p:txBody>
              <a:bodyPr/>
              <a:lstStyle/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Consider the linear programing problem:</a:t>
                </a:r>
              </a:p>
              <a:p>
                <a:pPr marL="97922" indent="0">
                  <a:buNone/>
                </a:pPr>
                <a:r>
                  <a:rPr lang="en-US" sz="2000" dirty="0" err="1" smtClean="0">
                    <a:latin typeface="Calibri" pitchFamily="34" charset="0"/>
                  </a:rPr>
                  <a:t>Extriemize</a:t>
                </a:r>
                <a:r>
                  <a:rPr lang="en-US" sz="2000" dirty="0" smtClean="0">
                    <a:latin typeface="Calibri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				   (1)</a:t>
                </a:r>
              </a:p>
              <a:p>
                <a:pPr marL="97922" indent="0">
                  <a:buNone/>
                </a:pPr>
                <a:r>
                  <a:rPr lang="en-GB" sz="2000" dirty="0" smtClean="0">
                    <a:latin typeface="Calibri" pitchFamily="34" charset="0"/>
                  </a:rPr>
                  <a:t>subject to the constraints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𝐴𝑋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𝐵</m:t>
                    </m:r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r>
                      <a:rPr lang="en-US" sz="2000" b="0" i="1" smtClean="0">
                        <a:latin typeface="Cambria Math"/>
                      </a:rPr>
                      <m:t>𝑋</m:t>
                    </m:r>
                    <m:r>
                      <a:rPr lang="en-US" sz="2000" b="0" i="1" smtClean="0">
                        <a:latin typeface="Cambria Math"/>
                      </a:rPr>
                      <m:t>≥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			(2)</a:t>
                </a:r>
              </a:p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Any value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that satisfies equation (2) is called a feasible solution. In addition those feasible solutions which </a:t>
                </a:r>
                <a:r>
                  <a:rPr lang="en-GB" sz="2000" dirty="0" err="1" smtClean="0">
                    <a:latin typeface="Calibri" pitchFamily="34" charset="0"/>
                  </a:rPr>
                  <a:t>extriemize</a:t>
                </a:r>
                <a:r>
                  <a:rPr lang="en-GB" sz="2000" dirty="0" smtClean="0">
                    <a:latin typeface="Calibri" pitchFamily="34" charset="0"/>
                  </a:rPr>
                  <a:t> equation (1) are called maximum feasible solution or minimum feasible solution.</a:t>
                </a:r>
              </a:p>
              <a:p>
                <a:pPr marL="97922" indent="0">
                  <a:buNone/>
                </a:pPr>
                <a:r>
                  <a:rPr lang="en-US" sz="2000" u="sng" dirty="0" smtClean="0">
                    <a:latin typeface="Calibri" pitchFamily="34" charset="0"/>
                  </a:rPr>
                  <a:t>The objective of a linear programing problem is to determine the maximum of minimum feasible solution to a given problem.</a:t>
                </a:r>
                <a:endParaRPr lang="en-GB" sz="2000" u="sng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295400"/>
                <a:ext cx="7806240" cy="4953000"/>
              </a:xfrm>
              <a:blipFill rotWithShape="1">
                <a:blip r:embed="rId3"/>
                <a:stretch>
                  <a:fillRect l="-1172" t="-616" r="-703" b="-8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3419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85800" y="304800"/>
                <a:ext cx="7806240" cy="1178941"/>
              </a:xfrm>
            </p:spPr>
            <p:txBody>
              <a:bodyPr/>
              <a:lstStyle/>
              <a:p>
                <a:r>
                  <a:rPr lang="en-US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Calibri" pitchFamily="34" charset="0"/>
                  </a:rPr>
                  <a:t>Decomposition of matrix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</a:rPr>
                      <m:t>𝑨</m:t>
                    </m:r>
                  </m:oMath>
                </a14:m>
                <a:endParaRPr lang="en-GB" sz="36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5800" y="304800"/>
                <a:ext cx="7806240" cy="1178941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76400"/>
                <a:ext cx="7806240" cy="4319014"/>
              </a:xfrm>
            </p:spPr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We can also write our problem in a slightly different way if we denote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>
                    <a:latin typeface="Calibri" pitchFamily="34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h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column of the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then our problem becomes</a:t>
                </a:r>
              </a:p>
              <a:p>
                <a:pPr marL="97922" indent="0">
                  <a:buNone/>
                </a:pPr>
                <a:r>
                  <a:rPr lang="en-US" dirty="0" err="1">
                    <a:latin typeface="Calibri" pitchFamily="34" charset="0"/>
                  </a:rPr>
                  <a:t>Extriemize</a:t>
                </a:r>
                <a:r>
                  <a:rPr lang="en-US" dirty="0">
                    <a:latin typeface="Calibri" pitchFamily="34" charset="0"/>
                  </a:rPr>
                  <a:t/>
                </a:r>
                <a:r>
                  <a:rPr lang="en-US" dirty="0" smtClean="0">
                    <a:latin typeface="Calibri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GB" dirty="0">
                    <a:latin typeface="Calibri" pitchFamily="34" charset="0"/>
                  </a:rPr>
                  <a:t/>
                </a:r>
                <a:r>
                  <a:rPr lang="en-GB" dirty="0" smtClean="0">
                    <a:latin typeface="Calibri" pitchFamily="34" charset="0"/>
                  </a:rPr>
                  <a:t> subject </a:t>
                </a:r>
                <a:r>
                  <a:rPr lang="en-GB" dirty="0">
                    <a:latin typeface="Calibri" pitchFamily="34" charset="0"/>
                  </a:rPr>
                  <a:t>to the </a:t>
                </a:r>
                <a:r>
                  <a:rPr lang="en-GB" dirty="0" smtClean="0">
                    <a:latin typeface="Calibri" pitchFamily="34" charset="0"/>
                  </a:rPr>
                  <a:t>constraints</a:t>
                </a: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𝑁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There is a computational advantage of this notation which will become clear soon. </a:t>
                </a: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We will denote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the total number of variables including the slack variables.</a:t>
                </a:r>
                <a:endParaRPr lang="en-GB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76400"/>
                <a:ext cx="7806240" cy="4319014"/>
              </a:xfrm>
              <a:blipFill rotWithShape="1">
                <a:blip r:embed="rId4"/>
                <a:stretch>
                  <a:fillRect l="-1172" t="-847" r="-3125" b="-27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Convex set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A set of points in a closed region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is called a convex set if for any two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 smtClean="0">
                    <a:latin typeface="Calibri" pitchFamily="34" charset="0"/>
                  </a:rPr>
                  <a:t> contained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any line connecting these points must lie inside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More mathematically,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 smtClean="0">
                    <a:latin typeface="Calibri" pitchFamily="34" charset="0"/>
                  </a:rPr>
                  <a:t> be any two points contained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If all points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𝛽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𝛽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lie within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then the collection of points within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is a convex set.</a:t>
                </a: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46" t="-989" r="-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762000"/>
                <a:ext cx="7806240" cy="5463775"/>
              </a:xfrm>
            </p:spPr>
            <p:txBody>
              <a:bodyPr/>
              <a:lstStyle/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The combination</a:t>
                </a:r>
              </a:p>
              <a:p>
                <a:pPr marL="9792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𝛽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</a:rPr>
                        <m:t>0</m:t>
                      </m:r>
                      <m:r>
                        <a:rPr lang="en-US" i="1">
                          <a:latin typeface="Cambria Math"/>
                        </a:rPr>
                        <m:t>&lt;</m:t>
                      </m:r>
                      <m:r>
                        <a:rPr lang="en-US" i="1">
                          <a:latin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</a:rPr>
                        <m:t>&lt;</m:t>
                      </m:r>
                      <m:r>
                        <a:rPr lang="en-US" i="1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Is called a convex combination of two points.</a:t>
                </a:r>
              </a:p>
              <a:p>
                <a:r>
                  <a:rPr lang="en-US" dirty="0" smtClean="0">
                    <a:latin typeface="Calibri" pitchFamily="34" charset="0"/>
                  </a:rPr>
                  <a:t>If a point of a convex set can not be written as a convex combination of two other points, such point is known as an extreme point. </a:t>
                </a:r>
                <a:endParaRPr lang="en-US" dirty="0">
                  <a:latin typeface="Calibri" pitchFamily="34" charset="0"/>
                </a:endParaRPr>
              </a:p>
              <a:p>
                <a:r>
                  <a:rPr lang="en-US" dirty="0" smtClean="0">
                    <a:latin typeface="Calibri" pitchFamily="34" charset="0"/>
                  </a:rPr>
                  <a:t>The region containing  convex combinations of a finite collection of points is called a convex polyhedron.</a:t>
                </a: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762000"/>
                <a:ext cx="7806240" cy="5463775"/>
              </a:xfrm>
              <a:blipFill rotWithShape="1">
                <a:blip r:embed="rId3"/>
                <a:stretch>
                  <a:fillRect l="-1093" t="-670" r="-2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Graphical method-I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Graphical method-II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092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Graphical method-III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16236</TotalTime>
  <Words>66</Words>
  <Application>Microsoft Office PowerPoint</Application>
  <PresentationFormat>On-screen Show (4:3)</PresentationFormat>
  <Paragraphs>41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Default Design</vt:lpstr>
      <vt:lpstr>Equation</vt:lpstr>
      <vt:lpstr>Slide 1</vt:lpstr>
      <vt:lpstr>Lecture 20</vt:lpstr>
      <vt:lpstr> Recap</vt:lpstr>
      <vt:lpstr>Today’s Topics</vt:lpstr>
      <vt:lpstr>Linear programming problem</vt:lpstr>
      <vt:lpstr>Slack and Surplus variables</vt:lpstr>
      <vt:lpstr>Slide 7</vt:lpstr>
      <vt:lpstr>Slide 8</vt:lpstr>
      <vt:lpstr>Slide 9</vt:lpstr>
      <vt:lpstr>Slide 10</vt:lpstr>
      <vt:lpstr>Feasible solution</vt:lpstr>
      <vt:lpstr> </vt:lpstr>
      <vt:lpstr>Convex set</vt:lpstr>
      <vt:lpstr>Slide 14</vt:lpstr>
      <vt:lpstr>Slide 15</vt:lpstr>
      <vt:lpstr>Graphical method-I</vt:lpstr>
      <vt:lpstr>Slide 17</vt:lpstr>
      <vt:lpstr>Graphical method-II</vt:lpstr>
      <vt:lpstr>Slide 19</vt:lpstr>
      <vt:lpstr>Graphical method-III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416</cp:revision>
  <dcterms:created xsi:type="dcterms:W3CDTF">2012-02-27T05:45:45Z</dcterms:created>
  <dcterms:modified xsi:type="dcterms:W3CDTF">2014-07-19T08:08:07Z</dcterms:modified>
</cp:coreProperties>
</file>