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4"/>
  </p:notesMasterIdLst>
  <p:sldIdLst>
    <p:sldId id="263" r:id="rId3"/>
    <p:sldId id="288" r:id="rId4"/>
    <p:sldId id="287" r:id="rId5"/>
    <p:sldId id="376" r:id="rId6"/>
    <p:sldId id="414" r:id="rId7"/>
    <p:sldId id="425" r:id="rId8"/>
    <p:sldId id="444" r:id="rId9"/>
    <p:sldId id="426" r:id="rId10"/>
    <p:sldId id="421" r:id="rId11"/>
    <p:sldId id="427" r:id="rId12"/>
    <p:sldId id="429" r:id="rId13"/>
    <p:sldId id="428" r:id="rId14"/>
    <p:sldId id="417" r:id="rId15"/>
    <p:sldId id="418" r:id="rId16"/>
    <p:sldId id="430" r:id="rId17"/>
    <p:sldId id="431" r:id="rId18"/>
    <p:sldId id="432" r:id="rId19"/>
    <p:sldId id="433" r:id="rId20"/>
    <p:sldId id="434" r:id="rId21"/>
    <p:sldId id="359" r:id="rId22"/>
    <p:sldId id="322"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C8558C43-C7C3-4671-A8BE-DCD8E955C0AC}">
          <p14:sldIdLst>
            <p14:sldId id="263"/>
            <p14:sldId id="288"/>
            <p14:sldId id="287"/>
            <p14:sldId id="376"/>
            <p14:sldId id="414"/>
            <p14:sldId id="425"/>
            <p14:sldId id="426"/>
            <p14:sldId id="421"/>
            <p14:sldId id="427"/>
            <p14:sldId id="429"/>
            <p14:sldId id="428"/>
            <p14:sldId id="417"/>
            <p14:sldId id="418"/>
            <p14:sldId id="430"/>
            <p14:sldId id="431"/>
            <p14:sldId id="432"/>
            <p14:sldId id="433"/>
            <p14:sldId id="434"/>
            <p14:sldId id="435"/>
            <p14:sldId id="436"/>
            <p14:sldId id="437"/>
            <p14:sldId id="438"/>
            <p14:sldId id="439"/>
            <p14:sldId id="440"/>
            <p14:sldId id="441"/>
            <p14:sldId id="442"/>
            <p14:sldId id="443"/>
            <p14:sldId id="359"/>
            <p14:sldId id="32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250" autoAdjust="0"/>
    <p:restoredTop sz="94660"/>
  </p:normalViewPr>
  <p:slideViewPr>
    <p:cSldViewPr>
      <p:cViewPr>
        <p:scale>
          <a:sx n="75" d="100"/>
          <a:sy n="75" d="100"/>
        </p:scale>
        <p:origin x="-1116" y="18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A86F1B-B11A-466E-83F8-B792F397556A}" type="datetimeFigureOut">
              <a:rPr lang="en-US" smtClean="0"/>
              <a:pPr/>
              <a:t>19/07/2014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103E7A-9575-41B1-A0D7-6A339B13B87E}" type="slidenum">
              <a:rPr lang="en-US" smtClean="0"/>
              <a:pPr/>
              <a:t>‹#›</a:t>
            </a:fld>
            <a:endParaRPr lang="en-US"/>
          </a:p>
        </p:txBody>
      </p:sp>
    </p:spTree>
    <p:extLst>
      <p:ext uri="{BB962C8B-B14F-4D97-AF65-F5344CB8AC3E}">
        <p14:creationId xmlns:p14="http://schemas.microsoft.com/office/powerpoint/2010/main" xmlns="" val="820070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481283" name="Rectangle 3"/>
          <p:cNvSpPr txBox="1">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5D231D-AC41-4168-A8DB-6679B2981FB3}" type="datetime1">
              <a:rPr lang="en-US" smtClean="0"/>
              <a:pPr/>
              <a:t>19/07/2014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D31467-9020-4074-A741-C3D79EE8CAF1}" type="datetime1">
              <a:rPr lang="en-US" smtClean="0"/>
              <a:pPr/>
              <a:t>19/07/2014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817020-4C4D-47A1-9EA9-8F261262EFBC}" type="datetime1">
              <a:rPr lang="en-US" smtClean="0"/>
              <a:pPr/>
              <a:t>19/07/2014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032807-16DB-4946-8C6C-04E9EF71A191}" type="datetime1">
              <a:rPr lang="en-US" smtClean="0"/>
              <a:pPr/>
              <a:t>19/07/2014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9D6C78-AC5F-4BD1-954F-33DD16DDB08C}" type="datetime1">
              <a:rPr lang="en-US" smtClean="0"/>
              <a:pPr/>
              <a:t>19/07/2014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5AEB61-FF5A-4B93-8345-91E6735A92C7}" type="datetime1">
              <a:rPr lang="en-US" smtClean="0"/>
              <a:pPr/>
              <a:t>19/07/2014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9B3C13-1B50-42D6-B590-20DA3627EB7F}" type="datetime1">
              <a:rPr lang="en-US" smtClean="0"/>
              <a:pPr/>
              <a:t>19/07/2014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983502-2EB3-4A60-A3B3-A5D37B583226}" type="datetime1">
              <a:rPr lang="en-US" smtClean="0"/>
              <a:pPr/>
              <a:t>19/07/2014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5A9B9F-D5C4-40E2-8092-43A34880C8A6}" type="datetime1">
              <a:rPr lang="en-US" smtClean="0"/>
              <a:pPr/>
              <a:t>19/07/2014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3E89C9-7DA8-4498-9DD5-98DAAE4B37D1}" type="datetime1">
              <a:rPr lang="en-US" smtClean="0"/>
              <a:pPr/>
              <a:t>19/07/2014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637387-633A-45AC-BD76-291AEABCAB3A}" type="datetime1">
              <a:rPr lang="en-US" smtClean="0"/>
              <a:pPr/>
              <a:t>19/07/2014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440" y="2129984"/>
            <a:ext cx="7773120" cy="1470394"/>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2321" y="3885528"/>
            <a:ext cx="6400800" cy="1752664"/>
          </a:xfrm>
        </p:spPr>
        <p:txBody>
          <a:bodyPr/>
          <a:lstStyle>
            <a:lvl1pPr marL="0" indent="0" algn="ctr">
              <a:buNone/>
              <a:defRPr/>
            </a:lvl1pPr>
            <a:lvl2pPr marL="414726" indent="0" algn="ctr">
              <a:buNone/>
              <a:defRPr/>
            </a:lvl2pPr>
            <a:lvl3pPr marL="829452" indent="0" algn="ctr">
              <a:buNone/>
              <a:defRPr/>
            </a:lvl3pPr>
            <a:lvl4pPr marL="1244178" indent="0" algn="ctr">
              <a:buNone/>
              <a:defRPr/>
            </a:lvl4pPr>
            <a:lvl5pPr marL="1658904" indent="0" algn="ctr">
              <a:buNone/>
              <a:defRPr/>
            </a:lvl5pPr>
            <a:lvl6pPr marL="2073631" indent="0" algn="ctr">
              <a:buNone/>
              <a:defRPr/>
            </a:lvl6pPr>
            <a:lvl7pPr marL="2488357" indent="0" algn="ctr">
              <a:buNone/>
              <a:defRPr/>
            </a:lvl7pPr>
            <a:lvl8pPr marL="2903083" indent="0" algn="ctr">
              <a:buNone/>
              <a:defRPr/>
            </a:lvl8pPr>
            <a:lvl9pPr marL="3317809" indent="0" algn="ctr">
              <a:buNone/>
              <a:defRPr/>
            </a:lvl9pPr>
          </a:lstStyle>
          <a:p>
            <a:r>
              <a:rPr lang="en-US" smtClean="0"/>
              <a:t>Click to edit Master subtitle style</a:t>
            </a:r>
            <a:endParaRPr lang="en-GB"/>
          </a:p>
        </p:txBody>
      </p:sp>
    </p:spTree>
    <p:extLst>
      <p:ext uri="{BB962C8B-B14F-4D97-AF65-F5344CB8AC3E}">
        <p14:creationId xmlns:p14="http://schemas.microsoft.com/office/powerpoint/2010/main" xmlns="" val="11791776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616799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880" y="4406863"/>
            <a:ext cx="7771680" cy="1362383"/>
          </a:xfrm>
        </p:spPr>
        <p:txBody>
          <a:bodyPr anchor="t"/>
          <a:lstStyle>
            <a:lvl1pPr algn="l">
              <a:defRPr sz="3600" b="1" cap="all"/>
            </a:lvl1pPr>
          </a:lstStyle>
          <a:p>
            <a:r>
              <a:rPr lang="en-US" smtClean="0"/>
              <a:t>Click to edit Master title style</a:t>
            </a:r>
            <a:endParaRPr lang="en-GB"/>
          </a:p>
        </p:txBody>
      </p:sp>
      <p:sp>
        <p:nvSpPr>
          <p:cNvPr id="3" name="Text Placeholder 2"/>
          <p:cNvSpPr>
            <a:spLocks noGrp="1"/>
          </p:cNvSpPr>
          <p:nvPr>
            <p:ph type="body" idx="1"/>
          </p:nvPr>
        </p:nvSpPr>
        <p:spPr>
          <a:xfrm>
            <a:off x="722880" y="2906225"/>
            <a:ext cx="7771680" cy="1500638"/>
          </a:xfrm>
        </p:spPr>
        <p:txBody>
          <a:bodyPr anchor="b"/>
          <a:lstStyle>
            <a:lvl1pPr marL="0" indent="0">
              <a:buNone/>
              <a:defRPr sz="1800"/>
            </a:lvl1pPr>
            <a:lvl2pPr marL="414726" indent="0">
              <a:buNone/>
              <a:defRPr sz="1600"/>
            </a:lvl2pPr>
            <a:lvl3pPr marL="829452" indent="0">
              <a:buNone/>
              <a:defRPr sz="1500"/>
            </a:lvl3pPr>
            <a:lvl4pPr marL="1244178" indent="0">
              <a:buNone/>
              <a:defRPr sz="1300"/>
            </a:lvl4pPr>
            <a:lvl5pPr marL="1658904" indent="0">
              <a:buNone/>
              <a:defRPr sz="1300"/>
            </a:lvl5pPr>
            <a:lvl6pPr marL="2073631" indent="0">
              <a:buNone/>
              <a:defRPr sz="1300"/>
            </a:lvl6pPr>
            <a:lvl7pPr marL="2488357" indent="0">
              <a:buNone/>
              <a:defRPr sz="1300"/>
            </a:lvl7pPr>
            <a:lvl8pPr marL="2903083" indent="0">
              <a:buNone/>
              <a:defRPr sz="1300"/>
            </a:lvl8pPr>
            <a:lvl9pPr marL="3317809" indent="0">
              <a:buNone/>
              <a:defRPr sz="1300"/>
            </a:lvl9pPr>
          </a:lstStyle>
          <a:p>
            <a:pPr lvl="0"/>
            <a:r>
              <a:rPr lang="en-US" smtClean="0"/>
              <a:t>Click to edit Master text styles</a:t>
            </a:r>
          </a:p>
        </p:txBody>
      </p:sp>
    </p:spTree>
    <p:extLst>
      <p:ext uri="{BB962C8B-B14F-4D97-AF65-F5344CB8AC3E}">
        <p14:creationId xmlns:p14="http://schemas.microsoft.com/office/powerpoint/2010/main" xmlns="" val="3671154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71040" y="1906761"/>
            <a:ext cx="3833280" cy="4319014"/>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2561" y="1906761"/>
            <a:ext cx="3834720" cy="4319014"/>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10690141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921" y="275070"/>
            <a:ext cx="8229600" cy="1142039"/>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920" y="1535201"/>
            <a:ext cx="403920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920" y="2174628"/>
            <a:ext cx="403920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441" y="1535201"/>
            <a:ext cx="404208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441" y="2174628"/>
            <a:ext cx="404208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4093615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xmlns="" val="6256016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067622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3008160" cy="1160762"/>
          </a:xfrm>
        </p:spPr>
        <p:txBody>
          <a:bodyPr anchor="b"/>
          <a:lstStyle>
            <a:lvl1pPr algn="l">
              <a:defRPr sz="1800" b="1"/>
            </a:lvl1pPr>
          </a:lstStyle>
          <a:p>
            <a:r>
              <a:rPr lang="en-US" smtClean="0"/>
              <a:t>Click to edit Master title style</a:t>
            </a:r>
            <a:endParaRPr lang="en-GB"/>
          </a:p>
        </p:txBody>
      </p:sp>
      <p:sp>
        <p:nvSpPr>
          <p:cNvPr id="3" name="Content Placeholder 2"/>
          <p:cNvSpPr>
            <a:spLocks noGrp="1"/>
          </p:cNvSpPr>
          <p:nvPr>
            <p:ph idx="1"/>
          </p:nvPr>
        </p:nvSpPr>
        <p:spPr>
          <a:xfrm>
            <a:off x="3575521" y="273629"/>
            <a:ext cx="5112000" cy="5852774"/>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920" y="1434391"/>
            <a:ext cx="3008160" cy="4692013"/>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en-US" smtClean="0"/>
              <a:t>Click to edit Master text styles</a:t>
            </a:r>
          </a:p>
        </p:txBody>
      </p:sp>
    </p:spTree>
    <p:extLst>
      <p:ext uri="{BB962C8B-B14F-4D97-AF65-F5344CB8AC3E}">
        <p14:creationId xmlns:p14="http://schemas.microsoft.com/office/powerpoint/2010/main" xmlns="" val="16786123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801" y="4800025"/>
            <a:ext cx="5486400" cy="567420"/>
          </a:xfrm>
        </p:spPr>
        <p:txBody>
          <a:bodyPr anchor="b"/>
          <a:lstStyle>
            <a:lvl1pPr algn="l">
              <a:defRPr sz="1800" b="1"/>
            </a:lvl1pPr>
          </a:lstStyle>
          <a:p>
            <a:r>
              <a:rPr lang="en-US" smtClean="0"/>
              <a:t>Click to edit Master title style</a:t>
            </a:r>
            <a:endParaRPr lang="en-GB"/>
          </a:p>
        </p:txBody>
      </p:sp>
      <p:sp>
        <p:nvSpPr>
          <p:cNvPr id="3" name="Picture Placeholder 2"/>
          <p:cNvSpPr>
            <a:spLocks noGrp="1"/>
          </p:cNvSpPr>
          <p:nvPr>
            <p:ph type="pic" idx="1"/>
          </p:nvPr>
        </p:nvSpPr>
        <p:spPr>
          <a:xfrm>
            <a:off x="1792801" y="612065"/>
            <a:ext cx="5486400" cy="4115952"/>
          </a:xfrm>
        </p:spPr>
        <p:txBody>
          <a:bodyPr/>
          <a:lstStyle>
            <a:lvl1pPr marL="0" indent="0">
              <a:buNone/>
              <a:defRPr sz="2900"/>
            </a:lvl1pPr>
            <a:lvl2pPr marL="414726" indent="0">
              <a:buNone/>
              <a:defRPr sz="2500"/>
            </a:lvl2pPr>
            <a:lvl3pPr marL="829452" indent="0">
              <a:buNone/>
              <a:defRPr sz="2200"/>
            </a:lvl3pPr>
            <a:lvl4pPr marL="1244178" indent="0">
              <a:buNone/>
              <a:defRPr sz="1800"/>
            </a:lvl4pPr>
            <a:lvl5pPr marL="1658904" indent="0">
              <a:buNone/>
              <a:defRPr sz="1800"/>
            </a:lvl5pPr>
            <a:lvl6pPr marL="2073631" indent="0">
              <a:buNone/>
              <a:defRPr sz="1800"/>
            </a:lvl6pPr>
            <a:lvl7pPr marL="2488357" indent="0">
              <a:buNone/>
              <a:defRPr sz="1800"/>
            </a:lvl7pPr>
            <a:lvl8pPr marL="2903083" indent="0">
              <a:buNone/>
              <a:defRPr sz="1800"/>
            </a:lvl8pPr>
            <a:lvl9pPr marL="3317809" indent="0">
              <a:buNone/>
              <a:defRPr sz="1800"/>
            </a:lvl9pPr>
          </a:lstStyle>
          <a:p>
            <a:endParaRPr lang="en-GB"/>
          </a:p>
        </p:txBody>
      </p:sp>
      <p:sp>
        <p:nvSpPr>
          <p:cNvPr id="4" name="Text Placeholder 3"/>
          <p:cNvSpPr>
            <a:spLocks noGrp="1"/>
          </p:cNvSpPr>
          <p:nvPr>
            <p:ph type="body" sz="half" idx="2"/>
          </p:nvPr>
        </p:nvSpPr>
        <p:spPr>
          <a:xfrm>
            <a:off x="1792801" y="5367444"/>
            <a:ext cx="5486400" cy="805044"/>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en-US" smtClean="0"/>
              <a:t>Click to edit Master text styles</a:t>
            </a:r>
          </a:p>
        </p:txBody>
      </p:sp>
    </p:spTree>
    <p:extLst>
      <p:ext uri="{BB962C8B-B14F-4D97-AF65-F5344CB8AC3E}">
        <p14:creationId xmlns:p14="http://schemas.microsoft.com/office/powerpoint/2010/main" xmlns="" val="25020404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556414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6081" y="568860"/>
            <a:ext cx="1951200" cy="5656914"/>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71040" y="568860"/>
            <a:ext cx="5716800" cy="565691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xmlns="" val="21925127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71040" y="568861"/>
            <a:ext cx="7806240" cy="1143480"/>
          </a:xfrm>
        </p:spPr>
        <p:txBody>
          <a:bodyPr/>
          <a:lstStyle/>
          <a:p>
            <a:r>
              <a:rPr lang="en-US" smtClean="0"/>
              <a:t>Click to edit Master title style</a:t>
            </a:r>
            <a:endParaRPr lang="en-GB"/>
          </a:p>
        </p:txBody>
      </p:sp>
    </p:spTree>
    <p:extLst>
      <p:ext uri="{BB962C8B-B14F-4D97-AF65-F5344CB8AC3E}">
        <p14:creationId xmlns:p14="http://schemas.microsoft.com/office/powerpoint/2010/main" xmlns="" val="3992025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hyperlink" Target="http://www.tudelft.nl/"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FBE16B-4C34-4A02-9817-E535062977C1}" type="datetime1">
              <a:rPr lang="en-US" smtClean="0"/>
              <a:pPr/>
              <a:t>19/07/2014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30" name="Picture 6" descr="www.tudelft.nl">
            <a:hlinkClick r:id="rId14"/>
          </p:cNvPr>
          <p:cNvPicPr>
            <a:picLocks noChangeAspect="1" noChangeArrowheads="1"/>
          </p:cNvPicPr>
          <p:nvPr userDrawn="1"/>
        </p:nvPicPr>
        <p:blipFill>
          <a:blip r:embed="rId15" cstate="print">
            <a:extLst>
              <a:ext uri="{28A0092B-C50C-407E-A947-70E740481C1C}">
                <a14:useLocalDpi xmlns:a14="http://schemas.microsoft.com/office/drawing/2010/main" xmlns="" val="0"/>
              </a:ext>
            </a:extLst>
          </a:blip>
          <a:srcRect t="14815" b="25926"/>
          <a:stretch>
            <a:fillRect/>
          </a:stretch>
        </p:blipFill>
        <p:spPr bwMode="auto">
          <a:xfrm>
            <a:off x="8363520" y="6454758"/>
            <a:ext cx="691200" cy="300992"/>
          </a:xfrm>
          <a:prstGeom prst="rect">
            <a:avLst/>
          </a:prstGeom>
          <a:noFill/>
          <a:extLst>
            <a:ext uri="{909E8E84-426E-40DD-AFC4-6F175D3DCCD1}">
              <a14:hiddenFill xmlns:a14="http://schemas.microsoft.com/office/drawing/2010/main" xmlns="">
                <a:solidFill>
                  <a:srgbClr val="FFFFFF"/>
                </a:solidFill>
              </a14:hiddenFill>
            </a:ext>
          </a:extLst>
        </p:spPr>
      </p:pic>
      <p:sp>
        <p:nvSpPr>
          <p:cNvPr id="1025" name="Text Box 1"/>
          <p:cNvSpPr txBox="1">
            <a:spLocks noChangeArrowheads="1"/>
          </p:cNvSpPr>
          <p:nvPr/>
        </p:nvSpPr>
        <p:spPr bwMode="auto">
          <a:xfrm>
            <a:off x="161280" y="6535407"/>
            <a:ext cx="8064000" cy="2480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lgn="l">
              <a:tabLst>
                <a:tab pos="723900" algn="l"/>
                <a:tab pos="1447800" algn="l"/>
                <a:tab pos="2171700" algn="l"/>
                <a:tab pos="2895600" algn="l"/>
                <a:tab pos="3619500" algn="l"/>
                <a:tab pos="4343400" algn="l"/>
                <a:tab pos="5067300" algn="l"/>
                <a:tab pos="5791200" algn="l"/>
              </a:tabLst>
              <a:defRPr sz="2400">
                <a:solidFill>
                  <a:schemeClr val="tx1"/>
                </a:solidFill>
                <a:latin typeface="Times New Roman" pitchFamily="18" charset="0"/>
              </a:defRPr>
            </a:lvl1pPr>
            <a:lvl2pPr algn="l">
              <a:tabLst>
                <a:tab pos="723900" algn="l"/>
                <a:tab pos="1447800" algn="l"/>
                <a:tab pos="2171700" algn="l"/>
                <a:tab pos="2895600" algn="l"/>
                <a:tab pos="3619500" algn="l"/>
                <a:tab pos="4343400" algn="l"/>
                <a:tab pos="5067300" algn="l"/>
                <a:tab pos="5791200" algn="l"/>
              </a:tabLst>
              <a:defRPr sz="2400">
                <a:solidFill>
                  <a:schemeClr val="tx1"/>
                </a:solidFill>
                <a:latin typeface="Times New Roman" pitchFamily="18" charset="0"/>
              </a:defRPr>
            </a:lvl2pPr>
            <a:lvl3pPr algn="l">
              <a:tabLst>
                <a:tab pos="723900" algn="l"/>
                <a:tab pos="1447800" algn="l"/>
                <a:tab pos="2171700" algn="l"/>
                <a:tab pos="2895600" algn="l"/>
                <a:tab pos="3619500" algn="l"/>
                <a:tab pos="4343400" algn="l"/>
                <a:tab pos="5067300" algn="l"/>
                <a:tab pos="5791200" algn="l"/>
              </a:tabLst>
              <a:defRPr sz="2400">
                <a:solidFill>
                  <a:schemeClr val="tx1"/>
                </a:solidFill>
                <a:latin typeface="Times New Roman" pitchFamily="18" charset="0"/>
              </a:defRPr>
            </a:lvl3pPr>
            <a:lvl4pPr algn="l">
              <a:tabLst>
                <a:tab pos="723900" algn="l"/>
                <a:tab pos="1447800" algn="l"/>
                <a:tab pos="2171700" algn="l"/>
                <a:tab pos="2895600" algn="l"/>
                <a:tab pos="3619500" algn="l"/>
                <a:tab pos="4343400" algn="l"/>
                <a:tab pos="5067300" algn="l"/>
                <a:tab pos="5791200" algn="l"/>
              </a:tabLst>
              <a:defRPr sz="2400">
                <a:solidFill>
                  <a:schemeClr val="tx1"/>
                </a:solidFill>
                <a:latin typeface="Times New Roman" pitchFamily="18" charset="0"/>
              </a:defRPr>
            </a:lvl4pPr>
            <a:lvl5pPr algn="l">
              <a:tabLst>
                <a:tab pos="723900" algn="l"/>
                <a:tab pos="1447800" algn="l"/>
                <a:tab pos="2171700" algn="l"/>
                <a:tab pos="2895600" algn="l"/>
                <a:tab pos="3619500" algn="l"/>
                <a:tab pos="4343400" algn="l"/>
                <a:tab pos="5067300" algn="l"/>
                <a:tab pos="5791200" algn="l"/>
              </a:tabLst>
              <a:defRPr sz="2400">
                <a:solidFill>
                  <a:schemeClr val="tx1"/>
                </a:solidFill>
                <a:latin typeface="Times New Roman" pitchFamily="18" charset="0"/>
              </a:defRPr>
            </a:lvl5pPr>
            <a:lvl6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sz="2400">
                <a:solidFill>
                  <a:schemeClr val="tx1"/>
                </a:solidFill>
                <a:latin typeface="Times New Roman" pitchFamily="18" charset="0"/>
              </a:defRPr>
            </a:lvl6pPr>
            <a:lvl7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sz="2400">
                <a:solidFill>
                  <a:schemeClr val="tx1"/>
                </a:solidFill>
                <a:latin typeface="Times New Roman" pitchFamily="18" charset="0"/>
              </a:defRPr>
            </a:lvl7pPr>
            <a:lvl8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sz="2400">
                <a:solidFill>
                  <a:schemeClr val="tx1"/>
                </a:solidFill>
                <a:latin typeface="Times New Roman" pitchFamily="18" charset="0"/>
              </a:defRPr>
            </a:lvl8pPr>
            <a:lvl9pPr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sz="2400">
                <a:solidFill>
                  <a:schemeClr val="tx1"/>
                </a:solidFill>
                <a:latin typeface="Times New Roman" pitchFamily="18" charset="0"/>
              </a:defRPr>
            </a:lvl9pPr>
          </a:lstStyle>
          <a:p>
            <a:pPr fontAlgn="base" hangingPunct="0">
              <a:lnSpc>
                <a:spcPct val="124000"/>
              </a:lnSpc>
              <a:spcBef>
                <a:spcPct val="0"/>
              </a:spcBef>
              <a:spcAft>
                <a:spcPct val="0"/>
              </a:spcAft>
              <a:buClr>
                <a:srgbClr val="000000"/>
              </a:buClr>
              <a:buSzPct val="45000"/>
              <a:buFont typeface="StarSymbol" charset="0"/>
              <a:buNone/>
            </a:pPr>
            <a:r>
              <a:rPr lang="en-GB" sz="1300" smtClean="0">
                <a:solidFill>
                  <a:srgbClr val="000000"/>
                </a:solidFill>
                <a:latin typeface="Arial" charset="0"/>
              </a:rPr>
              <a:t>Engineering Optimization – Concepts and Applications</a:t>
            </a:r>
          </a:p>
        </p:txBody>
      </p:sp>
      <p:sp>
        <p:nvSpPr>
          <p:cNvPr id="1026" name="Line 2"/>
          <p:cNvSpPr>
            <a:spLocks noChangeShapeType="1"/>
          </p:cNvSpPr>
          <p:nvPr/>
        </p:nvSpPr>
        <p:spPr bwMode="auto">
          <a:xfrm>
            <a:off x="141120" y="6460518"/>
            <a:ext cx="8881920" cy="1441"/>
          </a:xfrm>
          <a:prstGeom prst="line">
            <a:avLst/>
          </a:prstGeom>
          <a:noFill/>
          <a:ln w="28575">
            <a:solidFill>
              <a:srgbClr val="3399FF"/>
            </a:solidFill>
            <a:round/>
            <a:headEnd/>
            <a:tailEnd/>
          </a:ln>
          <a:extLst>
            <a:ext uri="{909E8E84-426E-40DD-AFC4-6F175D3DCCD1}">
              <a14:hiddenFill xmlns:a14="http://schemas.microsoft.com/office/drawing/2010/main" xmlns="">
                <a:noFill/>
              </a14:hiddenFill>
            </a:ext>
          </a:extLst>
        </p:spPr>
        <p:txBody>
          <a:bodyPr lIns="82945" tIns="41473" rIns="82945" bIns="41473"/>
          <a:lstStyle/>
          <a:p>
            <a:pPr algn="ctr" eaLnBrk="0" fontAlgn="base" hangingPunct="0">
              <a:spcBef>
                <a:spcPct val="0"/>
              </a:spcBef>
              <a:spcAft>
                <a:spcPct val="0"/>
              </a:spcAft>
            </a:pPr>
            <a:endParaRPr lang="en-GB" sz="2200" smtClean="0">
              <a:solidFill>
                <a:srgbClr val="000000"/>
              </a:solidFill>
            </a:endParaRPr>
          </a:p>
        </p:txBody>
      </p:sp>
      <p:sp>
        <p:nvSpPr>
          <p:cNvPr id="1027" name="Rectangle 3"/>
          <p:cNvSpPr>
            <a:spLocks noGrp="1" noChangeArrowheads="1"/>
          </p:cNvSpPr>
          <p:nvPr>
            <p:ph type="title"/>
          </p:nvPr>
        </p:nvSpPr>
        <p:spPr bwMode="auto">
          <a:xfrm>
            <a:off x="671040" y="568861"/>
            <a:ext cx="7806240" cy="114348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smtClean="0"/>
              <a:t>Click to edit the title text format</a:t>
            </a:r>
          </a:p>
        </p:txBody>
      </p:sp>
      <p:sp>
        <p:nvSpPr>
          <p:cNvPr id="1028" name="Rectangle 4"/>
          <p:cNvSpPr>
            <a:spLocks noGrp="1" noChangeArrowheads="1"/>
          </p:cNvSpPr>
          <p:nvPr>
            <p:ph type="body" idx="1"/>
          </p:nvPr>
        </p:nvSpPr>
        <p:spPr bwMode="auto">
          <a:xfrm>
            <a:off x="671040" y="1906761"/>
            <a:ext cx="7806240" cy="431901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Tree>
    <p:extLst>
      <p:ext uri="{BB962C8B-B14F-4D97-AF65-F5344CB8AC3E}">
        <p14:creationId xmlns:p14="http://schemas.microsoft.com/office/powerpoint/2010/main" xmlns="" val="3293217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14726" rtl="0" fontAlgn="base" hangingPunct="0">
        <a:lnSpc>
          <a:spcPct val="124000"/>
        </a:lnSpc>
        <a:spcBef>
          <a:spcPct val="0"/>
        </a:spcBef>
        <a:spcAft>
          <a:spcPct val="0"/>
        </a:spcAft>
        <a:buClr>
          <a:srgbClr val="000000"/>
        </a:buClr>
        <a:buSzPct val="45000"/>
        <a:buFont typeface="StarSymbol" charset="0"/>
        <a:defRPr sz="4000">
          <a:solidFill>
            <a:srgbClr val="000000"/>
          </a:solidFill>
          <a:latin typeface="+mj-lt"/>
          <a:ea typeface="+mj-ea"/>
          <a:cs typeface="+mj-cs"/>
        </a:defRPr>
      </a:lvl1pPr>
      <a:lvl2pPr marL="391686" indent="-195843" algn="l" defTabSz="414726" rtl="0" fontAlgn="base" hangingPunct="0">
        <a:spcBef>
          <a:spcPct val="0"/>
        </a:spcBef>
        <a:spcAft>
          <a:spcPct val="0"/>
        </a:spcAft>
        <a:buClr>
          <a:srgbClr val="000000"/>
        </a:buClr>
        <a:buSzPct val="45000"/>
        <a:buFont typeface="StarSymbol" charset="0"/>
        <a:defRPr sz="4000">
          <a:solidFill>
            <a:srgbClr val="000000"/>
          </a:solidFill>
          <a:latin typeface="Times New Roman" pitchFamily="18" charset="0"/>
        </a:defRPr>
      </a:lvl2pPr>
      <a:lvl3pPr marL="587529" indent="-195843" algn="l" defTabSz="414726" rtl="0" fontAlgn="base" hangingPunct="0">
        <a:spcBef>
          <a:spcPct val="0"/>
        </a:spcBef>
        <a:spcAft>
          <a:spcPct val="0"/>
        </a:spcAft>
        <a:buClr>
          <a:srgbClr val="000000"/>
        </a:buClr>
        <a:buSzPct val="45000"/>
        <a:buFont typeface="StarSymbol" charset="0"/>
        <a:defRPr sz="4000">
          <a:solidFill>
            <a:srgbClr val="000000"/>
          </a:solidFill>
          <a:latin typeface="Times New Roman" pitchFamily="18" charset="0"/>
        </a:defRPr>
      </a:lvl3pPr>
      <a:lvl4pPr marL="783372" indent="-195843" algn="l" defTabSz="414726" rtl="0" fontAlgn="base" hangingPunct="0">
        <a:spcBef>
          <a:spcPct val="0"/>
        </a:spcBef>
        <a:spcAft>
          <a:spcPct val="0"/>
        </a:spcAft>
        <a:buClr>
          <a:srgbClr val="000000"/>
        </a:buClr>
        <a:buSzPct val="45000"/>
        <a:buFont typeface="StarSymbol" charset="0"/>
        <a:defRPr sz="4000">
          <a:solidFill>
            <a:srgbClr val="000000"/>
          </a:solidFill>
          <a:latin typeface="Times New Roman" pitchFamily="18" charset="0"/>
        </a:defRPr>
      </a:lvl4pPr>
      <a:lvl5pPr marL="979214" indent="-195843" algn="l" defTabSz="414726" rtl="0" fontAlgn="base" hangingPunct="0">
        <a:spcBef>
          <a:spcPct val="0"/>
        </a:spcBef>
        <a:spcAft>
          <a:spcPct val="0"/>
        </a:spcAft>
        <a:buClr>
          <a:srgbClr val="000000"/>
        </a:buClr>
        <a:buSzPct val="45000"/>
        <a:buFont typeface="StarSymbol" charset="0"/>
        <a:defRPr sz="4000">
          <a:solidFill>
            <a:srgbClr val="000000"/>
          </a:solidFill>
          <a:latin typeface="Times New Roman" pitchFamily="18" charset="0"/>
        </a:defRPr>
      </a:lvl5pPr>
      <a:lvl6pPr marL="1393941" indent="-195843" algn="l" defTabSz="414726" rtl="0" fontAlgn="base" hangingPunct="0">
        <a:spcBef>
          <a:spcPct val="0"/>
        </a:spcBef>
        <a:spcAft>
          <a:spcPct val="0"/>
        </a:spcAft>
        <a:buClr>
          <a:srgbClr val="000000"/>
        </a:buClr>
        <a:buSzPct val="45000"/>
        <a:buFont typeface="StarSymbol" charset="0"/>
        <a:defRPr sz="4000">
          <a:solidFill>
            <a:srgbClr val="000000"/>
          </a:solidFill>
          <a:latin typeface="Times New Roman" pitchFamily="18" charset="0"/>
        </a:defRPr>
      </a:lvl6pPr>
      <a:lvl7pPr marL="1808667" indent="-195843" algn="l" defTabSz="414726" rtl="0" fontAlgn="base" hangingPunct="0">
        <a:spcBef>
          <a:spcPct val="0"/>
        </a:spcBef>
        <a:spcAft>
          <a:spcPct val="0"/>
        </a:spcAft>
        <a:buClr>
          <a:srgbClr val="000000"/>
        </a:buClr>
        <a:buSzPct val="45000"/>
        <a:buFont typeface="StarSymbol" charset="0"/>
        <a:defRPr sz="4000">
          <a:solidFill>
            <a:srgbClr val="000000"/>
          </a:solidFill>
          <a:latin typeface="Times New Roman" pitchFamily="18" charset="0"/>
        </a:defRPr>
      </a:lvl7pPr>
      <a:lvl8pPr marL="2223393" indent="-195843" algn="l" defTabSz="414726" rtl="0" fontAlgn="base" hangingPunct="0">
        <a:spcBef>
          <a:spcPct val="0"/>
        </a:spcBef>
        <a:spcAft>
          <a:spcPct val="0"/>
        </a:spcAft>
        <a:buClr>
          <a:srgbClr val="000000"/>
        </a:buClr>
        <a:buSzPct val="45000"/>
        <a:buFont typeface="StarSymbol" charset="0"/>
        <a:defRPr sz="4000">
          <a:solidFill>
            <a:srgbClr val="000000"/>
          </a:solidFill>
          <a:latin typeface="Times New Roman" pitchFamily="18" charset="0"/>
        </a:defRPr>
      </a:lvl8pPr>
      <a:lvl9pPr marL="2638119" indent="-195843" algn="l" defTabSz="414726" rtl="0" fontAlgn="base" hangingPunct="0">
        <a:spcBef>
          <a:spcPct val="0"/>
        </a:spcBef>
        <a:spcAft>
          <a:spcPct val="0"/>
        </a:spcAft>
        <a:buClr>
          <a:srgbClr val="000000"/>
        </a:buClr>
        <a:buSzPct val="45000"/>
        <a:buFont typeface="StarSymbol" charset="0"/>
        <a:defRPr sz="4000">
          <a:solidFill>
            <a:srgbClr val="000000"/>
          </a:solidFill>
          <a:latin typeface="Times New Roman" pitchFamily="18" charset="0"/>
        </a:defRPr>
      </a:lvl9pPr>
    </p:titleStyle>
    <p:bodyStyle>
      <a:lvl1pPr marL="391686" indent="-293764" algn="l" defTabSz="414726" rtl="0" fontAlgn="base" hangingPunct="0">
        <a:lnSpc>
          <a:spcPct val="124000"/>
        </a:lnSpc>
        <a:spcBef>
          <a:spcPct val="0"/>
        </a:spcBef>
        <a:spcAft>
          <a:spcPts val="1293"/>
        </a:spcAft>
        <a:buClr>
          <a:srgbClr val="000000"/>
        </a:buClr>
        <a:buSzPct val="85000"/>
        <a:buFont typeface="StarSymbol" charset="0"/>
        <a:buChar char="●"/>
        <a:defRPr sz="2400">
          <a:solidFill>
            <a:srgbClr val="000000"/>
          </a:solidFill>
          <a:latin typeface="+mn-lt"/>
          <a:ea typeface="+mn-ea"/>
          <a:cs typeface="+mn-cs"/>
        </a:defRPr>
      </a:lvl1pPr>
      <a:lvl2pPr marL="783372" indent="-260644" algn="l" defTabSz="414726" rtl="0" fontAlgn="base" hangingPunct="0">
        <a:lnSpc>
          <a:spcPct val="124000"/>
        </a:lnSpc>
        <a:spcBef>
          <a:spcPct val="0"/>
        </a:spcBef>
        <a:spcAft>
          <a:spcPts val="1032"/>
        </a:spcAft>
        <a:buClr>
          <a:srgbClr val="000000"/>
        </a:buClr>
        <a:buSzPct val="90000"/>
        <a:buFont typeface="StarSymbol" charset="0"/>
        <a:buChar char="–"/>
        <a:defRPr sz="2200">
          <a:solidFill>
            <a:srgbClr val="000000"/>
          </a:solidFill>
          <a:latin typeface="+mn-lt"/>
        </a:defRPr>
      </a:lvl2pPr>
      <a:lvl3pPr marL="1175057" indent="-195843" algn="l" defTabSz="414726" rtl="0" fontAlgn="base" hangingPunct="0">
        <a:lnSpc>
          <a:spcPct val="124000"/>
        </a:lnSpc>
        <a:spcBef>
          <a:spcPct val="0"/>
        </a:spcBef>
        <a:spcAft>
          <a:spcPts val="771"/>
        </a:spcAft>
        <a:buClr>
          <a:srgbClr val="000000"/>
        </a:buClr>
        <a:buSzPct val="85000"/>
        <a:buFont typeface="Wingdings" pitchFamily="2" charset="2"/>
        <a:buChar char="§"/>
        <a:defRPr sz="2000">
          <a:solidFill>
            <a:srgbClr val="000000"/>
          </a:solidFill>
          <a:latin typeface="+mn-lt"/>
        </a:defRPr>
      </a:lvl3pPr>
      <a:lvl4pPr marL="1566743" indent="-195843" algn="l" defTabSz="414726" rtl="0" fontAlgn="base" hangingPunct="0">
        <a:lnSpc>
          <a:spcPct val="124000"/>
        </a:lnSpc>
        <a:spcBef>
          <a:spcPct val="0"/>
        </a:spcBef>
        <a:spcAft>
          <a:spcPts val="522"/>
        </a:spcAft>
        <a:buClr>
          <a:srgbClr val="000000"/>
        </a:buClr>
        <a:buSzPct val="75000"/>
        <a:buFont typeface="StarSymbol" charset="0"/>
        <a:buChar char="–"/>
        <a:defRPr sz="1800">
          <a:solidFill>
            <a:srgbClr val="000000"/>
          </a:solidFill>
          <a:latin typeface="+mn-lt"/>
        </a:defRPr>
      </a:lvl4pPr>
      <a:lvl5pPr marL="1958429" indent="-195843" algn="l" defTabSz="414726" rtl="0" fontAlgn="base" hangingPunct="0">
        <a:lnSpc>
          <a:spcPct val="124000"/>
        </a:lnSpc>
        <a:spcBef>
          <a:spcPct val="0"/>
        </a:spcBef>
        <a:spcAft>
          <a:spcPts val="261"/>
        </a:spcAft>
        <a:buClr>
          <a:srgbClr val="000000"/>
        </a:buClr>
        <a:buSzPct val="45000"/>
        <a:buFont typeface="StarSymbol" charset="0"/>
        <a:buChar char="●"/>
        <a:defRPr sz="1800">
          <a:solidFill>
            <a:srgbClr val="000000"/>
          </a:solidFill>
          <a:latin typeface="+mn-lt"/>
        </a:defRPr>
      </a:lvl5pPr>
      <a:lvl6pPr marL="2373155" indent="-195843" algn="l" defTabSz="414726" rtl="0" fontAlgn="base" hangingPunct="0">
        <a:lnSpc>
          <a:spcPct val="124000"/>
        </a:lnSpc>
        <a:spcBef>
          <a:spcPct val="0"/>
        </a:spcBef>
        <a:spcAft>
          <a:spcPts val="261"/>
        </a:spcAft>
        <a:buClr>
          <a:srgbClr val="000000"/>
        </a:buClr>
        <a:buSzPct val="45000"/>
        <a:buFont typeface="StarSymbol" charset="0"/>
        <a:buChar char="●"/>
        <a:defRPr sz="1800">
          <a:solidFill>
            <a:srgbClr val="000000"/>
          </a:solidFill>
          <a:latin typeface="+mn-lt"/>
        </a:defRPr>
      </a:lvl6pPr>
      <a:lvl7pPr marL="2787881" indent="-195843" algn="l" defTabSz="414726" rtl="0" fontAlgn="base" hangingPunct="0">
        <a:lnSpc>
          <a:spcPct val="124000"/>
        </a:lnSpc>
        <a:spcBef>
          <a:spcPct val="0"/>
        </a:spcBef>
        <a:spcAft>
          <a:spcPts val="261"/>
        </a:spcAft>
        <a:buClr>
          <a:srgbClr val="000000"/>
        </a:buClr>
        <a:buSzPct val="45000"/>
        <a:buFont typeface="StarSymbol" charset="0"/>
        <a:buChar char="●"/>
        <a:defRPr sz="1800">
          <a:solidFill>
            <a:srgbClr val="000000"/>
          </a:solidFill>
          <a:latin typeface="+mn-lt"/>
        </a:defRPr>
      </a:lvl7pPr>
      <a:lvl8pPr marL="3202607" indent="-195843" algn="l" defTabSz="414726" rtl="0" fontAlgn="base" hangingPunct="0">
        <a:lnSpc>
          <a:spcPct val="124000"/>
        </a:lnSpc>
        <a:spcBef>
          <a:spcPct val="0"/>
        </a:spcBef>
        <a:spcAft>
          <a:spcPts val="261"/>
        </a:spcAft>
        <a:buClr>
          <a:srgbClr val="000000"/>
        </a:buClr>
        <a:buSzPct val="45000"/>
        <a:buFont typeface="StarSymbol" charset="0"/>
        <a:buChar char="●"/>
        <a:defRPr sz="1800">
          <a:solidFill>
            <a:srgbClr val="000000"/>
          </a:solidFill>
          <a:latin typeface="+mn-lt"/>
        </a:defRPr>
      </a:lvl8pPr>
      <a:lvl9pPr marL="3617333" indent="-195843" algn="l" defTabSz="414726" rtl="0" fontAlgn="base" hangingPunct="0">
        <a:lnSpc>
          <a:spcPct val="124000"/>
        </a:lnSpc>
        <a:spcBef>
          <a:spcPct val="0"/>
        </a:spcBef>
        <a:spcAft>
          <a:spcPts val="261"/>
        </a:spcAft>
        <a:buClr>
          <a:srgbClr val="000000"/>
        </a:buClr>
        <a:buSzPct val="45000"/>
        <a:buFont typeface="StarSymbol" charset="0"/>
        <a:buChar char="●"/>
        <a:defRPr sz="1800">
          <a:solidFill>
            <a:srgbClr val="000000"/>
          </a:solidFill>
          <a:latin typeface="+mn-lt"/>
        </a:defRPr>
      </a:lvl9pPr>
    </p:bodyStyle>
    <p:otherStyle>
      <a:defPPr>
        <a:defRPr lang="en-US"/>
      </a:defPPr>
      <a:lvl1pPr marL="0" algn="l" defTabSz="829452" rtl="0" eaLnBrk="1" latinLnBrk="0" hangingPunct="1">
        <a:defRPr sz="1600" kern="1200">
          <a:solidFill>
            <a:schemeClr val="tx1"/>
          </a:solidFill>
          <a:latin typeface="+mn-lt"/>
          <a:ea typeface="+mn-ea"/>
          <a:cs typeface="+mn-cs"/>
        </a:defRPr>
      </a:lvl1pPr>
      <a:lvl2pPr marL="414726" algn="l" defTabSz="829452" rtl="0" eaLnBrk="1" latinLnBrk="0" hangingPunct="1">
        <a:defRPr sz="1600" kern="1200">
          <a:solidFill>
            <a:schemeClr val="tx1"/>
          </a:solidFill>
          <a:latin typeface="+mn-lt"/>
          <a:ea typeface="+mn-ea"/>
          <a:cs typeface="+mn-cs"/>
        </a:defRPr>
      </a:lvl2pPr>
      <a:lvl3pPr marL="829452" algn="l" defTabSz="829452" rtl="0" eaLnBrk="1" latinLnBrk="0" hangingPunct="1">
        <a:defRPr sz="1600" kern="1200">
          <a:solidFill>
            <a:schemeClr val="tx1"/>
          </a:solidFill>
          <a:latin typeface="+mn-lt"/>
          <a:ea typeface="+mn-ea"/>
          <a:cs typeface="+mn-cs"/>
        </a:defRPr>
      </a:lvl3pPr>
      <a:lvl4pPr marL="1244178" algn="l" defTabSz="829452" rtl="0" eaLnBrk="1" latinLnBrk="0" hangingPunct="1">
        <a:defRPr sz="1600" kern="1200">
          <a:solidFill>
            <a:schemeClr val="tx1"/>
          </a:solidFill>
          <a:latin typeface="+mn-lt"/>
          <a:ea typeface="+mn-ea"/>
          <a:cs typeface="+mn-cs"/>
        </a:defRPr>
      </a:lvl4pPr>
      <a:lvl5pPr marL="1658904" algn="l" defTabSz="829452" rtl="0" eaLnBrk="1" latinLnBrk="0" hangingPunct="1">
        <a:defRPr sz="1600" kern="1200">
          <a:solidFill>
            <a:schemeClr val="tx1"/>
          </a:solidFill>
          <a:latin typeface="+mn-lt"/>
          <a:ea typeface="+mn-ea"/>
          <a:cs typeface="+mn-cs"/>
        </a:defRPr>
      </a:lvl5pPr>
      <a:lvl6pPr marL="2073631" algn="l" defTabSz="829452" rtl="0" eaLnBrk="1" latinLnBrk="0" hangingPunct="1">
        <a:defRPr sz="1600" kern="1200">
          <a:solidFill>
            <a:schemeClr val="tx1"/>
          </a:solidFill>
          <a:latin typeface="+mn-lt"/>
          <a:ea typeface="+mn-ea"/>
          <a:cs typeface="+mn-cs"/>
        </a:defRPr>
      </a:lvl6pPr>
      <a:lvl7pPr marL="2488357" algn="l" defTabSz="829452" rtl="0" eaLnBrk="1" latinLnBrk="0" hangingPunct="1">
        <a:defRPr sz="1600" kern="1200">
          <a:solidFill>
            <a:schemeClr val="tx1"/>
          </a:solidFill>
          <a:latin typeface="+mn-lt"/>
          <a:ea typeface="+mn-ea"/>
          <a:cs typeface="+mn-cs"/>
        </a:defRPr>
      </a:lvl7pPr>
      <a:lvl8pPr marL="2903083" algn="l" defTabSz="829452" rtl="0" eaLnBrk="1" latinLnBrk="0" hangingPunct="1">
        <a:defRPr sz="1600" kern="1200">
          <a:solidFill>
            <a:schemeClr val="tx1"/>
          </a:solidFill>
          <a:latin typeface="+mn-lt"/>
          <a:ea typeface="+mn-ea"/>
          <a:cs typeface="+mn-cs"/>
        </a:defRPr>
      </a:lvl8pPr>
      <a:lvl9pPr marL="3317809" algn="l" defTabSz="829452"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3.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3.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3.xml"/><Relationship Id="rId1" Type="http://schemas.openxmlformats.org/officeDocument/2006/relationships/vmlDrawing" Target="../drawings/vmlDrawing6.v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3.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13.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3.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3.xml"/><Relationship Id="rId1" Type="http://schemas.openxmlformats.org/officeDocument/2006/relationships/vmlDrawing" Target="../drawings/vmlDrawing10.v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13.xml"/><Relationship Id="rId1" Type="http://schemas.openxmlformats.org/officeDocument/2006/relationships/vmlDrawing" Target="../drawings/vmlDrawing11.v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3.xml"/><Relationship Id="rId1" Type="http://schemas.openxmlformats.org/officeDocument/2006/relationships/vmlDrawing" Target="../drawings/vmlDrawing12.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1371600" y="1295400"/>
            <a:ext cx="6096000" cy="30162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2800" b="1" i="0" u="none" strike="noStrike" cap="none" normalizeH="0" baseline="0" dirty="0" smtClean="0">
                <a:ln>
                  <a:noFill/>
                </a:ln>
                <a:solidFill>
                  <a:schemeClr val="tx2"/>
                </a:solidFill>
                <a:effectLst/>
                <a:latin typeface="Arial" pitchFamily="34" charset="0"/>
                <a:ea typeface="Times New Roman" pitchFamily="18" charset="0"/>
                <a:cs typeface="Arial" pitchFamily="34" charset="0"/>
              </a:rPr>
              <a:t>MTH374: </a:t>
            </a:r>
            <a:r>
              <a:rPr lang="en-GB" sz="2800" b="1" dirty="0" smtClean="0">
                <a:solidFill>
                  <a:schemeClr val="tx2"/>
                </a:solidFill>
                <a:latin typeface="Arial" pitchFamily="34" charset="0"/>
                <a:ea typeface="Times New Roman" pitchFamily="18" charset="0"/>
                <a:cs typeface="Arial" pitchFamily="34" charset="0"/>
              </a:rPr>
              <a:t>Optimization</a:t>
            </a:r>
            <a:endParaRPr kumimoji="0" lang="en-US" sz="900" b="0" i="0" u="none" strike="noStrike" cap="none" normalizeH="0" baseline="0" dirty="0" smtClean="0">
              <a:ln>
                <a:noFill/>
              </a:ln>
              <a:solidFill>
                <a:schemeClr val="tx2"/>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GB"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For</a:t>
            </a:r>
          </a:p>
          <a:p>
            <a:pPr algn="ctr"/>
            <a:endParaRPr lang="en-US" dirty="0" smtClean="0">
              <a:solidFill>
                <a:schemeClr val="tx2"/>
              </a:solidFill>
              <a:latin typeface="Arial" pitchFamily="34" charset="0"/>
              <a:cs typeface="Arial" pitchFamily="34" charset="0"/>
            </a:endParaRPr>
          </a:p>
          <a:p>
            <a:pPr algn="ctr"/>
            <a:r>
              <a:rPr lang="en-GB" dirty="0" smtClean="0">
                <a:solidFill>
                  <a:schemeClr val="tx2"/>
                </a:solidFill>
              </a:rPr>
              <a:t> </a:t>
            </a:r>
            <a:r>
              <a:rPr lang="en-GB" sz="2400" b="1" dirty="0" smtClean="0">
                <a:solidFill>
                  <a:schemeClr val="tx2"/>
                </a:solidFill>
                <a:latin typeface="Arial" pitchFamily="34" charset="0"/>
                <a:cs typeface="Arial" pitchFamily="34" charset="0"/>
              </a:rPr>
              <a:t>Master of Mathematics</a:t>
            </a:r>
          </a:p>
          <a:p>
            <a:pPr algn="ctr"/>
            <a:endParaRPr lang="en-US" sz="2400" b="1" dirty="0" smtClean="0">
              <a:solidFill>
                <a:schemeClr val="tx2"/>
              </a:solidFill>
              <a:latin typeface="Arial" pitchFamily="34" charset="0"/>
              <a:cs typeface="Arial" pitchFamily="34" charset="0"/>
            </a:endParaRPr>
          </a:p>
          <a:p>
            <a:pPr algn="ctr"/>
            <a:endParaRPr lang="en-US" sz="2400" b="1"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By</a:t>
            </a:r>
            <a:endParaRPr lang="en-US" dirty="0" smtClean="0">
              <a:solidFill>
                <a:schemeClr val="tx2"/>
              </a:solidFill>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Box 5"/>
          <p:cNvSpPr txBox="1"/>
          <p:nvPr/>
        </p:nvSpPr>
        <p:spPr>
          <a:xfrm>
            <a:off x="1676400" y="4495800"/>
            <a:ext cx="5562600" cy="1354217"/>
          </a:xfrm>
          <a:prstGeom prst="rect">
            <a:avLst/>
          </a:prstGeom>
          <a:noFill/>
        </p:spPr>
        <p:txBody>
          <a:bodyPr wrap="square" rtlCol="0">
            <a:spAutoFit/>
          </a:bodyPr>
          <a:lstStyle/>
          <a:p>
            <a:pPr algn="ctr"/>
            <a:r>
              <a:rPr lang="en-GB" sz="2800" b="1" dirty="0" err="1" smtClean="0">
                <a:solidFill>
                  <a:schemeClr val="tx2"/>
                </a:solidFill>
                <a:latin typeface="Arial" pitchFamily="34" charset="0"/>
                <a:ea typeface="Times New Roman" pitchFamily="18" charset="0"/>
                <a:cs typeface="Arial" pitchFamily="34" charset="0"/>
              </a:rPr>
              <a:t>Dr.</a:t>
            </a:r>
            <a:r>
              <a:rPr lang="en-GB" sz="2800" b="1" dirty="0" smtClean="0">
                <a:solidFill>
                  <a:schemeClr val="tx2"/>
                </a:solidFill>
                <a:latin typeface="Arial" pitchFamily="34" charset="0"/>
                <a:ea typeface="Times New Roman" pitchFamily="18" charset="0"/>
                <a:cs typeface="Arial" pitchFamily="34" charset="0"/>
              </a:rPr>
              <a:t> M. </a:t>
            </a:r>
            <a:r>
              <a:rPr lang="en-GB" sz="2800" b="1" dirty="0" err="1" smtClean="0">
                <a:solidFill>
                  <a:schemeClr val="tx2"/>
                </a:solidFill>
                <a:latin typeface="Arial" pitchFamily="34" charset="0"/>
                <a:ea typeface="Times New Roman" pitchFamily="18" charset="0"/>
                <a:cs typeface="Arial" pitchFamily="34" charset="0"/>
              </a:rPr>
              <a:t>Fazeel</a:t>
            </a:r>
            <a:r>
              <a:rPr lang="en-GB" sz="2800" b="1" dirty="0" smtClean="0">
                <a:solidFill>
                  <a:schemeClr val="tx2"/>
                </a:solidFill>
                <a:latin typeface="Arial" pitchFamily="34" charset="0"/>
                <a:ea typeface="Times New Roman" pitchFamily="18" charset="0"/>
                <a:cs typeface="Arial" pitchFamily="34" charset="0"/>
              </a:rPr>
              <a:t> Anwar</a:t>
            </a:r>
            <a:endParaRPr lang="en-US" sz="2800" b="1" dirty="0" smtClean="0">
              <a:solidFill>
                <a:schemeClr val="tx2"/>
              </a:solidFill>
              <a:latin typeface="Arial" pitchFamily="34" charset="0"/>
              <a:ea typeface="Times New Roman" pitchFamily="18" charset="0"/>
              <a:cs typeface="Arial" pitchFamily="34" charset="0"/>
            </a:endParaRPr>
          </a:p>
          <a:p>
            <a:pPr algn="ctr"/>
            <a:r>
              <a:rPr lang="en-GB" dirty="0" smtClean="0">
                <a:solidFill>
                  <a:schemeClr val="tx2"/>
                </a:solidFill>
                <a:latin typeface="Arial" pitchFamily="34" charset="0"/>
                <a:cs typeface="Arial" pitchFamily="34" charset="0"/>
              </a:rPr>
              <a:t>Assistant Professor</a:t>
            </a:r>
            <a:endParaRPr lang="en-US"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Department of Mathematics, CIIT Islamabad</a:t>
            </a:r>
            <a:endParaRPr lang="en-US" dirty="0" smtClean="0">
              <a:solidFill>
                <a:schemeClr val="tx2"/>
              </a:solidFill>
              <a:latin typeface="Arial" pitchFamily="34" charset="0"/>
              <a:cs typeface="Arial" pitchFamily="34" charset="0"/>
            </a:endParaRPr>
          </a:p>
          <a:p>
            <a:endParaRPr lang="en-US" dirty="0">
              <a:solidFill>
                <a:schemeClr val="tx2"/>
              </a:solidFill>
            </a:endParaRPr>
          </a:p>
        </p:txBody>
      </p:sp>
      <p:sp>
        <p:nvSpPr>
          <p:cNvPr id="5" name="Slide Number Placeholder 4"/>
          <p:cNvSpPr>
            <a:spLocks noGrp="1"/>
          </p:cNvSpPr>
          <p:nvPr>
            <p:ph type="sldNum" sz="quarter" idx="12"/>
          </p:nvPr>
        </p:nvSpPr>
        <p:spPr/>
        <p:txBody>
          <a:bodyPr/>
          <a:lstStyle/>
          <a:p>
            <a:fld id="{0AD2A1D3-94CF-4BE8-B9A0-75EFE4C74F95}"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normAutofit/>
          </a:bodyPr>
          <a:lstStyle/>
          <a:p>
            <a:r>
              <a:rPr lang="en-GB" b="1" dirty="0" smtClean="0">
                <a:solidFill>
                  <a:schemeClr val="tx2"/>
                </a:solidFill>
                <a:latin typeface="Arial" pitchFamily="34" charset="0"/>
                <a:cs typeface="Arial" pitchFamily="34" charset="0"/>
              </a:rPr>
              <a:t>Lecture 19</a:t>
            </a:r>
            <a:endParaRPr lang="en-GB" b="1" dirty="0">
              <a:solidFill>
                <a:schemeClr val="tx2"/>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a:t>
            </a:fld>
            <a:endParaRPr lang="en-US"/>
          </a:p>
        </p:txBody>
      </p:sp>
    </p:spTree>
    <p:extLst>
      <p:ext uri="{BB962C8B-B14F-4D97-AF65-F5344CB8AC3E}">
        <p14:creationId xmlns:p14="http://schemas.microsoft.com/office/powerpoint/2010/main" xmlns="" val="24326417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normAutofit/>
          </a:bodyPr>
          <a:lstStyle/>
          <a:p>
            <a:r>
              <a:rPr lang="en-GB" sz="3600" b="1" dirty="0" smtClean="0">
                <a:latin typeface="Arial" pitchFamily="34" charset="0"/>
                <a:cs typeface="Arial" pitchFamily="34" charset="0"/>
              </a:rPr>
              <a:t> </a:t>
            </a:r>
            <a:r>
              <a:rPr lang="en-GB" sz="3600" b="1" dirty="0" smtClean="0">
                <a:solidFill>
                  <a:schemeClr val="tx2"/>
                </a:solidFill>
                <a:latin typeface="Arial" pitchFamily="34" charset="0"/>
                <a:cs typeface="Arial" pitchFamily="34" charset="0"/>
              </a:rPr>
              <a:t>Recap</a:t>
            </a:r>
            <a:endParaRPr lang="en-GB" sz="3600" b="1"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nl-NL" sz="2400" dirty="0">
                <a:solidFill>
                  <a:srgbClr val="000000"/>
                </a:solidFill>
              </a:rPr>
              <a:t>Steepest ascent/descent</a:t>
            </a:r>
          </a:p>
          <a:p>
            <a:pPr marL="0" indent="0">
              <a:buNone/>
            </a:pPr>
            <a:endParaRPr lang="en-CA" sz="2400"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a:p>
        </p:txBody>
      </p:sp>
    </p:spTree>
    <p:extLst>
      <p:ext uri="{BB962C8B-B14F-4D97-AF65-F5344CB8AC3E}">
        <p14:creationId xmlns:p14="http://schemas.microsoft.com/office/powerpoint/2010/main" xmlns="" val="3594934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solidFill>
                  <a:schemeClr val="tx2"/>
                </a:solidFill>
                <a:latin typeface="Arial" pitchFamily="34" charset="0"/>
                <a:cs typeface="Arial" pitchFamily="34" charset="0"/>
              </a:rPr>
              <a:t>Today’s </a:t>
            </a:r>
            <a:r>
              <a:rPr lang="en-GB" sz="3600" b="1" dirty="0">
                <a:solidFill>
                  <a:schemeClr val="tx2"/>
                </a:solidFill>
                <a:cs typeface="Arial" pitchFamily="34" charset="0"/>
              </a:rPr>
              <a:t>Topics</a:t>
            </a:r>
          </a:p>
        </p:txBody>
      </p:sp>
      <p:sp>
        <p:nvSpPr>
          <p:cNvPr id="3" name="Content Placeholder 2"/>
          <p:cNvSpPr>
            <a:spLocks noGrp="1"/>
          </p:cNvSpPr>
          <p:nvPr>
            <p:ph idx="1"/>
          </p:nvPr>
        </p:nvSpPr>
        <p:spPr/>
        <p:txBody>
          <a:bodyPr>
            <a:normAutofit/>
          </a:bodyPr>
          <a:lstStyle/>
          <a:p>
            <a:r>
              <a:rPr lang="en-CA" sz="2400" dirty="0" smtClean="0">
                <a:solidFill>
                  <a:srgbClr val="000000"/>
                </a:solidFill>
                <a:cs typeface="Arial Unicode MS"/>
              </a:rPr>
              <a:t>Constrained optimization</a:t>
            </a:r>
          </a:p>
          <a:p>
            <a:r>
              <a:rPr lang="en-CA" sz="2400" dirty="0" smtClean="0">
                <a:solidFill>
                  <a:srgbClr val="000000"/>
                </a:solidFill>
                <a:cs typeface="Arial Unicode MS"/>
              </a:rPr>
              <a:t>Linear programing</a:t>
            </a:r>
            <a:endParaRPr lang="en-CA" sz="2400" dirty="0">
              <a:solidFill>
                <a:srgbClr val="000000"/>
              </a:solidFill>
              <a:cs typeface="Arial Unicode MS"/>
            </a:endParaRPr>
          </a:p>
        </p:txBody>
      </p:sp>
    </p:spTree>
    <p:extLst>
      <p:ext uri="{BB962C8B-B14F-4D97-AF65-F5344CB8AC3E}">
        <p14:creationId xmlns:p14="http://schemas.microsoft.com/office/powerpoint/2010/main" xmlns="" val="37083399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solidFill>
                  <a:schemeClr val="accent6">
                    <a:lumMod val="50000"/>
                  </a:schemeClr>
                </a:solidFill>
                <a:latin typeface="Calibri" pitchFamily="34" charset="0"/>
              </a:rPr>
              <a:t>Constrained optimization</a:t>
            </a:r>
            <a:endParaRPr lang="en-GB" sz="3600" b="1" dirty="0">
              <a:solidFill>
                <a:schemeClr val="accent6">
                  <a:lumMod val="50000"/>
                </a:schemeClr>
              </a:solidFill>
              <a:latin typeface="Calibri" pitchFamily="34" charset="0"/>
            </a:endParaRPr>
          </a:p>
        </p:txBody>
      </p:sp>
      <p:sp>
        <p:nvSpPr>
          <p:cNvPr id="3" name="Content Placeholder 2"/>
          <p:cNvSpPr>
            <a:spLocks noGrp="1"/>
          </p:cNvSpPr>
          <p:nvPr>
            <p:ph idx="1"/>
          </p:nvPr>
        </p:nvSpPr>
        <p:spPr/>
        <p:txBody>
          <a:bodyPr/>
          <a:lstStyle/>
          <a:p>
            <a:r>
              <a:rPr lang="en-US" dirty="0" smtClean="0">
                <a:latin typeface="Calibri" pitchFamily="34" charset="0"/>
              </a:rPr>
              <a:t>Multivariable objective function with constraints</a:t>
            </a:r>
          </a:p>
          <a:p>
            <a:r>
              <a:rPr lang="en-US" dirty="0" smtClean="0">
                <a:latin typeface="Calibri" pitchFamily="34" charset="0"/>
              </a:rPr>
              <a:t>Both equality and inequality constraints</a:t>
            </a:r>
          </a:p>
          <a:p>
            <a:r>
              <a:rPr lang="en-US" dirty="0" smtClean="0">
                <a:latin typeface="Calibri" pitchFamily="34" charset="0"/>
              </a:rPr>
              <a:t>We will first focus on the problems where the objective function and the constraints are all linear</a:t>
            </a:r>
          </a:p>
          <a:p>
            <a:r>
              <a:rPr lang="en-US" dirty="0" smtClean="0">
                <a:latin typeface="Calibri" pitchFamily="34" charset="0"/>
              </a:rPr>
              <a:t>These problems are of very important practical significance</a:t>
            </a:r>
          </a:p>
          <a:p>
            <a:r>
              <a:rPr lang="en-US" dirty="0" smtClean="0">
                <a:latin typeface="Calibri" pitchFamily="34" charset="0"/>
              </a:rPr>
              <a:t>Some examples will be given in this lecture</a:t>
            </a:r>
            <a:endParaRPr lang="en-GB" dirty="0">
              <a:latin typeface="Calibri" pitchFamily="34" charset="0"/>
            </a:endParaRPr>
          </a:p>
        </p:txBody>
      </p:sp>
    </p:spTree>
    <p:extLst>
      <p:ext uri="{BB962C8B-B14F-4D97-AF65-F5344CB8AC3E}">
        <p14:creationId xmlns:p14="http://schemas.microsoft.com/office/powerpoint/2010/main" xmlns="" val="15846687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ChangeArrowheads="1"/>
          </p:cNvSpPr>
          <p:nvPr>
            <p:ph type="title"/>
          </p:nvPr>
        </p:nvSpPr>
        <p:spPr/>
        <p:txBody>
          <a:bodyPr/>
          <a:lstStyle/>
          <a:p>
            <a:r>
              <a:rPr lang="en-US" sz="3600" b="1" dirty="0">
                <a:solidFill>
                  <a:schemeClr val="accent6">
                    <a:lumMod val="50000"/>
                  </a:schemeClr>
                </a:solidFill>
                <a:latin typeface="Calibri" pitchFamily="34" charset="0"/>
              </a:rPr>
              <a:t>Linear programming problem</a:t>
            </a:r>
            <a:endParaRPr lang="en-GB" sz="3600" b="1" dirty="0">
              <a:solidFill>
                <a:schemeClr val="accent6">
                  <a:lumMod val="50000"/>
                </a:schemeClr>
              </a:solidFill>
              <a:latin typeface="Calibri" pitchFamily="34" charset="0"/>
            </a:endParaRPr>
          </a:p>
        </p:txBody>
      </p:sp>
      <p:sp>
        <p:nvSpPr>
          <p:cNvPr id="376835" name="Rectangle 3"/>
          <p:cNvSpPr>
            <a:spLocks noGrp="1" noChangeArrowheads="1"/>
          </p:cNvSpPr>
          <p:nvPr>
            <p:ph type="body" idx="1"/>
          </p:nvPr>
        </p:nvSpPr>
        <p:spPr>
          <a:xfrm>
            <a:off x="671040" y="1906760"/>
            <a:ext cx="7806240" cy="650948"/>
          </a:xfrm>
        </p:spPr>
        <p:txBody>
          <a:bodyPr/>
          <a:lstStyle/>
          <a:p>
            <a:r>
              <a:rPr lang="en-US"/>
              <a:t>Linear objective and constraint functions:</a:t>
            </a:r>
            <a:endParaRPr lang="en-GB"/>
          </a:p>
        </p:txBody>
      </p:sp>
      <p:graphicFrame>
        <p:nvGraphicFramePr>
          <p:cNvPr id="376838" name="Object 6"/>
          <p:cNvGraphicFramePr>
            <a:graphicFrameLocks noChangeAspect="1"/>
          </p:cNvGraphicFramePr>
          <p:nvPr>
            <p:extLst>
              <p:ext uri="{D42A27DB-BD31-4B8C-83A1-F6EECF244321}">
                <p14:modId xmlns:p14="http://schemas.microsoft.com/office/powerpoint/2010/main" xmlns="" val="1295835363"/>
              </p:ext>
            </p:extLst>
          </p:nvPr>
        </p:nvGraphicFramePr>
        <p:xfrm>
          <a:off x="1814513" y="2489200"/>
          <a:ext cx="4110037" cy="1722438"/>
        </p:xfrm>
        <a:graphic>
          <a:graphicData uri="http://schemas.openxmlformats.org/presentationml/2006/ole">
            <p:oleObj spid="_x0000_s1071" name="Equation" r:id="rId4" imgW="2006280" imgH="838080" progId="Equation.3">
              <p:embed/>
            </p:oleObj>
          </a:graphicData>
        </a:graphic>
      </p:graphicFrame>
      <p:grpSp>
        <p:nvGrpSpPr>
          <p:cNvPr id="376847" name="Group 15"/>
          <p:cNvGrpSpPr>
            <a:grpSpLocks/>
          </p:cNvGrpSpPr>
          <p:nvPr/>
        </p:nvGrpSpPr>
        <p:grpSpPr bwMode="auto">
          <a:xfrm>
            <a:off x="1175040" y="3663745"/>
            <a:ext cx="6842880" cy="2793893"/>
            <a:chOff x="816" y="2544"/>
            <a:chExt cx="4752" cy="1940"/>
          </a:xfrm>
        </p:grpSpPr>
        <p:graphicFrame>
          <p:nvGraphicFramePr>
            <p:cNvPr id="376836" name="Object 4"/>
            <p:cNvGraphicFramePr>
              <a:graphicFrameLocks noChangeAspect="1"/>
            </p:cNvGraphicFramePr>
            <p:nvPr/>
          </p:nvGraphicFramePr>
          <p:xfrm>
            <a:off x="912" y="3216"/>
            <a:ext cx="1969" cy="1069"/>
          </p:xfrm>
          <a:graphic>
            <a:graphicData uri="http://schemas.openxmlformats.org/presentationml/2006/ole">
              <p:oleObj spid="_x0000_s1072" name="Equation" r:id="rId5" imgW="1384300" imgH="749300" progId="Equation.3">
                <p:embed/>
              </p:oleObj>
            </a:graphicData>
          </a:graphic>
        </p:graphicFrame>
        <p:graphicFrame>
          <p:nvGraphicFramePr>
            <p:cNvPr id="376840" name="Object 8"/>
            <p:cNvGraphicFramePr>
              <a:graphicFrameLocks noChangeAspect="1"/>
            </p:cNvGraphicFramePr>
            <p:nvPr/>
          </p:nvGraphicFramePr>
          <p:xfrm>
            <a:off x="3454" y="3072"/>
            <a:ext cx="2114" cy="1412"/>
          </p:xfrm>
          <a:graphic>
            <a:graphicData uri="http://schemas.openxmlformats.org/presentationml/2006/ole">
              <p:oleObj spid="_x0000_s1073" name="Equation" r:id="rId6" imgW="1485900" imgH="990600" progId="Equation.3">
                <p:embed/>
              </p:oleObj>
            </a:graphicData>
          </a:graphic>
        </p:graphicFrame>
        <p:sp>
          <p:nvSpPr>
            <p:cNvPr id="376843" name="AutoShape 11"/>
            <p:cNvSpPr>
              <a:spLocks noChangeArrowheads="1"/>
            </p:cNvSpPr>
            <p:nvPr/>
          </p:nvSpPr>
          <p:spPr bwMode="auto">
            <a:xfrm rot="5400000">
              <a:off x="700" y="2660"/>
              <a:ext cx="671" cy="440"/>
            </a:xfrm>
            <a:prstGeom prst="rightArrow">
              <a:avLst>
                <a:gd name="adj1" fmla="val 56806"/>
                <a:gd name="adj2" fmla="val 74083"/>
              </a:avLst>
            </a:prstGeom>
            <a:solidFill>
              <a:srgbClr val="3399FF">
                <a:alpha val="50000"/>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spTree>
    <p:extLst>
      <p:ext uri="{BB962C8B-B14F-4D97-AF65-F5344CB8AC3E}">
        <p14:creationId xmlns:p14="http://schemas.microsoft.com/office/powerpoint/2010/main" xmlns="" val="25050419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768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895600"/>
            <a:ext cx="7806240" cy="1488539"/>
          </a:xfrm>
        </p:spPr>
        <p:txBody>
          <a:bodyPr/>
          <a:lstStyle/>
          <a:p>
            <a:r>
              <a:rPr lang="en-US" b="1" dirty="0" smtClean="0">
                <a:solidFill>
                  <a:schemeClr val="accent6">
                    <a:lumMod val="50000"/>
                  </a:schemeClr>
                </a:solidFill>
                <a:latin typeface="Calibri" pitchFamily="34" charset="0"/>
              </a:rPr>
              <a:t>Practical linear programing problems</a:t>
            </a:r>
            <a:endParaRPr lang="en-GB" b="1" dirty="0">
              <a:solidFill>
                <a:schemeClr val="accent6">
                  <a:lumMod val="50000"/>
                </a:schemeClr>
              </a:solidFill>
              <a:latin typeface="Calibri" pitchFamily="34" charset="0"/>
            </a:endParaRPr>
          </a:p>
        </p:txBody>
      </p:sp>
    </p:spTree>
    <p:extLst>
      <p:ext uri="{BB962C8B-B14F-4D97-AF65-F5344CB8AC3E}">
        <p14:creationId xmlns:p14="http://schemas.microsoft.com/office/powerpoint/2010/main" xmlns="" val="30658897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solidFill>
                  <a:schemeClr val="accent6">
                    <a:lumMod val="50000"/>
                  </a:schemeClr>
                </a:solidFill>
                <a:latin typeface="Calibri" pitchFamily="34" charset="0"/>
              </a:rPr>
              <a:t>Manufacturing problem</a:t>
            </a:r>
            <a:endParaRPr lang="en-GB" sz="3600" b="1" dirty="0">
              <a:solidFill>
                <a:schemeClr val="accent6">
                  <a:lumMod val="50000"/>
                </a:schemeClr>
              </a:solidFill>
              <a:latin typeface="Calibri" pitchFamily="34" charset="0"/>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97922" indent="0">
                  <a:buNone/>
                </a:pPr>
                <a:r>
                  <a:rPr lang="en-US" dirty="0" smtClean="0">
                    <a:latin typeface="Calibri" pitchFamily="34" charset="0"/>
                  </a:rPr>
                  <a:t>A manufacturer produces four different products say </a:t>
                </a:r>
                <a14:m>
                  <m:oMath xmlns:m="http://schemas.openxmlformats.org/officeDocument/2006/math">
                    <m:sSub>
                      <m:sSubPr>
                        <m:ctrlPr>
                          <a:rPr lang="en-US" b="0" i="1" smtClean="0">
                            <a:latin typeface="Cambria Math"/>
                          </a:rPr>
                        </m:ctrlPr>
                      </m:sSubPr>
                      <m:e>
                        <m:r>
                          <a:rPr lang="en-US" b="0" i="1" smtClean="0">
                            <a:latin typeface="Cambria Math"/>
                          </a:rPr>
                          <m:t>𝑋</m:t>
                        </m:r>
                      </m:e>
                      <m:sub>
                        <m:r>
                          <a:rPr lang="en-US" b="0" i="1" smtClean="0">
                            <a:latin typeface="Cambria Math"/>
                          </a:rPr>
                          <m:t>1</m:t>
                        </m:r>
                      </m:sub>
                    </m:sSub>
                    <m:r>
                      <a:rPr lang="en-US" b="0" i="1" smtClean="0">
                        <a:latin typeface="Cambria Math"/>
                      </a:rPr>
                      <m:t>, </m:t>
                    </m:r>
                    <m:sSub>
                      <m:sSubPr>
                        <m:ctrlPr>
                          <a:rPr lang="en-US" b="0" i="1" smtClean="0">
                            <a:latin typeface="Cambria Math"/>
                          </a:rPr>
                        </m:ctrlPr>
                      </m:sSubPr>
                      <m:e>
                        <m:r>
                          <a:rPr lang="en-US" b="0" i="1" smtClean="0">
                            <a:latin typeface="Cambria Math"/>
                          </a:rPr>
                          <m:t>𝑋</m:t>
                        </m:r>
                      </m:e>
                      <m:sub>
                        <m:r>
                          <a:rPr lang="en-US" b="0" i="1" smtClean="0">
                            <a:latin typeface="Cambria Math"/>
                          </a:rPr>
                          <m:t>2</m:t>
                        </m:r>
                      </m:sub>
                    </m:sSub>
                    <m:r>
                      <a:rPr lang="en-US" b="0" i="1" smtClean="0">
                        <a:latin typeface="Cambria Math"/>
                      </a:rPr>
                      <m:t>, </m:t>
                    </m:r>
                    <m:sSub>
                      <m:sSubPr>
                        <m:ctrlPr>
                          <a:rPr lang="en-US" b="0" i="1" smtClean="0">
                            <a:latin typeface="Cambria Math"/>
                          </a:rPr>
                        </m:ctrlPr>
                      </m:sSubPr>
                      <m:e>
                        <m:r>
                          <a:rPr lang="en-US" b="0" i="1" smtClean="0">
                            <a:latin typeface="Cambria Math"/>
                          </a:rPr>
                          <m:t>𝑋</m:t>
                        </m:r>
                      </m:e>
                      <m:sub>
                        <m:r>
                          <a:rPr lang="en-US" b="0" i="1" smtClean="0">
                            <a:latin typeface="Cambria Math"/>
                          </a:rPr>
                          <m:t>3</m:t>
                        </m:r>
                      </m:sub>
                    </m:sSub>
                    <m:r>
                      <a:rPr lang="en-US" b="0" i="1" smtClean="0">
                        <a:latin typeface="Cambria Math"/>
                      </a:rPr>
                      <m:t>, </m:t>
                    </m:r>
                    <m:sSub>
                      <m:sSubPr>
                        <m:ctrlPr>
                          <a:rPr lang="en-US" b="0" i="1" smtClean="0">
                            <a:latin typeface="Cambria Math"/>
                          </a:rPr>
                        </m:ctrlPr>
                      </m:sSubPr>
                      <m:e>
                        <m:r>
                          <a:rPr lang="en-US" b="0" i="1" smtClean="0">
                            <a:latin typeface="Cambria Math"/>
                          </a:rPr>
                          <m:t>𝑋</m:t>
                        </m:r>
                      </m:e>
                      <m:sub>
                        <m:r>
                          <a:rPr lang="en-US" b="0" i="1" smtClean="0">
                            <a:latin typeface="Cambria Math"/>
                          </a:rPr>
                          <m:t>4</m:t>
                        </m:r>
                      </m:sub>
                    </m:sSub>
                    <m:r>
                      <a:rPr lang="en-US" b="0" i="1" smtClean="0">
                        <a:latin typeface="Cambria Math"/>
                      </a:rPr>
                      <m:t>.</m:t>
                    </m:r>
                  </m:oMath>
                </a14:m>
                <a:r>
                  <a:rPr lang="en-US" dirty="0" smtClean="0">
                    <a:latin typeface="Calibri" pitchFamily="34" charset="0"/>
                  </a:rPr>
                  <a:t> There are three inputs to this production process: labor in man weeks, kilograms of raw material A, and boxes of raw material B. Each product has different input requirements. In determining each week’s production schedule the manufacturer can not use more than the available material. The relevant information is presented in the table (on next slide). Write down all constraints on this problem.</a:t>
                </a:r>
              </a:p>
              <a:p>
                <a:pPr marL="97922" indent="0">
                  <a:buNone/>
                </a:pPr>
                <a:endParaRPr lang="en-US" dirty="0">
                  <a:latin typeface="Calibri" pitchFamily="34"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093" t="-989" r="-2654" b="-12288"/>
                </a:stretch>
              </a:blipFill>
            </p:spPr>
            <p:txBody>
              <a:bodyPr/>
              <a:lstStyle/>
              <a:p>
                <a:r>
                  <a:rPr lang="en-GB">
                    <a:noFill/>
                  </a:rPr>
                  <a:t> </a:t>
                </a:r>
              </a:p>
            </p:txBody>
          </p:sp>
        </mc:Fallback>
      </mc:AlternateContent>
    </p:spTree>
    <p:extLst>
      <p:ext uri="{BB962C8B-B14F-4D97-AF65-F5344CB8AC3E}">
        <p14:creationId xmlns:p14="http://schemas.microsoft.com/office/powerpoint/2010/main" xmlns="" val="1223033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graphicFrame>
            <p:nvGraphicFramePr>
              <p:cNvPr id="4" name="Content Placeholder 3"/>
              <p:cNvGraphicFramePr>
                <a:graphicFrameLocks noGrp="1"/>
              </p:cNvGraphicFramePr>
              <p:nvPr>
                <p:ph idx="1"/>
                <p:extLst>
                  <p:ext uri="{D42A27DB-BD31-4B8C-83A1-F6EECF244321}">
                    <p14:modId xmlns:p14="http://schemas.microsoft.com/office/powerpoint/2010/main" val="1317529727"/>
                  </p:ext>
                </p:extLst>
              </p:nvPr>
            </p:nvGraphicFramePr>
            <p:xfrm>
              <a:off x="685800" y="1524000"/>
              <a:ext cx="7805736" cy="3579810"/>
            </p:xfrm>
            <a:graphic>
              <a:graphicData uri="http://schemas.openxmlformats.org/drawingml/2006/table">
                <a:tbl>
                  <a:tblPr firstRow="1" bandRow="1">
                    <a:tableStyleId>{F5AB1C69-6EDB-4FF4-983F-18BD219EF322}</a:tableStyleId>
                  </a:tblPr>
                  <a:tblGrid>
                    <a:gridCol w="1690687"/>
                    <a:gridCol w="911225"/>
                    <a:gridCol w="1300956"/>
                    <a:gridCol w="1300956"/>
                    <a:gridCol w="1300956"/>
                    <a:gridCol w="1300956"/>
                  </a:tblGrid>
                  <a:tr h="545566">
                    <a:tc>
                      <a:txBody>
                        <a:bodyPr/>
                        <a:lstStyle/>
                        <a:p>
                          <a:pPr algn="ctr"/>
                          <a:endParaRPr lang="en-GB" dirty="0">
                            <a:solidFill>
                              <a:schemeClr val="accent6">
                                <a:lumMod val="50000"/>
                              </a:schemeClr>
                            </a:solidFill>
                          </a:endParaRPr>
                        </a:p>
                      </a:txBody>
                      <a:tcPr anchor="ctr"/>
                    </a:tc>
                    <a:tc gridSpan="4">
                      <a:txBody>
                        <a:bodyPr/>
                        <a:lstStyle/>
                        <a:p>
                          <a:pPr algn="ctr"/>
                          <a:r>
                            <a:rPr lang="en-US" dirty="0" smtClean="0">
                              <a:solidFill>
                                <a:schemeClr val="tx1"/>
                              </a:solidFill>
                            </a:rPr>
                            <a:t>Products</a:t>
                          </a:r>
                          <a:endParaRPr lang="en-GB" dirty="0">
                            <a:solidFill>
                              <a:schemeClr val="tx1"/>
                            </a:solidFill>
                          </a:endParaRPr>
                        </a:p>
                      </a:txBody>
                      <a:tcPr anchor="ct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rowSpan="2">
                      <a:txBody>
                        <a:bodyPr/>
                        <a:lstStyle/>
                        <a:p>
                          <a:pPr algn="ctr"/>
                          <a:endParaRPr lang="en-US" dirty="0" smtClean="0">
                            <a:solidFill>
                              <a:schemeClr val="accent6">
                                <a:lumMod val="50000"/>
                              </a:schemeClr>
                            </a:solidFill>
                          </a:endParaRPr>
                        </a:p>
                        <a:p>
                          <a:pPr algn="ctr"/>
                          <a:r>
                            <a:rPr lang="en-US" dirty="0" smtClean="0">
                              <a:solidFill>
                                <a:schemeClr val="tx1"/>
                              </a:solidFill>
                            </a:rPr>
                            <a:t>Input availability</a:t>
                          </a:r>
                          <a:endParaRPr lang="en-GB" dirty="0">
                            <a:solidFill>
                              <a:schemeClr val="tx1"/>
                            </a:solidFill>
                          </a:endParaRPr>
                        </a:p>
                      </a:txBody>
                      <a:tcPr anchor="ctr"/>
                    </a:tc>
                  </a:tr>
                  <a:tr h="545566">
                    <a:tc>
                      <a:txBody>
                        <a:bodyPr/>
                        <a:lstStyle/>
                        <a:p>
                          <a:pPr marL="0" marR="0" indent="0" algn="ctr" defTabSz="829452" rtl="0" eaLnBrk="1" fontAlgn="auto" latinLnBrk="0" hangingPunct="1">
                            <a:lnSpc>
                              <a:spcPct val="100000"/>
                            </a:lnSpc>
                            <a:spcBef>
                              <a:spcPts val="0"/>
                            </a:spcBef>
                            <a:spcAft>
                              <a:spcPts val="0"/>
                            </a:spcAft>
                            <a:buClrTx/>
                            <a:buSzTx/>
                            <a:buFontTx/>
                            <a:buNone/>
                            <a:tabLst/>
                            <a:defRPr/>
                          </a:pPr>
                          <a:r>
                            <a:rPr lang="en-US" dirty="0" smtClean="0"/>
                            <a:t>Inputs</a:t>
                          </a:r>
                          <a:endParaRPr lang="en-GB" dirty="0" smtClean="0"/>
                        </a:p>
                      </a:txBody>
                      <a:tcPr anchor="ctr"/>
                    </a:tc>
                    <a:tc>
                      <a:txBody>
                        <a:bodyPr/>
                        <a:lstStyle/>
                        <a:p>
                          <a:pPr algn="ctr"/>
                          <a14:m>
                            <m:oMathPara xmlns:m="http://schemas.openxmlformats.org/officeDocument/2006/math">
                              <m:oMathParaPr>
                                <m:jc m:val="centerGroup"/>
                              </m:oMathParaPr>
                              <m:oMath xmlns:m="http://schemas.openxmlformats.org/officeDocument/2006/math">
                                <m:sSub>
                                  <m:sSubPr>
                                    <m:ctrlPr>
                                      <a:rPr lang="en-US" smtClean="0"/>
                                    </m:ctrlPr>
                                  </m:sSubPr>
                                  <m:e>
                                    <m:r>
                                      <a:rPr lang="en-US" smtClean="0"/>
                                      <m:t>𝑋</m:t>
                                    </m:r>
                                  </m:e>
                                  <m:sub>
                                    <m:r>
                                      <a:rPr lang="en-US" smtClean="0"/>
                                      <m:t>1</m:t>
                                    </m:r>
                                  </m:sub>
                                </m:sSub>
                              </m:oMath>
                            </m:oMathPara>
                          </a14:m>
                          <a:endParaRPr lang="en-GB" dirty="0"/>
                        </a:p>
                      </a:txBody>
                      <a:tcPr anchor="ctr"/>
                    </a:tc>
                    <a:tc>
                      <a:txBody>
                        <a:bodyPr/>
                        <a:lstStyle/>
                        <a:p>
                          <a:pPr algn="ctr"/>
                          <a14:m>
                            <m:oMathPara xmlns:m="http://schemas.openxmlformats.org/officeDocument/2006/math">
                              <m:oMathParaPr>
                                <m:jc m:val="centerGroup"/>
                              </m:oMathParaPr>
                              <m:oMath xmlns:m="http://schemas.openxmlformats.org/officeDocument/2006/math">
                                <m:sSub>
                                  <m:sSubPr>
                                    <m:ctrlPr>
                                      <a:rPr lang="en-US" smtClean="0"/>
                                    </m:ctrlPr>
                                  </m:sSubPr>
                                  <m:e>
                                    <m:r>
                                      <a:rPr lang="en-US" smtClean="0"/>
                                      <m:t>𝑋</m:t>
                                    </m:r>
                                  </m:e>
                                  <m:sub>
                                    <m:r>
                                      <a:rPr lang="en-US" smtClean="0"/>
                                      <m:t>2</m:t>
                                    </m:r>
                                  </m:sub>
                                </m:sSub>
                              </m:oMath>
                            </m:oMathPara>
                          </a14:m>
                          <a:endParaRPr lang="en-GB" dirty="0"/>
                        </a:p>
                      </a:txBody>
                      <a:tcPr anchor="ctr"/>
                    </a:tc>
                    <a:tc>
                      <a:txBody>
                        <a:bodyPr/>
                        <a:lstStyle/>
                        <a:p>
                          <a:pPr algn="ctr"/>
                          <a14:m>
                            <m:oMathPara xmlns:m="http://schemas.openxmlformats.org/officeDocument/2006/math">
                              <m:oMathParaPr>
                                <m:jc m:val="centerGroup"/>
                              </m:oMathParaPr>
                              <m:oMath xmlns:m="http://schemas.openxmlformats.org/officeDocument/2006/math">
                                <m:sSub>
                                  <m:sSubPr>
                                    <m:ctrlPr>
                                      <a:rPr lang="en-US" smtClean="0"/>
                                    </m:ctrlPr>
                                  </m:sSubPr>
                                  <m:e>
                                    <m:r>
                                      <a:rPr lang="en-US" smtClean="0"/>
                                      <m:t>𝑋</m:t>
                                    </m:r>
                                  </m:e>
                                  <m:sub>
                                    <m:r>
                                      <a:rPr lang="en-US" smtClean="0"/>
                                      <m:t>3</m:t>
                                    </m:r>
                                  </m:sub>
                                </m:sSub>
                              </m:oMath>
                            </m:oMathPara>
                          </a14:m>
                          <a:endParaRPr lang="en-GB" dirty="0"/>
                        </a:p>
                      </a:txBody>
                      <a:tcPr anchor="ctr"/>
                    </a:tc>
                    <a:tc>
                      <a:txBody>
                        <a:bodyPr/>
                        <a:lstStyle/>
                        <a:p>
                          <a:pPr algn="ctr"/>
                          <a14:m>
                            <m:oMathPara xmlns:m="http://schemas.openxmlformats.org/officeDocument/2006/math">
                              <m:oMathParaPr>
                                <m:jc m:val="centerGroup"/>
                              </m:oMathParaPr>
                              <m:oMath xmlns:m="http://schemas.openxmlformats.org/officeDocument/2006/math">
                                <m:sSub>
                                  <m:sSubPr>
                                    <m:ctrlPr>
                                      <a:rPr lang="en-US" smtClean="0"/>
                                    </m:ctrlPr>
                                  </m:sSubPr>
                                  <m:e>
                                    <m:r>
                                      <a:rPr lang="en-US" smtClean="0"/>
                                      <m:t>𝑋</m:t>
                                    </m:r>
                                  </m:e>
                                  <m:sub>
                                    <m:r>
                                      <a:rPr lang="en-US" b="0" i="0" smtClean="0">
                                        <a:latin typeface="Cambria Math"/>
                                      </a:rPr>
                                      <m:t>4</m:t>
                                    </m:r>
                                  </m:sub>
                                </m:sSub>
                              </m:oMath>
                            </m:oMathPara>
                          </a14:m>
                          <a:endParaRPr lang="en-GB" dirty="0"/>
                        </a:p>
                      </a:txBody>
                      <a:tcPr anchor="ctr"/>
                    </a:tc>
                    <a:tc vMerge="1">
                      <a:txBody>
                        <a:bodyPr/>
                        <a:lstStyle/>
                        <a:p>
                          <a:endParaRPr lang="en-GB" dirty="0"/>
                        </a:p>
                      </a:txBody>
                      <a:tcPr/>
                    </a:tc>
                  </a:tr>
                  <a:tr h="545566">
                    <a:tc>
                      <a:txBody>
                        <a:bodyPr/>
                        <a:lstStyle/>
                        <a:p>
                          <a:pPr marL="0" marR="0" indent="0" algn="ctr" defTabSz="829452" rtl="0" eaLnBrk="1" fontAlgn="auto" latinLnBrk="0" hangingPunct="1">
                            <a:lnSpc>
                              <a:spcPct val="100000"/>
                            </a:lnSpc>
                            <a:spcBef>
                              <a:spcPts val="0"/>
                            </a:spcBef>
                            <a:spcAft>
                              <a:spcPts val="0"/>
                            </a:spcAft>
                            <a:buClrTx/>
                            <a:buSzTx/>
                            <a:buFontTx/>
                            <a:buNone/>
                            <a:tabLst/>
                            <a:defRPr/>
                          </a:pPr>
                          <a:r>
                            <a:rPr lang="en-US" dirty="0" smtClean="0"/>
                            <a:t>Man weeks</a:t>
                          </a:r>
                          <a:endParaRPr lang="en-GB" dirty="0" smtClean="0"/>
                        </a:p>
                      </a:txBody>
                      <a:tcPr anchor="ctr"/>
                    </a:tc>
                    <a:tc>
                      <a:txBody>
                        <a:bodyPr/>
                        <a:lstStyle/>
                        <a:p>
                          <a:pPr algn="ctr"/>
                          <a:r>
                            <a:rPr lang="en-US" dirty="0" smtClean="0"/>
                            <a:t>1</a:t>
                          </a:r>
                          <a:endParaRPr lang="en-GB" dirty="0"/>
                        </a:p>
                      </a:txBody>
                      <a:tcPr anchor="ctr"/>
                    </a:tc>
                    <a:tc>
                      <a:txBody>
                        <a:bodyPr/>
                        <a:lstStyle/>
                        <a:p>
                          <a:pPr algn="ctr"/>
                          <a:r>
                            <a:rPr lang="en-US" dirty="0" smtClean="0"/>
                            <a:t>2</a:t>
                          </a:r>
                          <a:endParaRPr lang="en-GB" dirty="0"/>
                        </a:p>
                      </a:txBody>
                      <a:tcPr anchor="ctr"/>
                    </a:tc>
                    <a:tc>
                      <a:txBody>
                        <a:bodyPr/>
                        <a:lstStyle/>
                        <a:p>
                          <a:pPr algn="ctr"/>
                          <a:r>
                            <a:rPr lang="en-US" dirty="0" smtClean="0"/>
                            <a:t>1</a:t>
                          </a:r>
                          <a:endParaRPr lang="en-GB" dirty="0"/>
                        </a:p>
                      </a:txBody>
                      <a:tcPr anchor="ctr"/>
                    </a:tc>
                    <a:tc>
                      <a:txBody>
                        <a:bodyPr/>
                        <a:lstStyle/>
                        <a:p>
                          <a:pPr algn="ctr"/>
                          <a:r>
                            <a:rPr lang="en-US" dirty="0" smtClean="0"/>
                            <a:t>2</a:t>
                          </a:r>
                          <a:endParaRPr lang="en-GB" dirty="0"/>
                        </a:p>
                      </a:txBody>
                      <a:tcPr anchor="ctr"/>
                    </a:tc>
                    <a:tc>
                      <a:txBody>
                        <a:bodyPr/>
                        <a:lstStyle/>
                        <a:p>
                          <a:pPr algn="ctr"/>
                          <a:r>
                            <a:rPr lang="en-US" dirty="0" smtClean="0"/>
                            <a:t>20</a:t>
                          </a:r>
                          <a:endParaRPr lang="en-GB" dirty="0"/>
                        </a:p>
                      </a:txBody>
                      <a:tcPr anchor="ctr"/>
                    </a:tc>
                  </a:tr>
                  <a:tr h="545566">
                    <a:tc>
                      <a:txBody>
                        <a:bodyPr/>
                        <a:lstStyle/>
                        <a:p>
                          <a:pPr marL="0" marR="0" indent="0" algn="ctr" defTabSz="829452" rtl="0" eaLnBrk="1" fontAlgn="auto" latinLnBrk="0" hangingPunct="1">
                            <a:lnSpc>
                              <a:spcPct val="100000"/>
                            </a:lnSpc>
                            <a:spcBef>
                              <a:spcPts val="0"/>
                            </a:spcBef>
                            <a:spcAft>
                              <a:spcPts val="0"/>
                            </a:spcAft>
                            <a:buClrTx/>
                            <a:buSzTx/>
                            <a:buFontTx/>
                            <a:buNone/>
                            <a:tabLst/>
                            <a:defRPr/>
                          </a:pPr>
                          <a:r>
                            <a:rPr lang="en-US" dirty="0" smtClean="0"/>
                            <a:t>Product A</a:t>
                          </a:r>
                          <a:endParaRPr lang="en-GB" dirty="0" smtClean="0"/>
                        </a:p>
                      </a:txBody>
                      <a:tcPr anchor="ctr"/>
                    </a:tc>
                    <a:tc>
                      <a:txBody>
                        <a:bodyPr/>
                        <a:lstStyle/>
                        <a:p>
                          <a:pPr algn="ctr"/>
                          <a:r>
                            <a:rPr lang="en-US" dirty="0" smtClean="0"/>
                            <a:t>6</a:t>
                          </a:r>
                          <a:endParaRPr lang="en-GB" dirty="0"/>
                        </a:p>
                      </a:txBody>
                      <a:tcPr anchor="ctr"/>
                    </a:tc>
                    <a:tc>
                      <a:txBody>
                        <a:bodyPr/>
                        <a:lstStyle/>
                        <a:p>
                          <a:pPr algn="ctr"/>
                          <a:r>
                            <a:rPr lang="en-US" dirty="0" smtClean="0"/>
                            <a:t>5</a:t>
                          </a:r>
                          <a:endParaRPr lang="en-GB" dirty="0"/>
                        </a:p>
                      </a:txBody>
                      <a:tcPr anchor="ctr"/>
                    </a:tc>
                    <a:tc>
                      <a:txBody>
                        <a:bodyPr/>
                        <a:lstStyle/>
                        <a:p>
                          <a:pPr algn="ctr"/>
                          <a:r>
                            <a:rPr lang="en-US" dirty="0" smtClean="0"/>
                            <a:t>3</a:t>
                          </a:r>
                          <a:endParaRPr lang="en-GB" dirty="0"/>
                        </a:p>
                      </a:txBody>
                      <a:tcPr anchor="ctr"/>
                    </a:tc>
                    <a:tc>
                      <a:txBody>
                        <a:bodyPr/>
                        <a:lstStyle/>
                        <a:p>
                          <a:pPr algn="ctr"/>
                          <a:r>
                            <a:rPr lang="en-US" dirty="0" smtClean="0"/>
                            <a:t>2</a:t>
                          </a:r>
                          <a:endParaRPr lang="en-GB" dirty="0"/>
                        </a:p>
                      </a:txBody>
                      <a:tcPr anchor="ctr"/>
                    </a:tc>
                    <a:tc>
                      <a:txBody>
                        <a:bodyPr/>
                        <a:lstStyle/>
                        <a:p>
                          <a:pPr algn="ctr"/>
                          <a:r>
                            <a:rPr lang="en-US" dirty="0" smtClean="0"/>
                            <a:t>100</a:t>
                          </a:r>
                          <a:endParaRPr lang="en-GB" dirty="0"/>
                        </a:p>
                      </a:txBody>
                      <a:tcPr anchor="ctr"/>
                    </a:tc>
                  </a:tr>
                  <a:tr h="545566">
                    <a:tc>
                      <a:txBody>
                        <a:bodyPr/>
                        <a:lstStyle/>
                        <a:p>
                          <a:pPr marL="0" marR="0" indent="0" algn="ctr" defTabSz="829452" rtl="0" eaLnBrk="1" fontAlgn="auto" latinLnBrk="0" hangingPunct="1">
                            <a:lnSpc>
                              <a:spcPct val="100000"/>
                            </a:lnSpc>
                            <a:spcBef>
                              <a:spcPts val="0"/>
                            </a:spcBef>
                            <a:spcAft>
                              <a:spcPts val="0"/>
                            </a:spcAft>
                            <a:buClrTx/>
                            <a:buSzTx/>
                            <a:buFontTx/>
                            <a:buNone/>
                            <a:tabLst/>
                            <a:defRPr/>
                          </a:pPr>
                          <a:r>
                            <a:rPr lang="en-US" dirty="0" smtClean="0"/>
                            <a:t>Product B</a:t>
                          </a:r>
                          <a:endParaRPr lang="en-GB" dirty="0" smtClean="0"/>
                        </a:p>
                      </a:txBody>
                      <a:tcPr anchor="ctr"/>
                    </a:tc>
                    <a:tc>
                      <a:txBody>
                        <a:bodyPr/>
                        <a:lstStyle/>
                        <a:p>
                          <a:pPr algn="ctr"/>
                          <a:r>
                            <a:rPr lang="en-US" dirty="0" smtClean="0"/>
                            <a:t>3</a:t>
                          </a:r>
                          <a:endParaRPr lang="en-GB" dirty="0"/>
                        </a:p>
                      </a:txBody>
                      <a:tcPr anchor="ctr"/>
                    </a:tc>
                    <a:tc>
                      <a:txBody>
                        <a:bodyPr/>
                        <a:lstStyle/>
                        <a:p>
                          <a:pPr algn="ctr"/>
                          <a:r>
                            <a:rPr lang="en-US" dirty="0" smtClean="0"/>
                            <a:t>4</a:t>
                          </a:r>
                          <a:endParaRPr lang="en-GB" dirty="0"/>
                        </a:p>
                      </a:txBody>
                      <a:tcPr anchor="ctr"/>
                    </a:tc>
                    <a:tc>
                      <a:txBody>
                        <a:bodyPr/>
                        <a:lstStyle/>
                        <a:p>
                          <a:pPr algn="ctr"/>
                          <a:r>
                            <a:rPr lang="en-US" dirty="0" smtClean="0"/>
                            <a:t>9</a:t>
                          </a:r>
                          <a:endParaRPr lang="en-GB" dirty="0"/>
                        </a:p>
                      </a:txBody>
                      <a:tcPr anchor="ctr"/>
                    </a:tc>
                    <a:tc>
                      <a:txBody>
                        <a:bodyPr/>
                        <a:lstStyle/>
                        <a:p>
                          <a:pPr algn="ctr"/>
                          <a:r>
                            <a:rPr lang="en-US" dirty="0" smtClean="0"/>
                            <a:t>12</a:t>
                          </a:r>
                          <a:endParaRPr lang="en-GB" dirty="0"/>
                        </a:p>
                      </a:txBody>
                      <a:tcPr anchor="ctr"/>
                    </a:tc>
                    <a:tc>
                      <a:txBody>
                        <a:bodyPr/>
                        <a:lstStyle/>
                        <a:p>
                          <a:pPr algn="ctr"/>
                          <a:r>
                            <a:rPr lang="en-US" dirty="0" smtClean="0"/>
                            <a:t>75</a:t>
                          </a:r>
                          <a:endParaRPr lang="en-GB" dirty="0"/>
                        </a:p>
                      </a:txBody>
                      <a:tcPr anchor="ctr"/>
                    </a:tc>
                  </a:tr>
                  <a:tr h="851980">
                    <a:tc>
                      <a:txBody>
                        <a:bodyPr/>
                        <a:lstStyle/>
                        <a:p>
                          <a:pPr algn="ctr"/>
                          <a:r>
                            <a:rPr lang="en-US" dirty="0" smtClean="0"/>
                            <a:t>Production</a:t>
                          </a:r>
                          <a:r>
                            <a:rPr lang="en-US" baseline="0" dirty="0" smtClean="0"/>
                            <a:t/>
                          </a:r>
                          <a:r>
                            <a:rPr lang="en-US" dirty="0" smtClean="0"/>
                            <a:t>level</a:t>
                          </a:r>
                          <a:endParaRPr lang="en-GB" dirty="0"/>
                        </a:p>
                      </a:txBody>
                      <a:tcPr anchor="ctr"/>
                    </a:tc>
                    <a:tc>
                      <a:txBody>
                        <a:bodyPr/>
                        <a:lstStyle/>
                        <a:p>
                          <a:pPr algn="ctr"/>
                          <a14:m>
                            <m:oMath xmlns:m="http://schemas.openxmlformats.org/officeDocument/2006/math">
                              <m:sSub>
                                <m:sSubPr>
                                  <m:ctrlPr>
                                    <a:rPr lang="en-US" smtClean="0"/>
                                  </m:ctrlPr>
                                </m:sSubPr>
                                <m:e>
                                  <m:r>
                                    <a:rPr lang="en-US" smtClean="0"/>
                                    <m:t>𝑥</m:t>
                                  </m:r>
                                </m:e>
                                <m:sub>
                                  <m:r>
                                    <a:rPr lang="en-US" smtClean="0"/>
                                    <m:t>1</m:t>
                                  </m:r>
                                </m:sub>
                              </m:sSub>
                            </m:oMath>
                          </a14:m>
                          <a:r>
                            <a:rPr lang="en-GB" dirty="0" smtClean="0"/>
                            <a:t/>
                          </a:r>
                          <a:endParaRPr lang="en-GB" dirty="0"/>
                        </a:p>
                      </a:txBody>
                      <a:tcPr anchor="ctr"/>
                    </a:tc>
                    <a:tc>
                      <a:txBody>
                        <a:bodyPr/>
                        <a:lstStyle/>
                        <a:p>
                          <a:pPr algn="ctr"/>
                          <a14:m>
                            <m:oMathPara xmlns:m="http://schemas.openxmlformats.org/officeDocument/2006/math">
                              <m:oMathParaPr>
                                <m:jc m:val="centerGroup"/>
                              </m:oMathParaPr>
                              <m:oMath xmlns:m="http://schemas.openxmlformats.org/officeDocument/2006/math">
                                <m:sSub>
                                  <m:sSubPr>
                                    <m:ctrlPr>
                                      <a:rPr lang="en-US" smtClean="0"/>
                                    </m:ctrlPr>
                                  </m:sSubPr>
                                  <m:e>
                                    <m:r>
                                      <a:rPr lang="en-US" smtClean="0"/>
                                      <m:t>𝑥</m:t>
                                    </m:r>
                                  </m:e>
                                  <m:sub>
                                    <m:r>
                                      <a:rPr lang="en-US" smtClean="0"/>
                                      <m:t>2</m:t>
                                    </m:r>
                                  </m:sub>
                                </m:sSub>
                              </m:oMath>
                            </m:oMathPara>
                          </a14:m>
                          <a:endParaRPr lang="en-GB" dirty="0"/>
                        </a:p>
                      </a:txBody>
                      <a:tcPr anchor="ctr"/>
                    </a:tc>
                    <a:tc>
                      <a:txBody>
                        <a:bodyPr/>
                        <a:lstStyle/>
                        <a:p>
                          <a:pPr algn="ctr"/>
                          <a14:m>
                            <m:oMathPara xmlns:m="http://schemas.openxmlformats.org/officeDocument/2006/math">
                              <m:oMathParaPr>
                                <m:jc m:val="centerGroup"/>
                              </m:oMathParaPr>
                              <m:oMath xmlns:m="http://schemas.openxmlformats.org/officeDocument/2006/math">
                                <m:sSub>
                                  <m:sSubPr>
                                    <m:ctrlPr>
                                      <a:rPr lang="en-US" smtClean="0"/>
                                    </m:ctrlPr>
                                  </m:sSubPr>
                                  <m:e>
                                    <m:r>
                                      <a:rPr lang="en-US" smtClean="0"/>
                                      <m:t>𝑥</m:t>
                                    </m:r>
                                  </m:e>
                                  <m:sub>
                                    <m:r>
                                      <a:rPr lang="en-US" smtClean="0"/>
                                      <m:t>3</m:t>
                                    </m:r>
                                  </m:sub>
                                </m:sSub>
                              </m:oMath>
                            </m:oMathPara>
                          </a14:m>
                          <a:endParaRPr lang="en-GB" dirty="0"/>
                        </a:p>
                      </a:txBody>
                      <a:tcPr anchor="ctr"/>
                    </a:tc>
                    <a:tc>
                      <a:txBody>
                        <a:bodyPr/>
                        <a:lstStyle/>
                        <a:p>
                          <a:pPr algn="ctr"/>
                          <a14:m>
                            <m:oMathPara xmlns:m="http://schemas.openxmlformats.org/officeDocument/2006/math">
                              <m:oMathParaPr>
                                <m:jc m:val="centerGroup"/>
                              </m:oMathParaPr>
                              <m:oMath xmlns:m="http://schemas.openxmlformats.org/officeDocument/2006/math">
                                <m:sSub>
                                  <m:sSubPr>
                                    <m:ctrlPr>
                                      <a:rPr lang="en-US" smtClean="0"/>
                                    </m:ctrlPr>
                                  </m:sSubPr>
                                  <m:e>
                                    <m:r>
                                      <a:rPr lang="en-US" smtClean="0"/>
                                      <m:t>𝑥</m:t>
                                    </m:r>
                                  </m:e>
                                  <m:sub>
                                    <m:r>
                                      <a:rPr lang="en-US" smtClean="0"/>
                                      <m:t>4</m:t>
                                    </m:r>
                                  </m:sub>
                                </m:sSub>
                              </m:oMath>
                            </m:oMathPara>
                          </a14:m>
                          <a:endParaRPr lang="en-GB" dirty="0"/>
                        </a:p>
                      </a:txBody>
                      <a:tcPr anchor="ctr"/>
                    </a:tc>
                    <a:tc>
                      <a:txBody>
                        <a:bodyPr/>
                        <a:lstStyle/>
                        <a:p>
                          <a:pPr algn="ctr"/>
                          <a:endParaRPr lang="en-GB" dirty="0"/>
                        </a:p>
                      </a:txBody>
                      <a:tcPr anchor="ctr"/>
                    </a:tc>
                  </a:tr>
                </a:tbl>
              </a:graphicData>
            </a:graphic>
          </p:graphicFrame>
        </mc:Choice>
        <mc:Fallback>
          <p:graphicFrame>
            <p:nvGraphicFramePr>
              <p:cNvPr id="4" name="Content Placeholder 3"/>
              <p:cNvGraphicFramePr>
                <a:graphicFrameLocks noGrp="1"/>
              </p:cNvGraphicFramePr>
              <p:nvPr>
                <p:ph idx="1"/>
                <p:extLst>
                  <p:ext uri="{D42A27DB-BD31-4B8C-83A1-F6EECF244321}">
                    <p14:modId xmlns:p14="http://schemas.microsoft.com/office/powerpoint/2010/main" xmlns="" val="1317529727"/>
                  </p:ext>
                </p:extLst>
              </p:nvPr>
            </p:nvGraphicFramePr>
            <p:xfrm>
              <a:off x="685800" y="1524000"/>
              <a:ext cx="7805736" cy="3579810"/>
            </p:xfrm>
            <a:graphic>
              <a:graphicData uri="http://schemas.openxmlformats.org/drawingml/2006/table">
                <a:tbl>
                  <a:tblPr firstRow="1" bandRow="1">
                    <a:tableStyleId>{F5AB1C69-6EDB-4FF4-983F-18BD219EF322}</a:tableStyleId>
                  </a:tblPr>
                  <a:tblGrid>
                    <a:gridCol w="1690687"/>
                    <a:gridCol w="911225"/>
                    <a:gridCol w="1300956"/>
                    <a:gridCol w="1300956"/>
                    <a:gridCol w="1300956"/>
                    <a:gridCol w="1300956"/>
                  </a:tblGrid>
                  <a:tr h="545566">
                    <a:tc>
                      <a:txBody>
                        <a:bodyPr/>
                        <a:lstStyle/>
                        <a:p>
                          <a:pPr algn="ctr"/>
                          <a:endParaRPr lang="en-GB" dirty="0">
                            <a:solidFill>
                              <a:schemeClr val="accent6">
                                <a:lumMod val="50000"/>
                              </a:schemeClr>
                            </a:solidFill>
                          </a:endParaRPr>
                        </a:p>
                      </a:txBody>
                      <a:tcPr anchor="ctr"/>
                    </a:tc>
                    <a:tc gridSpan="4">
                      <a:txBody>
                        <a:bodyPr/>
                        <a:lstStyle/>
                        <a:p>
                          <a:pPr algn="ctr"/>
                          <a:r>
                            <a:rPr lang="en-US" dirty="0" smtClean="0">
                              <a:solidFill>
                                <a:schemeClr val="tx1"/>
                              </a:solidFill>
                            </a:rPr>
                            <a:t>Products</a:t>
                          </a:r>
                          <a:endParaRPr lang="en-GB" dirty="0">
                            <a:solidFill>
                              <a:schemeClr val="tx1"/>
                            </a:solidFill>
                          </a:endParaRPr>
                        </a:p>
                      </a:txBody>
                      <a:tcPr anchor="ct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rowSpan="2">
                      <a:txBody>
                        <a:bodyPr/>
                        <a:lstStyle/>
                        <a:p>
                          <a:pPr algn="ctr"/>
                          <a:endParaRPr lang="en-US" dirty="0" smtClean="0">
                            <a:solidFill>
                              <a:schemeClr val="accent6">
                                <a:lumMod val="50000"/>
                              </a:schemeClr>
                            </a:solidFill>
                          </a:endParaRPr>
                        </a:p>
                        <a:p>
                          <a:pPr algn="ctr"/>
                          <a:r>
                            <a:rPr lang="en-US" dirty="0" smtClean="0">
                              <a:solidFill>
                                <a:schemeClr val="tx1"/>
                              </a:solidFill>
                            </a:rPr>
                            <a:t>Input availability</a:t>
                          </a:r>
                          <a:endParaRPr lang="en-GB" dirty="0">
                            <a:solidFill>
                              <a:schemeClr val="tx1"/>
                            </a:solidFill>
                          </a:endParaRPr>
                        </a:p>
                      </a:txBody>
                      <a:tcPr anchor="ctr"/>
                    </a:tc>
                  </a:tr>
                  <a:tr h="545566">
                    <a:tc>
                      <a:txBody>
                        <a:bodyPr/>
                        <a:lstStyle/>
                        <a:p>
                          <a:pPr marL="0" marR="0" indent="0" algn="ctr" defTabSz="829452" rtl="0" eaLnBrk="1" fontAlgn="auto" latinLnBrk="0" hangingPunct="1">
                            <a:lnSpc>
                              <a:spcPct val="100000"/>
                            </a:lnSpc>
                            <a:spcBef>
                              <a:spcPts val="0"/>
                            </a:spcBef>
                            <a:spcAft>
                              <a:spcPts val="0"/>
                            </a:spcAft>
                            <a:buClrTx/>
                            <a:buSzTx/>
                            <a:buFontTx/>
                            <a:buNone/>
                            <a:tabLst/>
                            <a:defRPr/>
                          </a:pPr>
                          <a:r>
                            <a:rPr lang="en-US" dirty="0" smtClean="0"/>
                            <a:t>Inputs</a:t>
                          </a:r>
                          <a:endParaRPr lang="en-GB" dirty="0" smtClean="0"/>
                        </a:p>
                      </a:txBody>
                      <a:tcPr anchor="ctr"/>
                    </a:tc>
                    <a:tc>
                      <a:txBody>
                        <a:bodyPr/>
                        <a:lstStyle/>
                        <a:p>
                          <a:endParaRPr lang="en-US"/>
                        </a:p>
                      </a:txBody>
                      <a:tcPr anchor="ctr">
                        <a:blipFill rotWithShape="1">
                          <a:blip r:embed="rId3"/>
                          <a:stretch>
                            <a:fillRect l="-185333" t="-98889" r="-568667" b="-454444"/>
                          </a:stretch>
                        </a:blipFill>
                      </a:tcPr>
                    </a:tc>
                    <a:tc>
                      <a:txBody>
                        <a:bodyPr/>
                        <a:lstStyle/>
                        <a:p>
                          <a:endParaRPr lang="en-US"/>
                        </a:p>
                      </a:txBody>
                      <a:tcPr anchor="ctr">
                        <a:blipFill rotWithShape="1">
                          <a:blip r:embed="rId3"/>
                          <a:stretch>
                            <a:fillRect l="-200939" t="-98889" r="-300469" b="-454444"/>
                          </a:stretch>
                        </a:blipFill>
                      </a:tcPr>
                    </a:tc>
                    <a:tc>
                      <a:txBody>
                        <a:bodyPr/>
                        <a:lstStyle/>
                        <a:p>
                          <a:endParaRPr lang="en-US"/>
                        </a:p>
                      </a:txBody>
                      <a:tcPr anchor="ctr">
                        <a:blipFill rotWithShape="1">
                          <a:blip r:embed="rId3"/>
                          <a:stretch>
                            <a:fillRect l="-300939" t="-98889" r="-200469" b="-454444"/>
                          </a:stretch>
                        </a:blipFill>
                      </a:tcPr>
                    </a:tc>
                    <a:tc>
                      <a:txBody>
                        <a:bodyPr/>
                        <a:lstStyle/>
                        <a:p>
                          <a:endParaRPr lang="en-US"/>
                        </a:p>
                      </a:txBody>
                      <a:tcPr anchor="ctr">
                        <a:blipFill rotWithShape="1">
                          <a:blip r:embed="rId3"/>
                          <a:stretch>
                            <a:fillRect l="-399065" t="-98889" r="-99533" b="-454444"/>
                          </a:stretch>
                        </a:blipFill>
                      </a:tcPr>
                    </a:tc>
                    <a:tc vMerge="1">
                      <a:txBody>
                        <a:bodyPr/>
                        <a:lstStyle/>
                        <a:p>
                          <a:endParaRPr lang="en-GB" dirty="0"/>
                        </a:p>
                      </a:txBody>
                      <a:tcPr/>
                    </a:tc>
                  </a:tr>
                  <a:tr h="545566">
                    <a:tc>
                      <a:txBody>
                        <a:bodyPr/>
                        <a:lstStyle/>
                        <a:p>
                          <a:pPr marL="0" marR="0" indent="0" algn="ctr" defTabSz="829452" rtl="0" eaLnBrk="1" fontAlgn="auto" latinLnBrk="0" hangingPunct="1">
                            <a:lnSpc>
                              <a:spcPct val="100000"/>
                            </a:lnSpc>
                            <a:spcBef>
                              <a:spcPts val="0"/>
                            </a:spcBef>
                            <a:spcAft>
                              <a:spcPts val="0"/>
                            </a:spcAft>
                            <a:buClrTx/>
                            <a:buSzTx/>
                            <a:buFontTx/>
                            <a:buNone/>
                            <a:tabLst/>
                            <a:defRPr/>
                          </a:pPr>
                          <a:r>
                            <a:rPr lang="en-US" dirty="0" smtClean="0"/>
                            <a:t>Man weeks</a:t>
                          </a:r>
                          <a:endParaRPr lang="en-GB" dirty="0" smtClean="0"/>
                        </a:p>
                      </a:txBody>
                      <a:tcPr anchor="ctr"/>
                    </a:tc>
                    <a:tc>
                      <a:txBody>
                        <a:bodyPr/>
                        <a:lstStyle/>
                        <a:p>
                          <a:pPr algn="ctr"/>
                          <a:r>
                            <a:rPr lang="en-US" dirty="0" smtClean="0"/>
                            <a:t>1</a:t>
                          </a:r>
                          <a:endParaRPr lang="en-GB" dirty="0"/>
                        </a:p>
                      </a:txBody>
                      <a:tcPr anchor="ctr"/>
                    </a:tc>
                    <a:tc>
                      <a:txBody>
                        <a:bodyPr/>
                        <a:lstStyle/>
                        <a:p>
                          <a:pPr algn="ctr"/>
                          <a:r>
                            <a:rPr lang="en-US" dirty="0" smtClean="0"/>
                            <a:t>2</a:t>
                          </a:r>
                          <a:endParaRPr lang="en-GB" dirty="0"/>
                        </a:p>
                      </a:txBody>
                      <a:tcPr anchor="ctr"/>
                    </a:tc>
                    <a:tc>
                      <a:txBody>
                        <a:bodyPr/>
                        <a:lstStyle/>
                        <a:p>
                          <a:pPr algn="ctr"/>
                          <a:r>
                            <a:rPr lang="en-US" dirty="0" smtClean="0"/>
                            <a:t>1</a:t>
                          </a:r>
                          <a:endParaRPr lang="en-GB" dirty="0"/>
                        </a:p>
                      </a:txBody>
                      <a:tcPr anchor="ctr"/>
                    </a:tc>
                    <a:tc>
                      <a:txBody>
                        <a:bodyPr/>
                        <a:lstStyle/>
                        <a:p>
                          <a:pPr algn="ctr"/>
                          <a:r>
                            <a:rPr lang="en-US" dirty="0" smtClean="0"/>
                            <a:t>2</a:t>
                          </a:r>
                          <a:endParaRPr lang="en-GB" dirty="0"/>
                        </a:p>
                      </a:txBody>
                      <a:tcPr anchor="ctr"/>
                    </a:tc>
                    <a:tc>
                      <a:txBody>
                        <a:bodyPr/>
                        <a:lstStyle/>
                        <a:p>
                          <a:pPr algn="ctr"/>
                          <a:r>
                            <a:rPr lang="en-US" dirty="0" smtClean="0"/>
                            <a:t>20</a:t>
                          </a:r>
                          <a:endParaRPr lang="en-GB" dirty="0"/>
                        </a:p>
                      </a:txBody>
                      <a:tcPr anchor="ctr"/>
                    </a:tc>
                  </a:tr>
                  <a:tr h="545566">
                    <a:tc>
                      <a:txBody>
                        <a:bodyPr/>
                        <a:lstStyle/>
                        <a:p>
                          <a:pPr marL="0" marR="0" indent="0" algn="ctr" defTabSz="829452" rtl="0" eaLnBrk="1" fontAlgn="auto" latinLnBrk="0" hangingPunct="1">
                            <a:lnSpc>
                              <a:spcPct val="100000"/>
                            </a:lnSpc>
                            <a:spcBef>
                              <a:spcPts val="0"/>
                            </a:spcBef>
                            <a:spcAft>
                              <a:spcPts val="0"/>
                            </a:spcAft>
                            <a:buClrTx/>
                            <a:buSzTx/>
                            <a:buFontTx/>
                            <a:buNone/>
                            <a:tabLst/>
                            <a:defRPr/>
                          </a:pPr>
                          <a:r>
                            <a:rPr lang="en-US" dirty="0" smtClean="0"/>
                            <a:t>Product A</a:t>
                          </a:r>
                          <a:endParaRPr lang="en-GB" dirty="0" smtClean="0"/>
                        </a:p>
                      </a:txBody>
                      <a:tcPr anchor="ctr"/>
                    </a:tc>
                    <a:tc>
                      <a:txBody>
                        <a:bodyPr/>
                        <a:lstStyle/>
                        <a:p>
                          <a:pPr algn="ctr"/>
                          <a:r>
                            <a:rPr lang="en-US" dirty="0" smtClean="0"/>
                            <a:t>6</a:t>
                          </a:r>
                          <a:endParaRPr lang="en-GB" dirty="0"/>
                        </a:p>
                      </a:txBody>
                      <a:tcPr anchor="ctr"/>
                    </a:tc>
                    <a:tc>
                      <a:txBody>
                        <a:bodyPr/>
                        <a:lstStyle/>
                        <a:p>
                          <a:pPr algn="ctr"/>
                          <a:r>
                            <a:rPr lang="en-US" dirty="0" smtClean="0"/>
                            <a:t>5</a:t>
                          </a:r>
                          <a:endParaRPr lang="en-GB" dirty="0"/>
                        </a:p>
                      </a:txBody>
                      <a:tcPr anchor="ctr"/>
                    </a:tc>
                    <a:tc>
                      <a:txBody>
                        <a:bodyPr/>
                        <a:lstStyle/>
                        <a:p>
                          <a:pPr algn="ctr"/>
                          <a:r>
                            <a:rPr lang="en-US" dirty="0" smtClean="0"/>
                            <a:t>3</a:t>
                          </a:r>
                          <a:endParaRPr lang="en-GB" dirty="0"/>
                        </a:p>
                      </a:txBody>
                      <a:tcPr anchor="ctr"/>
                    </a:tc>
                    <a:tc>
                      <a:txBody>
                        <a:bodyPr/>
                        <a:lstStyle/>
                        <a:p>
                          <a:pPr algn="ctr"/>
                          <a:r>
                            <a:rPr lang="en-US" dirty="0" smtClean="0"/>
                            <a:t>2</a:t>
                          </a:r>
                          <a:endParaRPr lang="en-GB" dirty="0"/>
                        </a:p>
                      </a:txBody>
                      <a:tcPr anchor="ctr"/>
                    </a:tc>
                    <a:tc>
                      <a:txBody>
                        <a:bodyPr/>
                        <a:lstStyle/>
                        <a:p>
                          <a:pPr algn="ctr"/>
                          <a:r>
                            <a:rPr lang="en-US" dirty="0" smtClean="0"/>
                            <a:t>100</a:t>
                          </a:r>
                          <a:endParaRPr lang="en-GB" dirty="0"/>
                        </a:p>
                      </a:txBody>
                      <a:tcPr anchor="ctr"/>
                    </a:tc>
                  </a:tr>
                  <a:tr h="545566">
                    <a:tc>
                      <a:txBody>
                        <a:bodyPr/>
                        <a:lstStyle/>
                        <a:p>
                          <a:pPr marL="0" marR="0" indent="0" algn="ctr" defTabSz="829452" rtl="0" eaLnBrk="1" fontAlgn="auto" latinLnBrk="0" hangingPunct="1">
                            <a:lnSpc>
                              <a:spcPct val="100000"/>
                            </a:lnSpc>
                            <a:spcBef>
                              <a:spcPts val="0"/>
                            </a:spcBef>
                            <a:spcAft>
                              <a:spcPts val="0"/>
                            </a:spcAft>
                            <a:buClrTx/>
                            <a:buSzTx/>
                            <a:buFontTx/>
                            <a:buNone/>
                            <a:tabLst/>
                            <a:defRPr/>
                          </a:pPr>
                          <a:r>
                            <a:rPr lang="en-US" dirty="0" smtClean="0"/>
                            <a:t>Product B</a:t>
                          </a:r>
                          <a:endParaRPr lang="en-GB" dirty="0" smtClean="0"/>
                        </a:p>
                      </a:txBody>
                      <a:tcPr anchor="ctr"/>
                    </a:tc>
                    <a:tc>
                      <a:txBody>
                        <a:bodyPr/>
                        <a:lstStyle/>
                        <a:p>
                          <a:pPr algn="ctr"/>
                          <a:r>
                            <a:rPr lang="en-US" dirty="0" smtClean="0"/>
                            <a:t>3</a:t>
                          </a:r>
                          <a:endParaRPr lang="en-GB" dirty="0"/>
                        </a:p>
                      </a:txBody>
                      <a:tcPr anchor="ctr"/>
                    </a:tc>
                    <a:tc>
                      <a:txBody>
                        <a:bodyPr/>
                        <a:lstStyle/>
                        <a:p>
                          <a:pPr algn="ctr"/>
                          <a:r>
                            <a:rPr lang="en-US" dirty="0" smtClean="0"/>
                            <a:t>4</a:t>
                          </a:r>
                          <a:endParaRPr lang="en-GB" dirty="0"/>
                        </a:p>
                      </a:txBody>
                      <a:tcPr anchor="ctr"/>
                    </a:tc>
                    <a:tc>
                      <a:txBody>
                        <a:bodyPr/>
                        <a:lstStyle/>
                        <a:p>
                          <a:pPr algn="ctr"/>
                          <a:r>
                            <a:rPr lang="en-US" dirty="0" smtClean="0"/>
                            <a:t>9</a:t>
                          </a:r>
                          <a:endParaRPr lang="en-GB" dirty="0"/>
                        </a:p>
                      </a:txBody>
                      <a:tcPr anchor="ctr"/>
                    </a:tc>
                    <a:tc>
                      <a:txBody>
                        <a:bodyPr/>
                        <a:lstStyle/>
                        <a:p>
                          <a:pPr algn="ctr"/>
                          <a:r>
                            <a:rPr lang="en-US" dirty="0" smtClean="0"/>
                            <a:t>12</a:t>
                          </a:r>
                          <a:endParaRPr lang="en-GB" dirty="0"/>
                        </a:p>
                      </a:txBody>
                      <a:tcPr anchor="ctr"/>
                    </a:tc>
                    <a:tc>
                      <a:txBody>
                        <a:bodyPr/>
                        <a:lstStyle/>
                        <a:p>
                          <a:pPr algn="ctr"/>
                          <a:r>
                            <a:rPr lang="en-US" dirty="0" smtClean="0"/>
                            <a:t>75</a:t>
                          </a:r>
                          <a:endParaRPr lang="en-GB" dirty="0"/>
                        </a:p>
                      </a:txBody>
                      <a:tcPr anchor="ctr"/>
                    </a:tc>
                  </a:tr>
                  <a:tr h="851980">
                    <a:tc>
                      <a:txBody>
                        <a:bodyPr/>
                        <a:lstStyle/>
                        <a:p>
                          <a:pPr algn="ctr"/>
                          <a:r>
                            <a:rPr lang="en-US" dirty="0" smtClean="0"/>
                            <a:t>Productionlevel</a:t>
                          </a:r>
                          <a:endParaRPr lang="en-GB" dirty="0"/>
                        </a:p>
                      </a:txBody>
                      <a:tcPr anchor="ctr"/>
                    </a:tc>
                    <a:tc>
                      <a:txBody>
                        <a:bodyPr/>
                        <a:lstStyle/>
                        <a:p>
                          <a:endParaRPr lang="en-US"/>
                        </a:p>
                      </a:txBody>
                      <a:tcPr anchor="ctr">
                        <a:blipFill rotWithShape="1">
                          <a:blip r:embed="rId3"/>
                          <a:stretch>
                            <a:fillRect l="-185333" t="-319286" r="-568667" b="-714"/>
                          </a:stretch>
                        </a:blipFill>
                      </a:tcPr>
                    </a:tc>
                    <a:tc>
                      <a:txBody>
                        <a:bodyPr/>
                        <a:lstStyle/>
                        <a:p>
                          <a:endParaRPr lang="en-US"/>
                        </a:p>
                      </a:txBody>
                      <a:tcPr anchor="ctr">
                        <a:blipFill rotWithShape="1">
                          <a:blip r:embed="rId3"/>
                          <a:stretch>
                            <a:fillRect l="-200939" t="-319286" r="-300469" b="-714"/>
                          </a:stretch>
                        </a:blipFill>
                      </a:tcPr>
                    </a:tc>
                    <a:tc>
                      <a:txBody>
                        <a:bodyPr/>
                        <a:lstStyle/>
                        <a:p>
                          <a:endParaRPr lang="en-US"/>
                        </a:p>
                      </a:txBody>
                      <a:tcPr anchor="ctr">
                        <a:blipFill rotWithShape="1">
                          <a:blip r:embed="rId3"/>
                          <a:stretch>
                            <a:fillRect l="-300939" t="-319286" r="-200469" b="-714"/>
                          </a:stretch>
                        </a:blipFill>
                      </a:tcPr>
                    </a:tc>
                    <a:tc>
                      <a:txBody>
                        <a:bodyPr/>
                        <a:lstStyle/>
                        <a:p>
                          <a:endParaRPr lang="en-US"/>
                        </a:p>
                      </a:txBody>
                      <a:tcPr anchor="ctr">
                        <a:blipFill rotWithShape="1">
                          <a:blip r:embed="rId3"/>
                          <a:stretch>
                            <a:fillRect l="-399065" t="-319286" r="-99533" b="-714"/>
                          </a:stretch>
                        </a:blipFill>
                      </a:tcPr>
                    </a:tc>
                    <a:tc>
                      <a:txBody>
                        <a:bodyPr/>
                        <a:lstStyle/>
                        <a:p>
                          <a:pPr algn="ctr"/>
                          <a:endParaRPr lang="en-GB" dirty="0"/>
                        </a:p>
                      </a:txBody>
                      <a:tcPr anchor="ctr"/>
                    </a:tc>
                  </a:tr>
                </a:tbl>
              </a:graphicData>
            </a:graphic>
          </p:graphicFrame>
        </mc:Fallback>
      </mc:AlternateContent>
    </p:spTree>
    <p:extLst>
      <p:ext uri="{BB962C8B-B14F-4D97-AF65-F5344CB8AC3E}">
        <p14:creationId xmlns:p14="http://schemas.microsoft.com/office/powerpoint/2010/main" xmlns="" val="32671018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xmlns="" val="3327507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671040" y="762000"/>
                <a:ext cx="7806240" cy="5463775"/>
              </a:xfrm>
            </p:spPr>
            <p:txBody>
              <a:bodyPr/>
              <a:lstStyle/>
              <a:p>
                <a:pPr marL="97922" indent="0">
                  <a:buNone/>
                </a:pPr>
                <a:r>
                  <a:rPr lang="en-US" dirty="0" smtClean="0">
                    <a:latin typeface="Calibri" pitchFamily="34" charset="0"/>
                  </a:rPr>
                  <a:t>Now suppose that one unit of product </a:t>
                </a:r>
                <a14:m>
                  <m:oMath xmlns:m="http://schemas.openxmlformats.org/officeDocument/2006/math">
                    <m:sSub>
                      <m:sSubPr>
                        <m:ctrlPr>
                          <a:rPr lang="en-US" b="0" i="1" smtClean="0">
                            <a:latin typeface="Cambria Math"/>
                          </a:rPr>
                        </m:ctrlPr>
                      </m:sSubPr>
                      <m:e>
                        <m:r>
                          <a:rPr lang="en-US" b="0" i="1" smtClean="0">
                            <a:latin typeface="Cambria Math"/>
                          </a:rPr>
                          <m:t>𝑋</m:t>
                        </m:r>
                      </m:e>
                      <m:sub>
                        <m:r>
                          <a:rPr lang="en-US" b="0" i="1" smtClean="0">
                            <a:latin typeface="Cambria Math"/>
                          </a:rPr>
                          <m:t>1</m:t>
                        </m:r>
                      </m:sub>
                    </m:sSub>
                  </m:oMath>
                </a14:m>
                <a:r>
                  <a:rPr lang="en-GB" dirty="0" smtClean="0">
                    <a:latin typeface="Calibri" pitchFamily="34" charset="0"/>
                  </a:rPr>
                  <a:t> sells for </a:t>
                </a:r>
                <a14:m>
                  <m:oMath xmlns:m="http://schemas.openxmlformats.org/officeDocument/2006/math">
                    <m:r>
                      <a:rPr lang="en-US" b="0" i="1" smtClean="0">
                        <a:latin typeface="Cambria Math"/>
                      </a:rPr>
                      <m:t>$</m:t>
                    </m:r>
                    <m:r>
                      <a:rPr lang="en-US" b="0" i="1" smtClean="0">
                        <a:latin typeface="Cambria Math"/>
                      </a:rPr>
                      <m:t>6</m:t>
                    </m:r>
                  </m:oMath>
                </a14:m>
                <a:r>
                  <a:rPr lang="en-GB" dirty="0" smtClean="0">
                    <a:latin typeface="Calibri" pitchFamily="34" charset="0"/>
                  </a:rPr>
                  <a:t> and </a:t>
                </a:r>
                <a14:m>
                  <m:oMath xmlns:m="http://schemas.openxmlformats.org/officeDocument/2006/math">
                    <m:sSub>
                      <m:sSubPr>
                        <m:ctrlPr>
                          <a:rPr lang="en-US" b="0" i="1" smtClean="0">
                            <a:latin typeface="Cambria Math"/>
                          </a:rPr>
                        </m:ctrlPr>
                      </m:sSubPr>
                      <m:e>
                        <m:r>
                          <a:rPr lang="en-US" b="0" i="1" smtClean="0">
                            <a:latin typeface="Cambria Math"/>
                          </a:rPr>
                          <m:t>𝑋</m:t>
                        </m:r>
                      </m:e>
                      <m:sub>
                        <m:r>
                          <a:rPr lang="en-US" b="0" i="1" smtClean="0">
                            <a:latin typeface="Cambria Math"/>
                          </a:rPr>
                          <m:t>2</m:t>
                        </m:r>
                      </m:sub>
                    </m:sSub>
                    <m:r>
                      <a:rPr lang="en-US" b="0" i="1" smtClean="0">
                        <a:latin typeface="Cambria Math"/>
                      </a:rPr>
                      <m:t>,</m:t>
                    </m:r>
                    <m:sSub>
                      <m:sSubPr>
                        <m:ctrlPr>
                          <a:rPr lang="en-US" b="0" i="1" smtClean="0">
                            <a:latin typeface="Cambria Math"/>
                          </a:rPr>
                        </m:ctrlPr>
                      </m:sSubPr>
                      <m:e>
                        <m:r>
                          <a:rPr lang="en-US" b="0" i="1" smtClean="0">
                            <a:latin typeface="Cambria Math"/>
                          </a:rPr>
                          <m:t>𝑋</m:t>
                        </m:r>
                      </m:e>
                      <m:sub>
                        <m:r>
                          <a:rPr lang="en-US" b="0" i="1" smtClean="0">
                            <a:latin typeface="Cambria Math"/>
                          </a:rPr>
                          <m:t>3</m:t>
                        </m:r>
                      </m:sub>
                    </m:sSub>
                  </m:oMath>
                </a14:m>
                <a:r>
                  <a:rPr lang="en-GB" dirty="0" smtClean="0">
                    <a:latin typeface="Calibri" pitchFamily="34" charset="0"/>
                  </a:rPr>
                  <a:t>and </a:t>
                </a:r>
                <a14:m>
                  <m:oMath xmlns:m="http://schemas.openxmlformats.org/officeDocument/2006/math">
                    <m:sSub>
                      <m:sSubPr>
                        <m:ctrlPr>
                          <a:rPr lang="en-US" b="0" i="1" smtClean="0">
                            <a:latin typeface="Cambria Math"/>
                          </a:rPr>
                        </m:ctrlPr>
                      </m:sSubPr>
                      <m:e>
                        <m:r>
                          <a:rPr lang="en-US" b="0" i="1" smtClean="0">
                            <a:latin typeface="Cambria Math"/>
                          </a:rPr>
                          <m:t>𝑋</m:t>
                        </m:r>
                      </m:e>
                      <m:sub>
                        <m:r>
                          <a:rPr lang="en-US" b="0" i="1" smtClean="0">
                            <a:latin typeface="Cambria Math"/>
                          </a:rPr>
                          <m:t>4</m:t>
                        </m:r>
                      </m:sub>
                    </m:sSub>
                  </m:oMath>
                </a14:m>
                <a:r>
                  <a:rPr lang="en-GB" dirty="0" smtClean="0">
                    <a:latin typeface="Calibri" pitchFamily="34" charset="0"/>
                  </a:rPr>
                  <a:t> sells for </a:t>
                </a:r>
                <a14:m>
                  <m:oMath xmlns:m="http://schemas.openxmlformats.org/officeDocument/2006/math">
                    <m:r>
                      <a:rPr lang="en-US" b="0" i="1" smtClean="0">
                        <a:latin typeface="Cambria Math"/>
                      </a:rPr>
                      <m:t>$</m:t>
                    </m:r>
                    <m:r>
                      <a:rPr lang="en-US" b="0" i="1" smtClean="0">
                        <a:latin typeface="Cambria Math"/>
                      </a:rPr>
                      <m:t>4</m:t>
                    </m:r>
                    <m:r>
                      <a:rPr lang="en-US" b="0" i="1" smtClean="0">
                        <a:latin typeface="Cambria Math"/>
                      </a:rPr>
                      <m:t>, $</m:t>
                    </m:r>
                    <m:r>
                      <a:rPr lang="en-US" b="0" i="1" smtClean="0">
                        <a:latin typeface="Cambria Math"/>
                      </a:rPr>
                      <m:t>7</m:t>
                    </m:r>
                    <m:r>
                      <a:rPr lang="en-US" b="0" i="1" smtClean="0">
                        <a:latin typeface="Cambria Math"/>
                      </a:rPr>
                      <m:t>, $</m:t>
                    </m:r>
                    <m:r>
                      <a:rPr lang="en-US" b="0" i="1" smtClean="0">
                        <a:latin typeface="Cambria Math"/>
                      </a:rPr>
                      <m:t>5</m:t>
                    </m:r>
                  </m:oMath>
                </a14:m>
                <a:r>
                  <a:rPr lang="en-GB" dirty="0" smtClean="0">
                    <a:latin typeface="Calibri" pitchFamily="34" charset="0"/>
                  </a:rPr>
                  <a:t> respectively. Then total revenues for any production decision </a:t>
                </a:r>
                <a14:m>
                  <m:oMath xmlns:m="http://schemas.openxmlformats.org/officeDocument/2006/math">
                    <m:sSub>
                      <m:sSubPr>
                        <m:ctrlPr>
                          <a:rPr lang="en-US" b="0" i="1" smtClean="0">
                            <a:latin typeface="Cambria Math"/>
                          </a:rPr>
                        </m:ctrlPr>
                      </m:sSubPr>
                      <m:e>
                        <m:r>
                          <a:rPr lang="en-US" b="0" i="1" smtClean="0">
                            <a:latin typeface="Cambria Math"/>
                          </a:rPr>
                          <m:t>𝑥</m:t>
                        </m:r>
                      </m:e>
                      <m:sub>
                        <m:r>
                          <a:rPr lang="en-US" b="0" i="1" smtClean="0">
                            <a:latin typeface="Cambria Math"/>
                          </a:rPr>
                          <m:t>1</m:t>
                        </m:r>
                      </m:sub>
                    </m:sSub>
                    <m:r>
                      <a:rPr lang="en-US" b="0" i="1" smtClean="0">
                        <a:latin typeface="Cambria Math"/>
                      </a:rPr>
                      <m:t>,</m:t>
                    </m:r>
                    <m:sSub>
                      <m:sSubPr>
                        <m:ctrlPr>
                          <a:rPr lang="en-US" b="0" i="1" smtClean="0">
                            <a:latin typeface="Cambria Math"/>
                          </a:rPr>
                        </m:ctrlPr>
                      </m:sSubPr>
                      <m:e>
                        <m:r>
                          <a:rPr lang="en-US" b="0" i="1" smtClean="0">
                            <a:latin typeface="Cambria Math"/>
                          </a:rPr>
                          <m:t>𝑥</m:t>
                        </m:r>
                      </m:e>
                      <m:sub>
                        <m:r>
                          <a:rPr lang="en-US" b="0" i="1" smtClean="0">
                            <a:latin typeface="Cambria Math"/>
                          </a:rPr>
                          <m:t>2</m:t>
                        </m:r>
                      </m:sub>
                    </m:sSub>
                    <m:r>
                      <a:rPr lang="en-US" b="0" i="1" smtClean="0">
                        <a:latin typeface="Cambria Math"/>
                      </a:rPr>
                      <m:t>,</m:t>
                    </m:r>
                    <m:sSub>
                      <m:sSubPr>
                        <m:ctrlPr>
                          <a:rPr lang="en-US" b="0" i="1" smtClean="0">
                            <a:latin typeface="Cambria Math"/>
                          </a:rPr>
                        </m:ctrlPr>
                      </m:sSubPr>
                      <m:e>
                        <m:r>
                          <a:rPr lang="en-US" b="0" i="1" smtClean="0">
                            <a:latin typeface="Cambria Math"/>
                          </a:rPr>
                          <m:t>𝑥</m:t>
                        </m:r>
                      </m:e>
                      <m:sub>
                        <m:r>
                          <a:rPr lang="en-US" b="0" i="1" smtClean="0">
                            <a:latin typeface="Cambria Math"/>
                          </a:rPr>
                          <m:t>3</m:t>
                        </m:r>
                      </m:sub>
                    </m:sSub>
                    <m:r>
                      <a:rPr lang="en-US" b="0" i="1" smtClean="0">
                        <a:latin typeface="Cambria Math"/>
                      </a:rPr>
                      <m:t>,</m:t>
                    </m:r>
                    <m:sSub>
                      <m:sSubPr>
                        <m:ctrlPr>
                          <a:rPr lang="en-US" b="0" i="1" smtClean="0">
                            <a:latin typeface="Cambria Math"/>
                          </a:rPr>
                        </m:ctrlPr>
                      </m:sSubPr>
                      <m:e>
                        <m:r>
                          <a:rPr lang="en-US" b="0" i="1" smtClean="0">
                            <a:latin typeface="Cambria Math"/>
                          </a:rPr>
                          <m:t>𝑥</m:t>
                        </m:r>
                      </m:e>
                      <m:sub>
                        <m:r>
                          <a:rPr lang="en-US" b="0" i="1" smtClean="0">
                            <a:latin typeface="Cambria Math"/>
                          </a:rPr>
                          <m:t>4</m:t>
                        </m:r>
                      </m:sub>
                    </m:sSub>
                  </m:oMath>
                </a14:m>
                <a:r>
                  <a:rPr lang="en-GB" dirty="0" smtClean="0">
                    <a:latin typeface="Calibri" pitchFamily="34" charset="0"/>
                  </a:rPr>
                  <a:t> is </a:t>
                </a:r>
                <a14:m>
                  <m:oMath xmlns:m="http://schemas.openxmlformats.org/officeDocument/2006/math">
                    <m:r>
                      <a:rPr lang="en-US" b="0" i="1" smtClean="0">
                        <a:latin typeface="Cambria Math"/>
                      </a:rPr>
                      <m:t>𝑓</m:t>
                    </m:r>
                    <m:d>
                      <m:dPr>
                        <m:ctrlPr>
                          <a:rPr lang="en-US" b="0" i="1" smtClean="0">
                            <a:latin typeface="Cambria Math"/>
                          </a:rPr>
                        </m:ctrlPr>
                      </m:dPr>
                      <m:e>
                        <m:sSub>
                          <m:sSubPr>
                            <m:ctrlPr>
                              <a:rPr lang="en-US" b="0" i="1" smtClean="0">
                                <a:latin typeface="Cambria Math"/>
                              </a:rPr>
                            </m:ctrlPr>
                          </m:sSubPr>
                          <m:e>
                            <m:r>
                              <a:rPr lang="en-US" b="0" i="1" smtClean="0">
                                <a:latin typeface="Cambria Math"/>
                              </a:rPr>
                              <m:t>𝑥</m:t>
                            </m:r>
                          </m:e>
                          <m:sub>
                            <m:r>
                              <a:rPr lang="en-US" b="0" i="1" smtClean="0">
                                <a:latin typeface="Cambria Math"/>
                              </a:rPr>
                              <m:t>1</m:t>
                            </m:r>
                          </m:sub>
                        </m:sSub>
                        <m:r>
                          <a:rPr lang="en-US" b="0" i="1" smtClean="0">
                            <a:latin typeface="Cambria Math"/>
                          </a:rPr>
                          <m:t>,</m:t>
                        </m:r>
                        <m:sSub>
                          <m:sSubPr>
                            <m:ctrlPr>
                              <a:rPr lang="en-US" b="0" i="1" smtClean="0">
                                <a:latin typeface="Cambria Math"/>
                              </a:rPr>
                            </m:ctrlPr>
                          </m:sSubPr>
                          <m:e>
                            <m:r>
                              <a:rPr lang="en-US" b="0" i="1" smtClean="0">
                                <a:latin typeface="Cambria Math"/>
                              </a:rPr>
                              <m:t>𝑥</m:t>
                            </m:r>
                          </m:e>
                          <m:sub>
                            <m:r>
                              <a:rPr lang="en-US" b="0" i="1" smtClean="0">
                                <a:latin typeface="Cambria Math"/>
                              </a:rPr>
                              <m:t>2</m:t>
                            </m:r>
                          </m:sub>
                        </m:sSub>
                        <m:r>
                          <a:rPr lang="en-US" b="0" i="1" smtClean="0">
                            <a:latin typeface="Cambria Math"/>
                          </a:rPr>
                          <m:t>,</m:t>
                        </m:r>
                        <m:sSub>
                          <m:sSubPr>
                            <m:ctrlPr>
                              <a:rPr lang="en-US" b="0" i="1" smtClean="0">
                                <a:latin typeface="Cambria Math"/>
                              </a:rPr>
                            </m:ctrlPr>
                          </m:sSubPr>
                          <m:e>
                            <m:r>
                              <a:rPr lang="en-US" b="0" i="1" smtClean="0">
                                <a:latin typeface="Cambria Math"/>
                              </a:rPr>
                              <m:t>𝑥</m:t>
                            </m:r>
                          </m:e>
                          <m:sub>
                            <m:r>
                              <a:rPr lang="en-US" b="0" i="1" smtClean="0">
                                <a:latin typeface="Cambria Math"/>
                              </a:rPr>
                              <m:t>3</m:t>
                            </m:r>
                          </m:sub>
                        </m:sSub>
                        <m:r>
                          <a:rPr lang="en-US" b="0" i="1" smtClean="0">
                            <a:latin typeface="Cambria Math"/>
                          </a:rPr>
                          <m:t>,</m:t>
                        </m:r>
                        <m:sSub>
                          <m:sSubPr>
                            <m:ctrlPr>
                              <a:rPr lang="en-US" b="0" i="1" smtClean="0">
                                <a:latin typeface="Cambria Math"/>
                              </a:rPr>
                            </m:ctrlPr>
                          </m:sSubPr>
                          <m:e>
                            <m:r>
                              <a:rPr lang="en-US" b="0" i="1" smtClean="0">
                                <a:latin typeface="Cambria Math"/>
                              </a:rPr>
                              <m:t>𝑥</m:t>
                            </m:r>
                          </m:e>
                          <m:sub>
                            <m:r>
                              <a:rPr lang="en-US" b="0" i="1" smtClean="0">
                                <a:latin typeface="Cambria Math"/>
                              </a:rPr>
                              <m:t>4</m:t>
                            </m:r>
                          </m:sub>
                        </m:sSub>
                      </m:e>
                    </m:d>
                    <m:r>
                      <a:rPr lang="en-US" b="0" i="1" smtClean="0">
                        <a:latin typeface="Cambria Math"/>
                      </a:rPr>
                      <m:t>=</m:t>
                    </m:r>
                    <m:r>
                      <a:rPr lang="en-US" b="0" i="1" smtClean="0">
                        <a:latin typeface="Cambria Math"/>
                      </a:rPr>
                      <m:t>6</m:t>
                    </m:r>
                    <m:sSub>
                      <m:sSubPr>
                        <m:ctrlPr>
                          <a:rPr lang="en-US" b="0" i="1" smtClean="0">
                            <a:latin typeface="Cambria Math"/>
                          </a:rPr>
                        </m:ctrlPr>
                      </m:sSubPr>
                      <m:e>
                        <m:r>
                          <a:rPr lang="en-US" b="0" i="1" smtClean="0">
                            <a:latin typeface="Cambria Math"/>
                          </a:rPr>
                          <m:t>𝑥</m:t>
                        </m:r>
                      </m:e>
                      <m:sub>
                        <m:r>
                          <a:rPr lang="en-US" b="0" i="1" smtClean="0">
                            <a:latin typeface="Cambria Math"/>
                          </a:rPr>
                          <m:t>1</m:t>
                        </m:r>
                      </m:sub>
                    </m:sSub>
                    <m:r>
                      <a:rPr lang="en-US" b="0" i="1" smtClean="0">
                        <a:latin typeface="Cambria Math"/>
                      </a:rPr>
                      <m:t>+</m:t>
                    </m:r>
                    <m:r>
                      <a:rPr lang="en-US" b="0" i="1" smtClean="0">
                        <a:latin typeface="Cambria Math"/>
                      </a:rPr>
                      <m:t>4</m:t>
                    </m:r>
                    <m:sSub>
                      <m:sSubPr>
                        <m:ctrlPr>
                          <a:rPr lang="en-US" b="0" i="1" smtClean="0">
                            <a:latin typeface="Cambria Math"/>
                          </a:rPr>
                        </m:ctrlPr>
                      </m:sSubPr>
                      <m:e>
                        <m:r>
                          <a:rPr lang="en-US" b="0" i="1" smtClean="0">
                            <a:latin typeface="Cambria Math"/>
                          </a:rPr>
                          <m:t>𝑥</m:t>
                        </m:r>
                      </m:e>
                      <m:sub>
                        <m:r>
                          <a:rPr lang="en-US" b="0" i="1" smtClean="0">
                            <a:latin typeface="Cambria Math"/>
                          </a:rPr>
                          <m:t>2</m:t>
                        </m:r>
                      </m:sub>
                    </m:sSub>
                    <m:r>
                      <a:rPr lang="en-US" b="0" i="1" smtClean="0">
                        <a:latin typeface="Cambria Math"/>
                      </a:rPr>
                      <m:t>+</m:t>
                    </m:r>
                    <m:r>
                      <a:rPr lang="en-US" b="0" i="1" smtClean="0">
                        <a:latin typeface="Cambria Math"/>
                      </a:rPr>
                      <m:t>7</m:t>
                    </m:r>
                    <m:sSub>
                      <m:sSubPr>
                        <m:ctrlPr>
                          <a:rPr lang="en-US" b="0" i="1" smtClean="0">
                            <a:latin typeface="Cambria Math"/>
                          </a:rPr>
                        </m:ctrlPr>
                      </m:sSubPr>
                      <m:e>
                        <m:r>
                          <a:rPr lang="en-US" b="0" i="1" smtClean="0">
                            <a:latin typeface="Cambria Math"/>
                          </a:rPr>
                          <m:t>𝑥</m:t>
                        </m:r>
                      </m:e>
                      <m:sub>
                        <m:r>
                          <a:rPr lang="en-US" b="0" i="1" smtClean="0">
                            <a:latin typeface="Cambria Math"/>
                          </a:rPr>
                          <m:t>3</m:t>
                        </m:r>
                      </m:sub>
                    </m:sSub>
                    <m:r>
                      <a:rPr lang="en-US" b="0" i="1" smtClean="0">
                        <a:latin typeface="Cambria Math"/>
                      </a:rPr>
                      <m:t>+</m:t>
                    </m:r>
                    <m:r>
                      <a:rPr lang="en-US" b="0" i="1" smtClean="0">
                        <a:latin typeface="Cambria Math"/>
                      </a:rPr>
                      <m:t>5</m:t>
                    </m:r>
                    <m:sSub>
                      <m:sSubPr>
                        <m:ctrlPr>
                          <a:rPr lang="en-US" b="0" i="1" smtClean="0">
                            <a:latin typeface="Cambria Math"/>
                          </a:rPr>
                        </m:ctrlPr>
                      </m:sSubPr>
                      <m:e>
                        <m:r>
                          <a:rPr lang="en-US" b="0" i="1" smtClean="0">
                            <a:latin typeface="Cambria Math"/>
                          </a:rPr>
                          <m:t>𝑥</m:t>
                        </m:r>
                      </m:e>
                      <m:sub>
                        <m:r>
                          <a:rPr lang="en-US" b="0" i="1" smtClean="0">
                            <a:latin typeface="Cambria Math"/>
                          </a:rPr>
                          <m:t>4</m:t>
                        </m:r>
                      </m:sub>
                    </m:sSub>
                  </m:oMath>
                </a14:m>
                <a:r>
                  <a:rPr lang="en-GB" dirty="0" smtClean="0">
                    <a:latin typeface="Calibri" pitchFamily="34" charset="0"/>
                  </a:rPr>
                  <a:t>. The objective of this problem is to maximize this function subject to the constraints found above.</a:t>
                </a:r>
              </a:p>
              <a:p>
                <a:r>
                  <a:rPr lang="en-US" dirty="0" smtClean="0">
                    <a:latin typeface="Calibri" pitchFamily="34" charset="0"/>
                  </a:rPr>
                  <a:t>This is an example of linear programing problem.</a:t>
                </a:r>
                <a:endParaRPr lang="en-GB" dirty="0">
                  <a:latin typeface="Calibri" pitchFamily="34"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671040" y="762000"/>
                <a:ext cx="7806240" cy="5463775"/>
              </a:xfrm>
              <a:blipFill rotWithShape="1">
                <a:blip r:embed="rId3"/>
                <a:stretch>
                  <a:fillRect l="-1093" t="-670"/>
                </a:stretch>
              </a:blipFill>
            </p:spPr>
            <p:txBody>
              <a:bodyPr/>
              <a:lstStyle/>
              <a:p>
                <a:r>
                  <a:rPr lang="en-GB">
                    <a:noFill/>
                  </a:rPr>
                  <a:t> </a:t>
                </a:r>
              </a:p>
            </p:txBody>
          </p:sp>
        </mc:Fallback>
      </mc:AlternateContent>
    </p:spTree>
    <p:extLst>
      <p:ext uri="{BB962C8B-B14F-4D97-AF65-F5344CB8AC3E}">
        <p14:creationId xmlns:p14="http://schemas.microsoft.com/office/powerpoint/2010/main" xmlns="" val="15540639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rotWithShape="1">
          <a:blip r:embed="rId3">
            <a:extLst>
              <a:ext uri="{28A0092B-C50C-407E-A947-70E740481C1C}">
                <a14:useLocalDpi xmlns:a14="http://schemas.microsoft.com/office/drawing/2010/main" xmlns="" val="0"/>
              </a:ext>
            </a:extLst>
          </a:blip>
          <a:srcRect l="24180" t="24495" r="23420" b="38279"/>
          <a:stretch/>
        </p:blipFill>
        <p:spPr bwMode="auto">
          <a:xfrm>
            <a:off x="381000" y="685800"/>
            <a:ext cx="8122024" cy="31380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24109" t="21701" r="23183" b="67708"/>
          <a:stretch/>
        </p:blipFill>
        <p:spPr bwMode="auto">
          <a:xfrm>
            <a:off x="381000" y="4611230"/>
            <a:ext cx="8534401" cy="9640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942794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rotWithShape="1">
          <a:blip r:embed="rId3">
            <a:extLst>
              <a:ext uri="{28A0092B-C50C-407E-A947-70E740481C1C}">
                <a14:useLocalDpi xmlns:a14="http://schemas.microsoft.com/office/drawing/2010/main" xmlns="" val="0"/>
              </a:ext>
            </a:extLst>
          </a:blip>
          <a:srcRect l="31621" t="51709" r="28376" b="13304"/>
          <a:stretch/>
        </p:blipFill>
        <p:spPr bwMode="auto">
          <a:xfrm>
            <a:off x="609600" y="838200"/>
            <a:ext cx="7837289" cy="426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529897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noChangeArrowheads="1"/>
          </p:cNvPicPr>
          <p:nvPr>
            <p:ph idx="1"/>
          </p:nvPr>
        </p:nvPicPr>
        <p:blipFill rotWithShape="1">
          <a:blip r:embed="rId3">
            <a:extLst>
              <a:ext uri="{28A0092B-C50C-407E-A947-70E740481C1C}">
                <a14:useLocalDpi xmlns:a14="http://schemas.microsoft.com/office/drawing/2010/main" xmlns="" val="0"/>
              </a:ext>
            </a:extLst>
          </a:blip>
          <a:srcRect l="24394" t="32692" r="23866" b="17881"/>
          <a:stretch/>
        </p:blipFill>
        <p:spPr bwMode="auto">
          <a:xfrm>
            <a:off x="685800" y="1295400"/>
            <a:ext cx="7827553" cy="42040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016974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rotWithShape="1">
          <a:blip r:embed="rId3">
            <a:extLst>
              <a:ext uri="{28A0092B-C50C-407E-A947-70E740481C1C}">
                <a14:useLocalDpi xmlns:a14="http://schemas.microsoft.com/office/drawing/2010/main" xmlns="" val="0"/>
              </a:ext>
            </a:extLst>
          </a:blip>
          <a:srcRect l="24514" t="21779" r="23582" b="8601"/>
          <a:stretch/>
        </p:blipFill>
        <p:spPr bwMode="auto">
          <a:xfrm>
            <a:off x="762000" y="431800"/>
            <a:ext cx="7696200" cy="58039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285031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rotWithShape="1">
          <a:blip r:embed="rId3">
            <a:extLst>
              <a:ext uri="{28A0092B-C50C-407E-A947-70E740481C1C}">
                <a14:useLocalDpi xmlns:a14="http://schemas.microsoft.com/office/drawing/2010/main" xmlns="" val="0"/>
              </a:ext>
            </a:extLst>
          </a:blip>
          <a:srcRect l="36200" t="32056" r="35499" b="30357"/>
          <a:stretch/>
        </p:blipFill>
        <p:spPr bwMode="auto">
          <a:xfrm>
            <a:off x="1219200" y="533400"/>
            <a:ext cx="6400800" cy="48098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889041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rotWithShape="1">
          <a:blip r:embed="rId3">
            <a:extLst>
              <a:ext uri="{28A0092B-C50C-407E-A947-70E740481C1C}">
                <a14:useLocalDpi xmlns:a14="http://schemas.microsoft.com/office/drawing/2010/main" xmlns="" val="0"/>
              </a:ext>
            </a:extLst>
          </a:blip>
          <a:srcRect l="28976" t="46711" r="28046" b="12716"/>
          <a:stretch/>
        </p:blipFill>
        <p:spPr bwMode="auto">
          <a:xfrm>
            <a:off x="609600" y="1066800"/>
            <a:ext cx="7956826" cy="4223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129406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rotWithShape="1">
          <a:blip r:embed="rId3">
            <a:extLst>
              <a:ext uri="{28A0092B-C50C-407E-A947-70E740481C1C}">
                <a14:useLocalDpi xmlns:a14="http://schemas.microsoft.com/office/drawing/2010/main" xmlns="" val="0"/>
              </a:ext>
            </a:extLst>
          </a:blip>
          <a:srcRect l="23686" t="24073" r="22591" b="12422"/>
          <a:stretch/>
        </p:blipFill>
        <p:spPr bwMode="auto">
          <a:xfrm>
            <a:off x="457200" y="685800"/>
            <a:ext cx="8498064" cy="5647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457835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72816"/>
            <a:ext cx="8229600" cy="2808312"/>
          </a:xfrm>
        </p:spPr>
        <p:txBody>
          <a:bodyPr/>
          <a:lstStyle/>
          <a:p>
            <a:r>
              <a:rPr lang="en-US" b="1" dirty="0" smtClean="0">
                <a:solidFill>
                  <a:schemeClr val="tx2"/>
                </a:solidFill>
                <a:latin typeface="Arial" pitchFamily="34" charset="0"/>
                <a:cs typeface="Arial" pitchFamily="34" charset="0"/>
              </a:rPr>
              <a:t>Summary</a:t>
            </a:r>
            <a:endParaRPr lang="en-GB"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23687371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4784"/>
            <a:ext cx="8229600" cy="4392488"/>
          </a:xfrm>
        </p:spPr>
        <p:txBody>
          <a:bodyPr/>
          <a:lstStyle/>
          <a:p>
            <a:r>
              <a:rPr lang="en-US" b="1" dirty="0" smtClean="0">
                <a:solidFill>
                  <a:schemeClr val="tx2"/>
                </a:solidFill>
                <a:latin typeface="Arial" pitchFamily="34" charset="0"/>
                <a:cs typeface="Arial" pitchFamily="34" charset="0"/>
              </a:rPr>
              <a:t>Thank You</a:t>
            </a:r>
            <a:endParaRPr lang="en-GB"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38234901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16121</TotalTime>
  <Words>122</Words>
  <Application>Microsoft Office PowerPoint</Application>
  <PresentationFormat>On-screen Show (4:3)</PresentationFormat>
  <Paragraphs>57</Paragraphs>
  <Slides>21</Slides>
  <Notes>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21</vt:i4>
      </vt:variant>
    </vt:vector>
  </HeadingPairs>
  <TitlesOfParts>
    <vt:vector size="24" baseType="lpstr">
      <vt:lpstr>Office Theme</vt:lpstr>
      <vt:lpstr>Default Design</vt:lpstr>
      <vt:lpstr>Equation</vt:lpstr>
      <vt:lpstr>Slide 1</vt:lpstr>
      <vt:lpstr>Lecture 19</vt:lpstr>
      <vt:lpstr> Recap</vt:lpstr>
      <vt:lpstr>Today’s Topics</vt:lpstr>
      <vt:lpstr>Constrained optimization</vt:lpstr>
      <vt:lpstr>Linear programming problem</vt:lpstr>
      <vt:lpstr>Slide 7</vt:lpstr>
      <vt:lpstr>Practical linear programing problems</vt:lpstr>
      <vt:lpstr>Manufacturing problem</vt:lpstr>
      <vt:lpstr>Slide 10</vt:lpstr>
      <vt:lpstr>Slide 11</vt:lpstr>
      <vt:lpstr>Slide 12</vt:lpstr>
      <vt:lpstr>Slide 13</vt:lpstr>
      <vt:lpstr>Slide 14</vt:lpstr>
      <vt:lpstr>Slide 15</vt:lpstr>
      <vt:lpstr>Slide 16</vt:lpstr>
      <vt:lpstr>Slide 17</vt:lpstr>
      <vt:lpstr>Slide 18</vt:lpstr>
      <vt:lpstr>Slide 19</vt:lpstr>
      <vt:lpstr>Summary</vt:lpstr>
      <vt:lpstr>Thank You</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408</cp:revision>
  <dcterms:created xsi:type="dcterms:W3CDTF">2012-02-27T05:45:45Z</dcterms:created>
  <dcterms:modified xsi:type="dcterms:W3CDTF">2014-07-19T06:15:02Z</dcterms:modified>
</cp:coreProperties>
</file>