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63" r:id="rId3"/>
    <p:sldId id="288" r:id="rId4"/>
    <p:sldId id="287" r:id="rId5"/>
    <p:sldId id="376" r:id="rId6"/>
    <p:sldId id="414" r:id="rId7"/>
    <p:sldId id="421" r:id="rId8"/>
    <p:sldId id="422" r:id="rId9"/>
    <p:sldId id="423" r:id="rId10"/>
    <p:sldId id="416" r:id="rId11"/>
    <p:sldId id="417" r:id="rId12"/>
    <p:sldId id="418" r:id="rId13"/>
    <p:sldId id="424" r:id="rId14"/>
    <p:sldId id="425" r:id="rId15"/>
    <p:sldId id="426" r:id="rId16"/>
    <p:sldId id="359" r:id="rId17"/>
    <p:sldId id="32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414"/>
            <p14:sldId id="421"/>
            <p14:sldId id="422"/>
            <p14:sldId id="423"/>
            <p14:sldId id="416"/>
            <p14:sldId id="417"/>
            <p14:sldId id="418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79177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16799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71154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040" y="1906761"/>
            <a:ext cx="383328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561" y="1906761"/>
            <a:ext cx="383472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69014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93615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5601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06762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78612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02040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641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6081" y="568860"/>
            <a:ext cx="1951200" cy="56569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040" y="568860"/>
            <a:ext cx="5716800" cy="56569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2512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202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www.tudelft.nl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ww.tudelft.nl">
            <a:hlinkClick r:id="rId14"/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815" b="25926"/>
          <a:stretch>
            <a:fillRect/>
          </a:stretch>
        </p:blipFill>
        <p:spPr bwMode="auto">
          <a:xfrm>
            <a:off x="8363520" y="6454758"/>
            <a:ext cx="691200" cy="3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161280" y="6535407"/>
            <a:ext cx="8064000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1300" smtClean="0">
                <a:solidFill>
                  <a:srgbClr val="000000"/>
                </a:solidFill>
                <a:latin typeface="Arial" charset="0"/>
              </a:rPr>
              <a:t>Engineering Optimization – Concepts and Applications</a:t>
            </a:r>
          </a:p>
        </p:txBody>
      </p:sp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141120" y="6460518"/>
            <a:ext cx="8881920" cy="1441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945" tIns="41473" rIns="82945" bIns="41473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71040" y="568861"/>
            <a:ext cx="780624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040" y="1906761"/>
            <a:ext cx="7806240" cy="431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29321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14726" rtl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391686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2pPr>
      <a:lvl3pPr marL="58752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3pPr>
      <a:lvl4pPr marL="783372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4pPr>
      <a:lvl5pPr marL="979214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5pPr>
      <a:lvl6pPr marL="1393941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6pPr>
      <a:lvl7pPr marL="1808667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7pPr>
      <a:lvl8pPr marL="2223393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8pPr>
      <a:lvl9pPr marL="263811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9pPr>
    </p:titleStyle>
    <p:bodyStyle>
      <a:lvl1pPr marL="391686" indent="-293764" algn="l" defTabSz="414726" rtl="0" fontAlgn="base" hangingPunct="0">
        <a:lnSpc>
          <a:spcPct val="124000"/>
        </a:lnSpc>
        <a:spcBef>
          <a:spcPct val="0"/>
        </a:spcBef>
        <a:spcAft>
          <a:spcPts val="1293"/>
        </a:spcAft>
        <a:buClr>
          <a:srgbClr val="000000"/>
        </a:buClr>
        <a:buSzPct val="85000"/>
        <a:buFont typeface="StarSymbol" charset="0"/>
        <a:buChar char="●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83372" indent="-260644" algn="l" defTabSz="414726" rtl="0" fontAlgn="base" hangingPunct="0">
        <a:lnSpc>
          <a:spcPct val="124000"/>
        </a:lnSpc>
        <a:spcBef>
          <a:spcPct val="0"/>
        </a:spcBef>
        <a:spcAft>
          <a:spcPts val="1032"/>
        </a:spcAft>
        <a:buClr>
          <a:srgbClr val="000000"/>
        </a:buClr>
        <a:buSzPct val="90000"/>
        <a:buFont typeface="StarSymbol" charset="0"/>
        <a:buChar char="–"/>
        <a:defRPr sz="2200">
          <a:solidFill>
            <a:srgbClr val="000000"/>
          </a:solidFill>
          <a:latin typeface="+mn-lt"/>
        </a:defRPr>
      </a:lvl2pPr>
      <a:lvl3pPr marL="1175057" indent="-195843" algn="l" defTabSz="414726" rtl="0" fontAlgn="base" hangingPunct="0">
        <a:lnSpc>
          <a:spcPct val="124000"/>
        </a:lnSpc>
        <a:spcBef>
          <a:spcPct val="0"/>
        </a:spcBef>
        <a:spcAft>
          <a:spcPts val="771"/>
        </a:spcAft>
        <a:buClr>
          <a:srgbClr val="000000"/>
        </a:buClr>
        <a:buSzPct val="8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3pPr>
      <a:lvl4pPr marL="1566743" indent="-195843" algn="l" defTabSz="414726" rtl="0" fontAlgn="base" hangingPunct="0">
        <a:lnSpc>
          <a:spcPct val="124000"/>
        </a:lnSpc>
        <a:spcBef>
          <a:spcPct val="0"/>
        </a:spcBef>
        <a:spcAft>
          <a:spcPts val="522"/>
        </a:spcAft>
        <a:buClr>
          <a:srgbClr val="000000"/>
        </a:buClr>
        <a:buSzPct val="75000"/>
        <a:buFont typeface="StarSymbol" charset="0"/>
        <a:buChar char="–"/>
        <a:defRPr sz="1800">
          <a:solidFill>
            <a:srgbClr val="000000"/>
          </a:solidFill>
          <a:latin typeface="+mn-lt"/>
        </a:defRPr>
      </a:lvl4pPr>
      <a:lvl5pPr marL="1958429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5pPr>
      <a:lvl6pPr marL="2373155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6pPr>
      <a:lvl7pPr marL="2787881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7pPr>
      <a:lvl8pPr marL="3202607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8pPr>
      <a:lvl9pPr marL="3617333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18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>
                <a:solidFill>
                  <a:srgbClr val="000000"/>
                </a:solidFill>
              </a:rPr>
              <a:t>Better version of Fibonacci search</a:t>
            </a:r>
          </a:p>
          <a:p>
            <a:r>
              <a:rPr lang="nl-NL" sz="2400" dirty="0">
                <a:solidFill>
                  <a:srgbClr val="000000"/>
                </a:solidFill>
              </a:rPr>
              <a:t>Golden section search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 smtClean="0">
                <a:solidFill>
                  <a:srgbClr val="000000"/>
                </a:solidFill>
              </a:rPr>
              <a:t>Steepest ascent/descent</a:t>
            </a:r>
            <a:endParaRPr lang="nl-NL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Multi-dimensional optimization by Gradient Methods</a:t>
            </a:r>
            <a:endParaRPr lang="en-GB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Calibri" pitchFamily="34" charset="0"/>
                  </a:rPr>
                  <a:t>Consider a multidimensional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which is continuous and differentiable </a:t>
                </a:r>
              </a:p>
              <a:p>
                <a:r>
                  <a:rPr lang="en-US" dirty="0" smtClean="0">
                    <a:latin typeface="Calibri" pitchFamily="34" charset="0"/>
                  </a:rPr>
                  <a:t>We can use classical methods but… (two major difficulties)</a:t>
                </a:r>
              </a:p>
              <a:p>
                <a:r>
                  <a:rPr lang="en-US" dirty="0" smtClean="0">
                    <a:latin typeface="Calibri" pitchFamily="34" charset="0"/>
                  </a:rPr>
                  <a:t>We will develop some new method here which are in combinations called the hill climbing methods or the Gradient methods.</a:t>
                </a:r>
              </a:p>
              <a:p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546" t="-989" r="-8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8466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Steepest Ascent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We wish to follow some path say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GB" dirty="0" smtClean="0"/>
                  <a:t> that will lead us from an initial, non stationary point to the maximum.</a:t>
                </a:r>
              </a:p>
              <a:p>
                <a:r>
                  <a:rPr lang="en-US" dirty="0" smtClean="0"/>
                  <a:t>Clearly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will increase along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𝑑𝑠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&gt;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> Hence let us choose that particular path which maximizes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𝑑𝑠</m:t>
                        </m:r>
                      </m:den>
                    </m:f>
                  </m:oMath>
                </a14:m>
                <a:r>
                  <a:rPr lang="en-US" dirty="0" smtClean="0"/>
                  <a:t> at any given region.</a:t>
                </a:r>
              </a:p>
              <a:p>
                <a:pPr algn="ctr"/>
                <a:r>
                  <a:rPr lang="en-US" dirty="0" smtClean="0"/>
                  <a:t>We can prove that the rate of steepest ascent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𝑖</m:t>
                                </m:r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𝑑𝑦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𝑑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b="0" i="1" smtClean="0">
                                                    <a:latin typeface="Cambria Math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d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46" t="-1130" b="-3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230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Steepest Descent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We wish to follow some path say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GB" dirty="0" smtClean="0"/>
                  <a:t> that will lead us from an initial, non stationary point to the minimum.</a:t>
                </a:r>
              </a:p>
              <a:p>
                <a:r>
                  <a:rPr lang="en-US" dirty="0" smtClean="0"/>
                  <a:t>Clearly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will decrease along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𝑑𝑠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> Hence let us choose that particular path which minimizes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𝑑𝑠</m:t>
                        </m:r>
                      </m:den>
                    </m:f>
                  </m:oMath>
                </a14:m>
                <a:r>
                  <a:rPr lang="en-US" dirty="0" smtClean="0"/>
                  <a:t> at any given region.</a:t>
                </a:r>
              </a:p>
              <a:p>
                <a:pPr algn="ctr"/>
                <a:r>
                  <a:rPr lang="en-US" dirty="0" smtClean="0"/>
                  <a:t>We can prove that the rate of steepest ascent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𝑖</m:t>
                                </m:r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𝑑𝑦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𝑑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b="0" i="1" smtClean="0">
                                                    <a:latin typeface="Cambria Math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d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46" t="-1130" b="-3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5153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Numerical procedure for hill climbing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Calibri" pitchFamily="34" charset="0"/>
                  </a:rPr>
                  <a:t>Given below is the maximizing procedure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1" i="1" smtClean="0">
                        <a:latin typeface="Cambria Math"/>
                      </a:rPr>
                      <m:t>𝑿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. Consider the equation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0" smtClean="0">
                        <a:latin typeface="Cambria Math"/>
                      </a:rPr>
                      <m:t>∇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Δ</m:t>
                    </m:r>
                    <m:r>
                      <a:rPr lang="en-US" b="0" i="1" smtClean="0">
                        <a:latin typeface="Cambria Math"/>
                      </a:rPr>
                      <m:t>𝜏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.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.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.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eqArr>
                      </m:e>
                    </m:d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∇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</m:e>
                          <m:e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.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.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.</m:t>
                            </m:r>
                          </m:e>
                          <m:e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den>
                            </m:f>
                          </m:e>
                        </m:eqArr>
                      </m:e>
                    </m:d>
                    <m:r>
                      <a:rPr lang="en-US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Δ</m:t>
                    </m:r>
                    <m:r>
                      <a:rPr lang="en-US" b="0" i="1" smtClean="0">
                        <a:latin typeface="Cambria Math"/>
                      </a:rPr>
                      <m:t>𝜏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is some arbitrary specified small value.</a:t>
                </a: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46" t="-989" b="-132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8277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1040" y="838200"/>
                <a:ext cx="7806240" cy="5387575"/>
              </a:xfrm>
            </p:spPr>
            <p:txBody>
              <a:bodyPr/>
              <a:lstStyle/>
              <a:p>
                <a:r>
                  <a:rPr lang="en-US" dirty="0" smtClean="0">
                    <a:latin typeface="Calibri" pitchFamily="34" charset="0"/>
                  </a:rPr>
                  <a:t>Choose some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 smtClean="0">
                    <a:latin typeface="Calibri" pitchFamily="34" charset="0"/>
                  </a:rPr>
                  <a:t> in the given region and evaluate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∇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</a:t>
                </a:r>
              </a:p>
              <a:p>
                <a:r>
                  <a:rPr lang="en-US" dirty="0" smtClean="0">
                    <a:latin typeface="Calibri" pitchFamily="34" charset="0"/>
                  </a:rPr>
                  <a:t>Determine a new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 smtClean="0">
                    <a:latin typeface="Calibri" pitchFamily="34" charset="0"/>
                  </a:rPr>
                  <a:t> from the above equation.</a:t>
                </a:r>
              </a:p>
              <a:p>
                <a:r>
                  <a:rPr lang="en-US" dirty="0" smtClean="0">
                    <a:latin typeface="Calibri" pitchFamily="34" charset="0"/>
                  </a:rPr>
                  <a:t>Revaluate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∇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 smtClean="0">
                    <a:latin typeface="Calibri" pitchFamily="34" charset="0"/>
                  </a:rPr>
                  <a:t> and similarly find more points.</a:t>
                </a:r>
              </a:p>
              <a:p>
                <a:r>
                  <a:rPr lang="en-US" dirty="0" smtClean="0">
                    <a:latin typeface="Calibri" pitchFamily="34" charset="0"/>
                  </a:rPr>
                  <a:t>The process is repeated until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∇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either vanishes or becomes sufficiently small. So we get a stationary point.</a:t>
                </a:r>
              </a:p>
              <a:p>
                <a:pPr marL="97922" indent="0">
                  <a:buNone/>
                </a:pPr>
                <a:endParaRPr lang="en-US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Similar method can be applied for steepest descent and we will take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>
                        <a:latin typeface="Cambria Math"/>
                      </a:rPr>
                      <m:t>𝛻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Δ</m:t>
                    </m:r>
                    <m:r>
                      <a:rPr lang="en-US" i="1">
                        <a:latin typeface="Cambria Math"/>
                      </a:rPr>
                      <m:t>𝜏</m:t>
                    </m:r>
                  </m:oMath>
                </a14:m>
                <a:r>
                  <a:rPr lang="en-GB" dirty="0">
                    <a:latin typeface="Calibri" pitchFamily="34" charset="0"/>
                  </a:rPr>
                  <a:t> </a:t>
                </a: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040" y="838200"/>
                <a:ext cx="7806240" cy="5387575"/>
              </a:xfrm>
              <a:blipFill rotWithShape="1">
                <a:blip r:embed="rId3" cstate="print"/>
                <a:stretch>
                  <a:fillRect l="-1093" t="-793" r="-9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9672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42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5298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15307</TotalTime>
  <Words>54</Words>
  <Application>Microsoft Office PowerPoint</Application>
  <PresentationFormat>On-screen Show (4:3)</PresentationFormat>
  <Paragraphs>31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Default Design</vt:lpstr>
      <vt:lpstr>Slide 1</vt:lpstr>
      <vt:lpstr>Lecture 18</vt:lpstr>
      <vt:lpstr> Recap</vt:lpstr>
      <vt:lpstr>Today’s Topics</vt:lpstr>
      <vt:lpstr>Multi-dimensional optimization by Gradient Methods</vt:lpstr>
      <vt:lpstr>Steepest Ascent</vt:lpstr>
      <vt:lpstr>Steepest Descent</vt:lpstr>
      <vt:lpstr>Numerical procedure for hill climbing</vt:lpstr>
      <vt:lpstr>Slide 9</vt:lpstr>
      <vt:lpstr>Slide 10</vt:lpstr>
      <vt:lpstr>Slide 11</vt:lpstr>
      <vt:lpstr>Slide 12</vt:lpstr>
      <vt:lpstr>Slide 13</vt:lpstr>
      <vt:lpstr>Slide 14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394</cp:revision>
  <dcterms:created xsi:type="dcterms:W3CDTF">2012-02-27T05:45:45Z</dcterms:created>
  <dcterms:modified xsi:type="dcterms:W3CDTF">2014-07-18T07:37:59Z</dcterms:modified>
</cp:coreProperties>
</file>