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63" r:id="rId3"/>
    <p:sldId id="288" r:id="rId4"/>
    <p:sldId id="287" r:id="rId5"/>
    <p:sldId id="376" r:id="rId6"/>
    <p:sldId id="414" r:id="rId7"/>
    <p:sldId id="415" r:id="rId8"/>
    <p:sldId id="416" r:id="rId9"/>
    <p:sldId id="417" r:id="rId10"/>
    <p:sldId id="421" r:id="rId11"/>
    <p:sldId id="422" r:id="rId12"/>
    <p:sldId id="410" r:id="rId13"/>
    <p:sldId id="423" r:id="rId14"/>
    <p:sldId id="419" r:id="rId15"/>
    <p:sldId id="420" r:id="rId16"/>
    <p:sldId id="418" r:id="rId17"/>
    <p:sldId id="411" r:id="rId18"/>
    <p:sldId id="412" r:id="rId19"/>
    <p:sldId id="359" r:id="rId20"/>
    <p:sldId id="32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14"/>
            <p14:sldId id="415"/>
            <p14:sldId id="416"/>
            <p14:sldId id="417"/>
            <p14:sldId id="410"/>
            <p14:sldId id="419"/>
            <p14:sldId id="420"/>
            <p14:sldId id="418"/>
            <p14:sldId id="411"/>
            <p14:sldId id="412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>
        <p:scale>
          <a:sx n="75" d="100"/>
          <a:sy n="75" d="100"/>
        </p:scale>
        <p:origin x="-11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880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9827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9085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17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 smtClean="0">
                <a:solidFill>
                  <a:srgbClr val="000000"/>
                </a:solidFill>
              </a:rPr>
              <a:t>Dichotomous search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Fibonacci search</a:t>
            </a:r>
            <a:endParaRPr lang="nl-NL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 smtClean="0">
                <a:solidFill>
                  <a:srgbClr val="000000"/>
                </a:solidFill>
              </a:rPr>
              <a:t>Better version of Fibonacci search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Golden section search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Steepest ascent/descent</a:t>
            </a:r>
            <a:endParaRPr lang="nl-NL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Fibonacci search-I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u="sng" dirty="0" smtClean="0">
                    <a:latin typeface="Calibri" pitchFamily="34" charset="0"/>
                  </a:rPr>
                  <a:t>Example:</a:t>
                </a:r>
                <a:r>
                  <a:rPr lang="en-US" dirty="0" smtClean="0">
                    <a:latin typeface="Calibri" pitchFamily="34" charset="0"/>
                  </a:rPr>
                  <a:t> Maximize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GB" dirty="0" smtClean="0">
                    <a:latin typeface="Calibri" pitchFamily="34" charset="0"/>
                  </a:rPr>
                  <a:t>within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using a 14-point search (n=14)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radians.</a:t>
                </a:r>
              </a:p>
              <a:p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399"/>
            <a:ext cx="6160999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466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Fibonacci search-II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 smtClean="0">
                    <a:latin typeface="Calibri" pitchFamily="34" charset="0"/>
                  </a:rPr>
                  <a:t>For the </a:t>
                </a:r>
                <a:r>
                  <a:rPr lang="en-US" sz="2000" dirty="0" smtClean="0">
                    <a:latin typeface="Calibri" pitchFamily="34" charset="0"/>
                  </a:rPr>
                  <a:t>Fibonacci search </a:t>
                </a:r>
                <a:r>
                  <a:rPr lang="en-US" sz="2000" dirty="0" smtClean="0">
                    <a:latin typeface="Calibri" pitchFamily="34" charset="0"/>
                  </a:rPr>
                  <a:t>we first calculate :</a:t>
                </a:r>
                <a:endParaRPr lang="en-US" sz="2000" dirty="0" smtClean="0">
                  <a:latin typeface="Calibri" pitchFamily="34" charset="0"/>
                </a:endParaRP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.</a:t>
                </a: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here</m:t>
                    </m:r>
                  </m:oMath>
                </a14:m>
                <a:r>
                  <a:rPr lang="en-US" sz="2000" b="0" i="0" dirty="0" smtClean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b="0" i="0" dirty="0" smtClean="0">
                    <a:latin typeface="Cambria Math"/>
                  </a:rPr>
                  <a:t> is the length of the interval which results after sequential placement of two search points. Then </a:t>
                </a:r>
              </a:p>
              <a:p>
                <a:pPr marL="97922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𝑏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</a:t>
                </a:r>
                <a:endParaRPr lang="en-GB" sz="2000" dirty="0" smtClean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03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003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040" y="838200"/>
            <a:ext cx="7806240" cy="5387575"/>
          </a:xfrm>
        </p:spPr>
        <p:txBody>
          <a:bodyPr/>
          <a:lstStyle/>
          <a:p>
            <a:pPr marL="97922" indent="0">
              <a:buNone/>
            </a:pPr>
            <a:endParaRPr lang="en-GB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67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42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59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1600" y="4748180"/>
            <a:ext cx="1451520" cy="140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Sectioning – Golden Section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065712"/>
          </a:xfrm>
        </p:spPr>
        <p:txBody>
          <a:bodyPr/>
          <a:lstStyle/>
          <a:p>
            <a:r>
              <a:rPr lang="nl-NL"/>
              <a:t>For large </a:t>
            </a:r>
            <a:r>
              <a:rPr lang="nl-NL" i="1">
                <a:latin typeface="Times New Roman" pitchFamily="18" charset="0"/>
              </a:rPr>
              <a:t>N</a:t>
            </a:r>
            <a:r>
              <a:rPr lang="nl-NL"/>
              <a:t>, Fibonacci fraction </a:t>
            </a:r>
            <a:r>
              <a:rPr lang="nl-NL" i="1">
                <a:latin typeface="Symbol" pitchFamily="18" charset="2"/>
              </a:rPr>
              <a:t>b</a:t>
            </a:r>
            <a:r>
              <a:rPr lang="nl-NL"/>
              <a:t> converges to </a:t>
            </a:r>
            <a:r>
              <a:rPr lang="nl-NL" i="1"/>
              <a:t>golden section ratio </a:t>
            </a:r>
            <a:r>
              <a:rPr lang="nl-NL" i="1">
                <a:latin typeface="Symbol" pitchFamily="18" charset="2"/>
              </a:rPr>
              <a:t>f</a:t>
            </a:r>
            <a:r>
              <a:rPr lang="nl-NL"/>
              <a:t> (0.618034…):</a:t>
            </a:r>
          </a:p>
        </p:txBody>
      </p:sp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8401" y="2432417"/>
            <a:ext cx="3468960" cy="34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41349" name="Object 5"/>
          <p:cNvGraphicFramePr>
            <a:graphicFrameLocks noChangeAspect="1"/>
          </p:cNvGraphicFramePr>
          <p:nvPr/>
        </p:nvGraphicFramePr>
        <p:xfrm>
          <a:off x="4963680" y="2695963"/>
          <a:ext cx="540000" cy="679751"/>
        </p:xfrm>
        <a:graphic>
          <a:graphicData uri="http://schemas.openxmlformats.org/presentationml/2006/ole">
            <p:oleObj spid="_x0000_s41990" name="Equation" r:id="rId6" imgW="342751" imgH="431613" progId="Equation.3">
              <p:embed/>
            </p:oleObj>
          </a:graphicData>
        </a:graphic>
      </p:graphicFrame>
      <p:grpSp>
        <p:nvGrpSpPr>
          <p:cNvPr id="441361" name="Group 17"/>
          <p:cNvGrpSpPr>
            <a:grpSpLocks/>
          </p:cNvGrpSpPr>
          <p:nvPr/>
        </p:nvGrpSpPr>
        <p:grpSpPr bwMode="auto">
          <a:xfrm>
            <a:off x="414720" y="3179855"/>
            <a:ext cx="4216320" cy="2903345"/>
            <a:chOff x="288" y="2208"/>
            <a:chExt cx="2928" cy="2016"/>
          </a:xfrm>
        </p:grpSpPr>
        <p:sp>
          <p:nvSpPr>
            <p:cNvPr id="441350" name="Rectangle 6"/>
            <p:cNvSpPr>
              <a:spLocks noChangeArrowheads="1"/>
            </p:cNvSpPr>
            <p:nvPr/>
          </p:nvSpPr>
          <p:spPr bwMode="auto">
            <a:xfrm>
              <a:off x="480" y="2208"/>
              <a:ext cx="2736" cy="1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nl-NL" sz="2400">
                  <a:solidFill>
                    <a:srgbClr val="000000"/>
                  </a:solidFill>
                </a:rPr>
                <a:t>Golden section method uses this </a:t>
              </a:r>
              <a:r>
                <a:rPr lang="nl-NL" sz="2400" i="1">
                  <a:solidFill>
                    <a:srgbClr val="000000"/>
                  </a:solidFill>
                </a:rPr>
                <a:t>constant</a:t>
              </a:r>
              <a:r>
                <a:rPr lang="nl-NL" sz="2400">
                  <a:solidFill>
                    <a:srgbClr val="000000"/>
                  </a:solidFill>
                </a:rPr>
                <a:t> interval reduction ratio </a:t>
              </a:r>
              <a:r>
                <a:rPr lang="nl-NL" sz="24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</a:p>
          </p:txBody>
        </p:sp>
        <p:sp>
          <p:nvSpPr>
            <p:cNvPr id="441351" name="AutoShape 7"/>
            <p:cNvSpPr>
              <a:spLocks noChangeArrowheads="1"/>
            </p:cNvSpPr>
            <p:nvPr/>
          </p:nvSpPr>
          <p:spPr bwMode="auto">
            <a:xfrm>
              <a:off x="288" y="3266"/>
              <a:ext cx="1008" cy="958"/>
            </a:xfrm>
            <a:prstGeom prst="pentagon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2" name="AutoShape 8"/>
            <p:cNvSpPr>
              <a:spLocks noChangeArrowheads="1"/>
            </p:cNvSpPr>
            <p:nvPr/>
          </p:nvSpPr>
          <p:spPr bwMode="auto">
            <a:xfrm>
              <a:off x="1536" y="3266"/>
              <a:ext cx="1008" cy="958"/>
            </a:xfrm>
            <a:prstGeom prst="star5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99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3" name="Line 9"/>
            <p:cNvSpPr>
              <a:spLocks noChangeShapeType="1"/>
            </p:cNvSpPr>
            <p:nvPr/>
          </p:nvSpPr>
          <p:spPr bwMode="auto">
            <a:xfrm>
              <a:off x="288" y="3632"/>
              <a:ext cx="100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4" name="Line 10"/>
            <p:cNvSpPr>
              <a:spLocks noChangeShapeType="1"/>
            </p:cNvSpPr>
            <p:nvPr/>
          </p:nvSpPr>
          <p:spPr bwMode="auto">
            <a:xfrm>
              <a:off x="1920" y="3632"/>
              <a:ext cx="24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5" name="Text Box 11"/>
            <p:cNvSpPr txBox="1">
              <a:spLocks noChangeArrowheads="1"/>
            </p:cNvSpPr>
            <p:nvPr/>
          </p:nvSpPr>
          <p:spPr bwMode="auto">
            <a:xfrm>
              <a:off x="1001" y="3168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6" name="Text Box 12"/>
            <p:cNvSpPr txBox="1">
              <a:spLocks noChangeArrowheads="1"/>
            </p:cNvSpPr>
            <p:nvPr/>
          </p:nvSpPr>
          <p:spPr bwMode="auto">
            <a:xfrm>
              <a:off x="1913" y="3600"/>
              <a:ext cx="231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7" name="Text Box 13"/>
            <p:cNvSpPr txBox="1">
              <a:spLocks noChangeArrowheads="1"/>
            </p:cNvSpPr>
            <p:nvPr/>
          </p:nvSpPr>
          <p:spPr bwMode="auto">
            <a:xfrm>
              <a:off x="714" y="3648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41358" name="Text Box 14"/>
            <p:cNvSpPr txBox="1">
              <a:spLocks noChangeArrowheads="1"/>
            </p:cNvSpPr>
            <p:nvPr/>
          </p:nvSpPr>
          <p:spPr bwMode="auto">
            <a:xfrm>
              <a:off x="2084" y="3264"/>
              <a:ext cx="22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en-GB" sz="2200">
                <a:solidFill>
                  <a:srgbClr val="000000"/>
                </a:solidFill>
              </a:endParaRPr>
            </a:p>
          </p:txBody>
        </p:sp>
      </p:grpSp>
      <p:pic>
        <p:nvPicPr>
          <p:cNvPr id="441362" name="Picture 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9120" y="4614244"/>
            <a:ext cx="1235520" cy="160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1363" name="Picture 1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880" y="4756821"/>
            <a:ext cx="2142720" cy="132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178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Golden section search-I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u="sng" dirty="0" smtClean="0">
                    <a:latin typeface="Calibri" pitchFamily="34" charset="0"/>
                  </a:rPr>
                  <a:t>Example:</a:t>
                </a:r>
                <a:r>
                  <a:rPr lang="en-US" dirty="0" smtClean="0">
                    <a:latin typeface="Calibri" pitchFamily="34" charset="0"/>
                  </a:rPr>
                  <a:t> Maximize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GB" dirty="0" smtClean="0">
                    <a:latin typeface="Calibri" pitchFamily="34" charset="0"/>
                  </a:rPr>
                  <a:t>within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using a 14-point search (n=14)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radians.</a:t>
                </a:r>
              </a:p>
              <a:p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399"/>
            <a:ext cx="6160999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27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Golden section search-II</a:t>
            </a:r>
            <a:endParaRPr lang="en-GB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 smtClean="0">
                    <a:latin typeface="Calibri" pitchFamily="34" charset="0"/>
                  </a:rPr>
                  <a:t>For the </a:t>
                </a:r>
                <a:r>
                  <a:rPr lang="en-US" sz="2000" dirty="0" smtClean="0">
                    <a:latin typeface="Calibri" pitchFamily="34" charset="0"/>
                  </a:rPr>
                  <a:t>Fibonacci search </a:t>
                </a:r>
                <a:r>
                  <a:rPr lang="en-US" sz="2000" dirty="0" smtClean="0">
                    <a:latin typeface="Calibri" pitchFamily="34" charset="0"/>
                  </a:rPr>
                  <a:t>we first calculate :</a:t>
                </a:r>
                <a:endParaRPr lang="en-US" sz="2000" dirty="0" smtClean="0">
                  <a:latin typeface="Calibri" pitchFamily="34" charset="0"/>
                </a:endParaRP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𝜌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000" dirty="0" smtClean="0">
                    <a:latin typeface="Calibri" pitchFamily="34" charset="0"/>
                  </a:rPr>
                  <a:t>.</a:t>
                </a:r>
                <a:endParaRPr lang="en-GB" sz="200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W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here</m:t>
                    </m:r>
                  </m:oMath>
                </a14:m>
                <a:r>
                  <a:rPr lang="en-US" sz="2000" b="0" i="0" dirty="0" smtClean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b="0" i="0" dirty="0" smtClean="0">
                    <a:latin typeface="Cambria Math"/>
                  </a:rPr>
                  <a:t> is the length of the interval which results after sequential placement of two search points. Then 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𝑏</m:t>
                    </m:r>
                    <m:r>
                      <a:rPr lang="en-US" sz="20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</a:t>
                </a:r>
                <a:endParaRPr lang="en-GB" sz="2000" dirty="0" smtClean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03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593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298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Sectioning - Golden Section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650948"/>
          </a:xfrm>
        </p:spPr>
        <p:txBody>
          <a:bodyPr/>
          <a:lstStyle/>
          <a:p>
            <a:r>
              <a:rPr lang="en-GB"/>
              <a:t>Origin of golden section:</a:t>
            </a:r>
          </a:p>
        </p:txBody>
      </p:sp>
      <p:sp>
        <p:nvSpPr>
          <p:cNvPr id="506889" name="Line 9"/>
          <p:cNvSpPr>
            <a:spLocks noChangeShapeType="1"/>
          </p:cNvSpPr>
          <p:nvPr/>
        </p:nvSpPr>
        <p:spPr bwMode="auto">
          <a:xfrm flipV="1">
            <a:off x="5909760" y="2595152"/>
            <a:ext cx="0" cy="55301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06908" name="Group 28"/>
          <p:cNvGrpSpPr>
            <a:grpSpLocks/>
          </p:cNvGrpSpPr>
          <p:nvPr/>
        </p:nvGrpSpPr>
        <p:grpSpPr bwMode="auto">
          <a:xfrm>
            <a:off x="3378240" y="2073818"/>
            <a:ext cx="4976640" cy="936098"/>
            <a:chOff x="2346" y="1440"/>
            <a:chExt cx="3456" cy="650"/>
          </a:xfrm>
        </p:grpSpPr>
        <p:sp>
          <p:nvSpPr>
            <p:cNvPr id="506884" name="Rectangle 4"/>
            <p:cNvSpPr>
              <a:spLocks noChangeArrowheads="1"/>
            </p:cNvSpPr>
            <p:nvPr/>
          </p:nvSpPr>
          <p:spPr bwMode="auto">
            <a:xfrm>
              <a:off x="2424" y="1946"/>
              <a:ext cx="3312" cy="144"/>
            </a:xfrm>
            <a:prstGeom prst="rect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5" name="Oval 5"/>
            <p:cNvSpPr>
              <a:spLocks noChangeArrowheads="1"/>
            </p:cNvSpPr>
            <p:nvPr/>
          </p:nvSpPr>
          <p:spPr bwMode="auto">
            <a:xfrm>
              <a:off x="2346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6" name="Oval 6"/>
            <p:cNvSpPr>
              <a:spLocks noChangeArrowheads="1"/>
            </p:cNvSpPr>
            <p:nvPr/>
          </p:nvSpPr>
          <p:spPr bwMode="auto">
            <a:xfrm>
              <a:off x="3642" y="194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7" name="Oval 7"/>
            <p:cNvSpPr>
              <a:spLocks noChangeArrowheads="1"/>
            </p:cNvSpPr>
            <p:nvPr/>
          </p:nvSpPr>
          <p:spPr bwMode="auto">
            <a:xfrm>
              <a:off x="5658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88" name="Oval 8"/>
            <p:cNvSpPr>
              <a:spLocks noChangeArrowheads="1"/>
            </p:cNvSpPr>
            <p:nvPr/>
          </p:nvSpPr>
          <p:spPr bwMode="auto">
            <a:xfrm>
              <a:off x="4374" y="1944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893" name="Text Box 13"/>
            <p:cNvSpPr txBox="1">
              <a:spLocks noChangeArrowheads="1"/>
            </p:cNvSpPr>
            <p:nvPr/>
          </p:nvSpPr>
          <p:spPr bwMode="auto">
            <a:xfrm>
              <a:off x="4096" y="1440"/>
              <a:ext cx="26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nl-NL" sz="2200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06894" name="Line 14"/>
            <p:cNvSpPr>
              <a:spLocks noChangeShapeType="1"/>
            </p:cNvSpPr>
            <p:nvPr/>
          </p:nvSpPr>
          <p:spPr bwMode="auto">
            <a:xfrm>
              <a:off x="2424" y="1776"/>
              <a:ext cx="3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506911" name="Group 31"/>
          <p:cNvGrpSpPr>
            <a:grpSpLocks/>
          </p:cNvGrpSpPr>
          <p:nvPr/>
        </p:nvGrpSpPr>
        <p:grpSpPr bwMode="auto">
          <a:xfrm>
            <a:off x="6393600" y="4147639"/>
            <a:ext cx="1935360" cy="499733"/>
            <a:chOff x="4440" y="2880"/>
            <a:chExt cx="1344" cy="347"/>
          </a:xfrm>
        </p:grpSpPr>
        <p:sp>
          <p:nvSpPr>
            <p:cNvPr id="506900" name="Line 20"/>
            <p:cNvSpPr>
              <a:spLocks noChangeShapeType="1"/>
            </p:cNvSpPr>
            <p:nvPr/>
          </p:nvSpPr>
          <p:spPr bwMode="auto">
            <a:xfrm>
              <a:off x="4440" y="288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1" name="Text Box 21"/>
            <p:cNvSpPr txBox="1">
              <a:spLocks noChangeArrowheads="1"/>
            </p:cNvSpPr>
            <p:nvPr/>
          </p:nvSpPr>
          <p:spPr bwMode="auto">
            <a:xfrm>
              <a:off x="4774" y="2928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</a:p>
          </p:txBody>
        </p:sp>
      </p:grpSp>
      <p:grpSp>
        <p:nvGrpSpPr>
          <p:cNvPr id="506910" name="Group 30"/>
          <p:cNvGrpSpPr>
            <a:grpSpLocks/>
          </p:cNvGrpSpPr>
          <p:nvPr/>
        </p:nvGrpSpPr>
        <p:grpSpPr bwMode="auto">
          <a:xfrm>
            <a:off x="3490560" y="2972473"/>
            <a:ext cx="2903040" cy="914496"/>
            <a:chOff x="2424" y="2064"/>
            <a:chExt cx="2016" cy="635"/>
          </a:xfrm>
        </p:grpSpPr>
        <p:sp>
          <p:nvSpPr>
            <p:cNvPr id="506902" name="Line 22"/>
            <p:cNvSpPr>
              <a:spLocks noChangeShapeType="1"/>
            </p:cNvSpPr>
            <p:nvPr/>
          </p:nvSpPr>
          <p:spPr bwMode="auto">
            <a:xfrm>
              <a:off x="2424" y="240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3" name="Line 23"/>
            <p:cNvSpPr>
              <a:spLocks noChangeShapeType="1"/>
            </p:cNvSpPr>
            <p:nvPr/>
          </p:nvSpPr>
          <p:spPr bwMode="auto">
            <a:xfrm flipV="1">
              <a:off x="2424" y="2064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6907" name="Text Box 27"/>
            <p:cNvSpPr txBox="1">
              <a:spLocks noChangeArrowheads="1"/>
            </p:cNvSpPr>
            <p:nvPr/>
          </p:nvSpPr>
          <p:spPr bwMode="auto">
            <a:xfrm>
              <a:off x="2854" y="2400"/>
              <a:ext cx="702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 = </a:t>
              </a:r>
              <a:r>
                <a:rPr lang="nl-NL" sz="2200" i="1">
                  <a:solidFill>
                    <a:srgbClr val="000000"/>
                  </a:solidFill>
                  <a:latin typeface="Symbol" pitchFamily="18" charset="2"/>
                </a:rPr>
                <a:t>f</a:t>
              </a:r>
              <a:r>
                <a:rPr lang="nl-NL" sz="2200" i="1">
                  <a:solidFill>
                    <a:srgbClr val="000000"/>
                  </a:solidFill>
                  <a:latin typeface="Times New Roman" pitchFamily="18" charset="0"/>
                </a:rPr>
                <a:t>I</a:t>
              </a:r>
              <a:r>
                <a:rPr lang="nl-NL" sz="2200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506913" name="Group 33"/>
          <p:cNvGrpSpPr>
            <a:grpSpLocks/>
          </p:cNvGrpSpPr>
          <p:nvPr/>
        </p:nvGrpSpPr>
        <p:grpSpPr bwMode="auto">
          <a:xfrm>
            <a:off x="5253120" y="3032960"/>
            <a:ext cx="3110400" cy="1045550"/>
            <a:chOff x="3648" y="2106"/>
            <a:chExt cx="2160" cy="726"/>
          </a:xfrm>
        </p:grpSpPr>
        <p:sp>
          <p:nvSpPr>
            <p:cNvPr id="506905" name="Line 25"/>
            <p:cNvSpPr>
              <a:spLocks noChangeShapeType="1"/>
            </p:cNvSpPr>
            <p:nvPr/>
          </p:nvSpPr>
          <p:spPr bwMode="auto">
            <a:xfrm flipV="1">
              <a:off x="4446" y="2112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grpSp>
          <p:nvGrpSpPr>
            <p:cNvPr id="506912" name="Group 32"/>
            <p:cNvGrpSpPr>
              <a:grpSpLocks/>
            </p:cNvGrpSpPr>
            <p:nvPr/>
          </p:nvGrpSpPr>
          <p:grpSpPr bwMode="auto">
            <a:xfrm>
              <a:off x="3648" y="2106"/>
              <a:ext cx="2160" cy="726"/>
              <a:chOff x="3648" y="2106"/>
              <a:chExt cx="2160" cy="726"/>
            </a:xfrm>
          </p:grpSpPr>
          <p:grpSp>
            <p:nvGrpSpPr>
              <p:cNvPr id="506909" name="Group 29"/>
              <p:cNvGrpSpPr>
                <a:grpSpLocks/>
              </p:cNvGrpSpPr>
              <p:nvPr/>
            </p:nvGrpSpPr>
            <p:grpSpPr bwMode="auto">
              <a:xfrm>
                <a:off x="3648" y="2106"/>
                <a:ext cx="2160" cy="632"/>
                <a:chOff x="3648" y="2106"/>
                <a:chExt cx="2160" cy="632"/>
              </a:xfrm>
            </p:grpSpPr>
            <p:sp>
              <p:nvSpPr>
                <p:cNvPr id="506890" name="Line 10"/>
                <p:cNvSpPr>
                  <a:spLocks noChangeShapeType="1"/>
                </p:cNvSpPr>
                <p:nvPr/>
              </p:nvSpPr>
              <p:spPr bwMode="auto">
                <a:xfrm>
                  <a:off x="3720" y="2208"/>
                  <a:ext cx="201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452" y="2204"/>
                  <a:ext cx="702" cy="2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2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 = </a:t>
                  </a:r>
                  <a:r>
                    <a:rPr lang="nl-NL" sz="2200" i="1">
                      <a:solidFill>
                        <a:srgbClr val="000000"/>
                      </a:solidFill>
                      <a:latin typeface="Symbol" pitchFamily="18" charset="2"/>
                    </a:rPr>
                    <a:t>f</a:t>
                  </a:r>
                  <a:r>
                    <a:rPr lang="nl-NL" sz="22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r>
                    <a:rPr lang="nl-NL" sz="2200" i="1" baseline="-25000">
                      <a:solidFill>
                        <a:srgbClr val="000000"/>
                      </a:solidFill>
                      <a:latin typeface="Times New Roman" pitchFamily="18" charset="0"/>
                    </a:rPr>
                    <a:t>1</a:t>
                  </a:r>
                </a:p>
              </p:txBody>
            </p:sp>
            <p:sp>
              <p:nvSpPr>
                <p:cNvPr id="506892" name="Rectangle 12"/>
                <p:cNvSpPr>
                  <a:spLocks noChangeArrowheads="1"/>
                </p:cNvSpPr>
                <p:nvPr/>
              </p:nvSpPr>
              <p:spPr bwMode="auto">
                <a:xfrm>
                  <a:off x="3714" y="2592"/>
                  <a:ext cx="2020" cy="144"/>
                </a:xfrm>
                <a:prstGeom prst="rect">
                  <a:avLst/>
                </a:prstGeom>
                <a:solidFill>
                  <a:srgbClr val="3399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5" name="Oval 15"/>
                <p:cNvSpPr>
                  <a:spLocks noChangeArrowheads="1"/>
                </p:cNvSpPr>
                <p:nvPr/>
              </p:nvSpPr>
              <p:spPr bwMode="auto">
                <a:xfrm>
                  <a:off x="3648" y="2594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6" name="Oval 16"/>
                <p:cNvSpPr>
                  <a:spLocks noChangeArrowheads="1"/>
                </p:cNvSpPr>
                <p:nvPr/>
              </p:nvSpPr>
              <p:spPr bwMode="auto">
                <a:xfrm>
                  <a:off x="5664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7" name="Oval 17"/>
                <p:cNvSpPr>
                  <a:spLocks noChangeArrowheads="1"/>
                </p:cNvSpPr>
                <p:nvPr/>
              </p:nvSpPr>
              <p:spPr bwMode="auto">
                <a:xfrm>
                  <a:off x="4380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899" name="Oval 19"/>
                <p:cNvSpPr>
                  <a:spLocks noChangeArrowheads="1"/>
                </p:cNvSpPr>
                <p:nvPr/>
              </p:nvSpPr>
              <p:spPr bwMode="auto">
                <a:xfrm>
                  <a:off x="4968" y="2592"/>
                  <a:ext cx="144" cy="14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4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708" y="2112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690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5736" y="2106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z="22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06898" name="Line 18"/>
              <p:cNvSpPr>
                <a:spLocks noChangeShapeType="1"/>
              </p:cNvSpPr>
              <p:nvPr/>
            </p:nvSpPr>
            <p:spPr bwMode="auto">
              <a:xfrm flipV="1">
                <a:off x="4728" y="2448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</p:grpSp>
      </p:grpSp>
      <p:graphicFrame>
        <p:nvGraphicFramePr>
          <p:cNvPr id="506914" name="Object 34"/>
          <p:cNvGraphicFramePr>
            <a:graphicFrameLocks noChangeAspect="1"/>
          </p:cNvGraphicFramePr>
          <p:nvPr/>
        </p:nvGraphicFramePr>
        <p:xfrm>
          <a:off x="1105922" y="3110728"/>
          <a:ext cx="1409760" cy="469489"/>
        </p:xfrm>
        <a:graphic>
          <a:graphicData uri="http://schemas.openxmlformats.org/presentationml/2006/ole">
            <p:oleObj spid="_x0000_s43030" name="Equation" r:id="rId4" imgW="685800" imgH="228600" progId="Equation.3">
              <p:embed/>
            </p:oleObj>
          </a:graphicData>
        </a:graphic>
      </p:graphicFrame>
      <p:graphicFrame>
        <p:nvGraphicFramePr>
          <p:cNvPr id="506915" name="Object 35"/>
          <p:cNvGraphicFramePr>
            <a:graphicFrameLocks noChangeAspect="1"/>
          </p:cNvGraphicFramePr>
          <p:nvPr/>
        </p:nvGraphicFramePr>
        <p:xfrm>
          <a:off x="1107360" y="3732874"/>
          <a:ext cx="2141280" cy="469489"/>
        </p:xfrm>
        <a:graphic>
          <a:graphicData uri="http://schemas.openxmlformats.org/presentationml/2006/ole">
            <p:oleObj spid="_x0000_s43031" name="Equation" r:id="rId5" imgW="1040948" imgH="228501" progId="Equation.3">
              <p:embed/>
            </p:oleObj>
          </a:graphicData>
        </a:graphic>
      </p:graphicFrame>
      <p:graphicFrame>
        <p:nvGraphicFramePr>
          <p:cNvPr id="506916" name="Object 36"/>
          <p:cNvGraphicFramePr>
            <a:graphicFrameLocks noChangeAspect="1"/>
          </p:cNvGraphicFramePr>
          <p:nvPr/>
        </p:nvGraphicFramePr>
        <p:xfrm>
          <a:off x="1520640" y="4147637"/>
          <a:ext cx="3890880" cy="884253"/>
        </p:xfrm>
        <a:graphic>
          <a:graphicData uri="http://schemas.openxmlformats.org/presentationml/2006/ole">
            <p:oleObj spid="_x0000_s43032" name="Equation" r:id="rId6" imgW="1892300" imgH="431800" progId="Equation.3">
              <p:embed/>
            </p:oleObj>
          </a:graphicData>
        </a:graphic>
      </p:graphicFrame>
      <p:graphicFrame>
        <p:nvGraphicFramePr>
          <p:cNvPr id="506917" name="Object 37"/>
          <p:cNvGraphicFramePr>
            <a:graphicFrameLocks noChangeAspect="1"/>
          </p:cNvGraphicFramePr>
          <p:nvPr/>
        </p:nvGraphicFramePr>
        <p:xfrm>
          <a:off x="2695682" y="4908037"/>
          <a:ext cx="2872800" cy="884253"/>
        </p:xfrm>
        <a:graphic>
          <a:graphicData uri="http://schemas.openxmlformats.org/presentationml/2006/ole">
            <p:oleObj spid="_x0000_s43033" name="Equation" r:id="rId7" imgW="1397000" imgH="431800" progId="Equation.3">
              <p:embed/>
            </p:oleObj>
          </a:graphicData>
        </a:graphic>
      </p:graphicFrame>
      <p:grpSp>
        <p:nvGrpSpPr>
          <p:cNvPr id="506920" name="Group 40"/>
          <p:cNvGrpSpPr>
            <a:grpSpLocks/>
          </p:cNvGrpSpPr>
          <p:nvPr/>
        </p:nvGrpSpPr>
        <p:grpSpPr bwMode="auto">
          <a:xfrm>
            <a:off x="691200" y="5798050"/>
            <a:ext cx="7806240" cy="659589"/>
            <a:chOff x="480" y="4026"/>
            <a:chExt cx="5421" cy="458"/>
          </a:xfrm>
        </p:grpSpPr>
        <p:sp>
          <p:nvSpPr>
            <p:cNvPr id="506918" name="Rectangle 38"/>
            <p:cNvSpPr>
              <a:spLocks noChangeArrowheads="1"/>
            </p:cNvSpPr>
            <p:nvPr/>
          </p:nvSpPr>
          <p:spPr bwMode="auto">
            <a:xfrm>
              <a:off x="480" y="4032"/>
              <a:ext cx="5421" cy="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391645" indent="-293733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buFont typeface="StarSymbol" charset="0"/>
                <a:buChar char="●"/>
              </a:pPr>
              <a:r>
                <a:rPr lang="en-GB" sz="2400">
                  <a:solidFill>
                    <a:srgbClr val="000000"/>
                  </a:solidFill>
                </a:rPr>
                <a:t>Final interval:</a:t>
              </a:r>
            </a:p>
          </p:txBody>
        </p:sp>
        <p:graphicFrame>
          <p:nvGraphicFramePr>
            <p:cNvPr id="506919" name="Object 39"/>
            <p:cNvGraphicFramePr>
              <a:graphicFrameLocks noChangeAspect="1"/>
            </p:cNvGraphicFramePr>
            <p:nvPr/>
          </p:nvGraphicFramePr>
          <p:xfrm>
            <a:off x="2160" y="4026"/>
            <a:ext cx="886" cy="342"/>
          </p:xfrm>
          <a:graphic>
            <a:graphicData uri="http://schemas.openxmlformats.org/presentationml/2006/ole">
              <p:oleObj spid="_x0000_s43034" name="Equation" r:id="rId8" imgW="622030" imgH="241195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10518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923" name="Group 19"/>
          <p:cNvGrpSpPr>
            <a:grpSpLocks/>
          </p:cNvGrpSpPr>
          <p:nvPr/>
        </p:nvGrpSpPr>
        <p:grpSpPr bwMode="auto">
          <a:xfrm>
            <a:off x="829442" y="1728183"/>
            <a:ext cx="5050080" cy="4221084"/>
            <a:chOff x="2304" y="1008"/>
            <a:chExt cx="3507" cy="2931"/>
          </a:xfrm>
        </p:grpSpPr>
        <p:pic>
          <p:nvPicPr>
            <p:cNvPr id="50790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6" y="1104"/>
              <a:ext cx="2835" cy="2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07912" name="Object 8"/>
            <p:cNvGraphicFramePr>
              <a:graphicFrameLocks noChangeAspect="1"/>
            </p:cNvGraphicFramePr>
            <p:nvPr/>
          </p:nvGraphicFramePr>
          <p:xfrm>
            <a:off x="2304" y="1344"/>
            <a:ext cx="720" cy="515"/>
          </p:xfrm>
          <a:graphic>
            <a:graphicData uri="http://schemas.openxmlformats.org/presentationml/2006/ole">
              <p:oleObj spid="_x0000_s44038" name="Equation" r:id="rId5" imgW="672808" imgH="482391" progId="Equation.3">
                <p:embed/>
              </p:oleObj>
            </a:graphicData>
          </a:graphic>
        </p:graphicFrame>
        <p:sp>
          <p:nvSpPr>
            <p:cNvPr id="507913" name="Text Box 9"/>
            <p:cNvSpPr txBox="1">
              <a:spLocks noChangeArrowheads="1"/>
            </p:cNvSpPr>
            <p:nvPr/>
          </p:nvSpPr>
          <p:spPr bwMode="auto">
            <a:xfrm>
              <a:off x="4305" y="1814"/>
              <a:ext cx="1473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Ideal dichotomous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interval reduction</a:t>
              </a:r>
            </a:p>
          </p:txBody>
        </p:sp>
        <p:sp>
          <p:nvSpPr>
            <p:cNvPr id="507918" name="Text Box 14"/>
            <p:cNvSpPr txBox="1">
              <a:spLocks noChangeArrowheads="1"/>
            </p:cNvSpPr>
            <p:nvPr/>
          </p:nvSpPr>
          <p:spPr bwMode="auto">
            <a:xfrm>
              <a:off x="3854" y="3168"/>
              <a:ext cx="81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Fibonacci</a:t>
              </a:r>
            </a:p>
          </p:txBody>
        </p:sp>
        <p:sp>
          <p:nvSpPr>
            <p:cNvPr id="507919" name="Text Box 15"/>
            <p:cNvSpPr txBox="1">
              <a:spLocks noChangeArrowheads="1"/>
            </p:cNvSpPr>
            <p:nvPr/>
          </p:nvSpPr>
          <p:spPr bwMode="auto">
            <a:xfrm>
              <a:off x="3788" y="2630"/>
              <a:ext cx="689" cy="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Golden </a:t>
              </a:r>
              <a:br>
                <a:rPr lang="en-GB">
                  <a:solidFill>
                    <a:srgbClr val="000000"/>
                  </a:solidFill>
                </a:rPr>
              </a:br>
              <a:r>
                <a:rPr lang="en-GB">
                  <a:solidFill>
                    <a:srgbClr val="000000"/>
                  </a:solidFill>
                </a:rPr>
                <a:t>section</a:t>
              </a:r>
            </a:p>
          </p:txBody>
        </p:sp>
        <p:sp>
          <p:nvSpPr>
            <p:cNvPr id="507920" name="Line 16"/>
            <p:cNvSpPr>
              <a:spLocks noChangeShapeType="1"/>
            </p:cNvSpPr>
            <p:nvPr/>
          </p:nvSpPr>
          <p:spPr bwMode="auto">
            <a:xfrm>
              <a:off x="4377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1" name="Line 17"/>
            <p:cNvSpPr>
              <a:spLocks noChangeShapeType="1"/>
            </p:cNvSpPr>
            <p:nvPr/>
          </p:nvSpPr>
          <p:spPr bwMode="auto">
            <a:xfrm>
              <a:off x="470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07922" name="Text Box 18"/>
            <p:cNvSpPr txBox="1">
              <a:spLocks noChangeArrowheads="1"/>
            </p:cNvSpPr>
            <p:nvPr/>
          </p:nvSpPr>
          <p:spPr bwMode="auto">
            <a:xfrm>
              <a:off x="3952" y="1008"/>
              <a:ext cx="956" cy="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Evaluations</a:t>
              </a:r>
            </a:p>
          </p:txBody>
        </p:sp>
      </p:grpSp>
      <p:sp>
        <p:nvSpPr>
          <p:cNvPr id="507926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Comparison sectioning methods</a:t>
            </a:r>
          </a:p>
        </p:txBody>
      </p:sp>
      <p:grpSp>
        <p:nvGrpSpPr>
          <p:cNvPr id="507930" name="Group 26"/>
          <p:cNvGrpSpPr>
            <a:grpSpLocks/>
          </p:cNvGrpSpPr>
          <p:nvPr/>
        </p:nvGrpSpPr>
        <p:grpSpPr bwMode="auto">
          <a:xfrm>
            <a:off x="6082560" y="1975887"/>
            <a:ext cx="2557440" cy="3761675"/>
            <a:chOff x="4224" y="1372"/>
            <a:chExt cx="1776" cy="2612"/>
          </a:xfrm>
        </p:grpSpPr>
        <p:sp>
          <p:nvSpPr>
            <p:cNvPr id="507925" name="Rectangle 21"/>
            <p:cNvSpPr>
              <a:spLocks noChangeArrowheads="1"/>
            </p:cNvSpPr>
            <p:nvPr/>
          </p:nvSpPr>
          <p:spPr bwMode="auto">
            <a:xfrm>
              <a:off x="4224" y="2400"/>
              <a:ext cx="1776" cy="15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	</a:t>
              </a:r>
              <a:r>
                <a:rPr lang="en-GB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GB">
                <a:solidFill>
                  <a:srgbClr val="000000"/>
                </a:solidFill>
              </a:endParaRP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Dichotomous	12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Golden section	9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Fibonacci	8</a:t>
              </a:r>
            </a:p>
            <a:p>
              <a:pPr marL="90713" indent="7201" defTabSz="414683" fontAlgn="base" hangingPunct="0">
                <a:lnSpc>
                  <a:spcPct val="10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  <a:tabLst>
                  <a:tab pos="1894871" algn="ctr"/>
                </a:tabLst>
              </a:pPr>
              <a:r>
                <a:rPr lang="en-GB">
                  <a:solidFill>
                    <a:srgbClr val="000000"/>
                  </a:solidFill>
                </a:rPr>
                <a:t>(Exhaustive	99)</a:t>
              </a:r>
            </a:p>
          </p:txBody>
        </p:sp>
        <p:sp>
          <p:nvSpPr>
            <p:cNvPr id="507927" name="Rectangle 23"/>
            <p:cNvSpPr>
              <a:spLocks noChangeArrowheads="1"/>
            </p:cNvSpPr>
            <p:nvPr/>
          </p:nvSpPr>
          <p:spPr bwMode="auto">
            <a:xfrm>
              <a:off x="4224" y="1372"/>
              <a:ext cx="1776" cy="1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90713" indent="7201" defTabSz="414683" fontAlgn="base" hangingPunct="0">
                <a:lnSpc>
                  <a:spcPct val="124000"/>
                </a:lnSpc>
                <a:spcBef>
                  <a:spcPct val="0"/>
                </a:spcBef>
                <a:spcAft>
                  <a:spcPts val="1293"/>
                </a:spcAft>
                <a:buClr>
                  <a:srgbClr val="000000"/>
                </a:buClr>
                <a:buSzPct val="85000"/>
              </a:pPr>
              <a:r>
                <a:rPr lang="en-GB" sz="2400">
                  <a:solidFill>
                    <a:srgbClr val="000000"/>
                  </a:solidFill>
                </a:rPr>
                <a:t>Example: reduction to 2% of original interval:</a:t>
              </a:r>
            </a:p>
          </p:txBody>
        </p:sp>
      </p:grpSp>
      <p:sp>
        <p:nvSpPr>
          <p:cNvPr id="507929" name="Rectangle 25"/>
          <p:cNvSpPr>
            <a:spLocks noChangeArrowheads="1"/>
          </p:cNvSpPr>
          <p:nvPr/>
        </p:nvSpPr>
        <p:spPr bwMode="auto">
          <a:xfrm>
            <a:off x="833761" y="5847014"/>
            <a:ext cx="7806240" cy="65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12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en-GB" sz="2400">
                <a:solidFill>
                  <a:srgbClr val="000000"/>
                </a:solidFill>
              </a:rPr>
              <a:t>Conclusion: Golden section simple and near-optimal</a:t>
            </a:r>
          </a:p>
        </p:txBody>
      </p:sp>
    </p:spTree>
    <p:extLst>
      <p:ext uri="{BB962C8B-B14F-4D97-AF65-F5344CB8AC3E}">
        <p14:creationId xmlns:p14="http://schemas.microsoft.com/office/powerpoint/2010/main" xmlns="" val="417970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2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15331</TotalTime>
  <Words>135</Words>
  <Application>Microsoft Office PowerPoint</Application>
  <PresentationFormat>On-screen Show (4:3)</PresentationFormat>
  <Paragraphs>58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Default Design</vt:lpstr>
      <vt:lpstr>Equation</vt:lpstr>
      <vt:lpstr>Slide 1</vt:lpstr>
      <vt:lpstr>Lecture 17</vt:lpstr>
      <vt:lpstr> Recap</vt:lpstr>
      <vt:lpstr>Today’s Topics</vt:lpstr>
      <vt:lpstr>Fibonacci search-I</vt:lpstr>
      <vt:lpstr>Fibonacci search-II</vt:lpstr>
      <vt:lpstr>Slide 7</vt:lpstr>
      <vt:lpstr>Slide 8</vt:lpstr>
      <vt:lpstr>Slide 9</vt:lpstr>
      <vt:lpstr>Slide 10</vt:lpstr>
      <vt:lpstr>Sectioning – Golden Section</vt:lpstr>
      <vt:lpstr>Slide 12</vt:lpstr>
      <vt:lpstr>Golden section search-I</vt:lpstr>
      <vt:lpstr>Golden section search-II</vt:lpstr>
      <vt:lpstr>Slide 15</vt:lpstr>
      <vt:lpstr>Sectioning - Golden Section</vt:lpstr>
      <vt:lpstr>Comparison sectioning methods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386</cp:revision>
  <dcterms:created xsi:type="dcterms:W3CDTF">2012-02-27T05:45:45Z</dcterms:created>
  <dcterms:modified xsi:type="dcterms:W3CDTF">2014-07-18T05:36:56Z</dcterms:modified>
</cp:coreProperties>
</file>