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63" r:id="rId3"/>
    <p:sldId id="288" r:id="rId4"/>
    <p:sldId id="287" r:id="rId5"/>
    <p:sldId id="376" r:id="rId6"/>
    <p:sldId id="402" r:id="rId7"/>
    <p:sldId id="410" r:id="rId8"/>
    <p:sldId id="411" r:id="rId9"/>
    <p:sldId id="388" r:id="rId10"/>
    <p:sldId id="389" r:id="rId11"/>
    <p:sldId id="403" r:id="rId12"/>
    <p:sldId id="409" r:id="rId13"/>
    <p:sldId id="405" r:id="rId14"/>
    <p:sldId id="406" r:id="rId15"/>
    <p:sldId id="412" r:id="rId16"/>
    <p:sldId id="413" r:id="rId17"/>
    <p:sldId id="414" r:id="rId18"/>
    <p:sldId id="391" r:id="rId19"/>
    <p:sldId id="392" r:id="rId20"/>
    <p:sldId id="415" r:id="rId21"/>
    <p:sldId id="416" r:id="rId22"/>
    <p:sldId id="394" r:id="rId23"/>
    <p:sldId id="395" r:id="rId24"/>
    <p:sldId id="396" r:id="rId25"/>
    <p:sldId id="359" r:id="rId26"/>
    <p:sldId id="32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84"/>
            <p14:sldId id="385"/>
            <p14:sldId id="386"/>
            <p14:sldId id="387"/>
            <p14:sldId id="397"/>
            <p14:sldId id="398"/>
            <p14:sldId id="399"/>
            <p14:sldId id="400"/>
            <p14:sldId id="401"/>
            <p14:sldId id="402"/>
            <p14:sldId id="388"/>
            <p14:sldId id="389"/>
            <p14:sldId id="403"/>
            <p14:sldId id="409"/>
            <p14:sldId id="405"/>
            <p14:sldId id="406"/>
            <p14:sldId id="391"/>
            <p14:sldId id="392"/>
            <p14:sldId id="394"/>
            <p14:sldId id="395"/>
            <p14:sldId id="396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7958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8061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82659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8368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8880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8982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9085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Search methods</a:t>
            </a:r>
          </a:p>
          <a:p>
            <a:r>
              <a:rPr lang="nl-NL" sz="2400" dirty="0" smtClean="0">
                <a:solidFill>
                  <a:srgbClr val="000000"/>
                </a:solidFill>
              </a:rPr>
              <a:t>Dichotomous search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 smtClean="0">
                <a:solidFill>
                  <a:srgbClr val="000000"/>
                </a:solidFill>
              </a:rPr>
              <a:t>Dichotomous search</a:t>
            </a:r>
          </a:p>
          <a:p>
            <a:r>
              <a:rPr lang="nl-NL" sz="2400" dirty="0" smtClean="0">
                <a:solidFill>
                  <a:srgbClr val="000000"/>
                </a:solidFill>
              </a:rPr>
              <a:t>Fibonacci Search</a:t>
            </a:r>
            <a:endParaRPr lang="nl-NL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Example-II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Minimize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10</m:t>
                    </m:r>
                  </m:oMath>
                </a14:m>
                <a:endParaRPr lang="en-GB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093" t="-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6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68289021"/>
                  </p:ext>
                </p:extLst>
              </p:nvPr>
            </p:nvGraphicFramePr>
            <p:xfrm>
              <a:off x="609600" y="2819400"/>
              <a:ext cx="780573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00956"/>
                    <a:gridCol w="1300956"/>
                    <a:gridCol w="1300956"/>
                    <a:gridCol w="1300956"/>
                    <a:gridCol w="1300956"/>
                    <a:gridCol w="1300956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0.2025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0.3025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0.0756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0.0306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0.0076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0.0351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0.725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0.90625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1.00625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0.0088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0.00004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0.90625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0.996875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1.096875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0.00000976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0.0094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="" xmlns:p14="http://schemas.microsoft.com/office/powerpoint/2010/main" val="1268289021"/>
                  </p:ext>
                </p:extLst>
              </p:nvPr>
            </p:nvGraphicFramePr>
            <p:xfrm>
              <a:off x="609600" y="2819400"/>
              <a:ext cx="7805736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00956"/>
                    <a:gridCol w="1300956"/>
                    <a:gridCol w="1300956"/>
                    <a:gridCol w="1300956"/>
                    <a:gridCol w="1300956"/>
                    <a:gridCol w="1300956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918" r="-501408" b="-5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9533" t="-4918" r="-399065" b="-5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469" t="-4918" r="-300939" b="-5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69" t="-4918" r="-200939" b="-5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98598" t="-4918" r="-100000" b="-5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939" t="-4918" r="-469" b="-509836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0.2025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0.3025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0.0756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0.0306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0.0076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0.0351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0.725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0.90625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1.00625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0.0088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0.00004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0.90625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0.996875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1.096875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0.00000976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0.0094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="" xmlns:p14="http://schemas.microsoft.com/office/powerpoint/2010/main" val="358688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772" name="Group 36"/>
          <p:cNvGrpSpPr>
            <a:grpSpLocks/>
          </p:cNvGrpSpPr>
          <p:nvPr/>
        </p:nvGrpSpPr>
        <p:grpSpPr bwMode="auto">
          <a:xfrm>
            <a:off x="1175040" y="3511091"/>
            <a:ext cx="6912000" cy="1627371"/>
            <a:chOff x="816" y="2438"/>
            <a:chExt cx="4800" cy="1130"/>
          </a:xfrm>
        </p:grpSpPr>
        <p:grpSp>
          <p:nvGrpSpPr>
            <p:cNvPr id="500771" name="Group 35"/>
            <p:cNvGrpSpPr>
              <a:grpSpLocks/>
            </p:cNvGrpSpPr>
            <p:nvPr/>
          </p:nvGrpSpPr>
          <p:grpSpPr bwMode="auto">
            <a:xfrm>
              <a:off x="816" y="2438"/>
              <a:ext cx="4800" cy="799"/>
              <a:chOff x="816" y="2438"/>
              <a:chExt cx="4800" cy="799"/>
            </a:xfrm>
          </p:grpSpPr>
          <p:sp>
            <p:nvSpPr>
              <p:cNvPr id="500757" name="Rectangle 21"/>
              <p:cNvSpPr>
                <a:spLocks noChangeArrowheads="1"/>
              </p:cNvSpPr>
              <p:nvPr/>
            </p:nvSpPr>
            <p:spPr bwMode="auto">
              <a:xfrm>
                <a:off x="1008" y="2880"/>
                <a:ext cx="2208" cy="357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45" name="Oval 9"/>
              <p:cNvSpPr>
                <a:spLocks noChangeArrowheads="1"/>
              </p:cNvSpPr>
              <p:nvPr/>
            </p:nvSpPr>
            <p:spPr bwMode="auto">
              <a:xfrm>
                <a:off x="816" y="2880"/>
                <a:ext cx="357" cy="35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46" name="Rectangle 10"/>
              <p:cNvSpPr>
                <a:spLocks noChangeArrowheads="1"/>
              </p:cNvSpPr>
              <p:nvPr/>
            </p:nvSpPr>
            <p:spPr bwMode="auto">
              <a:xfrm>
                <a:off x="3216" y="2880"/>
                <a:ext cx="2208" cy="357"/>
              </a:xfrm>
              <a:prstGeom prst="rect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47" name="Oval 11"/>
              <p:cNvSpPr>
                <a:spLocks noChangeArrowheads="1"/>
              </p:cNvSpPr>
              <p:nvPr/>
            </p:nvSpPr>
            <p:spPr bwMode="auto">
              <a:xfrm>
                <a:off x="5259" y="2880"/>
                <a:ext cx="357" cy="357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54" name="Line 18"/>
              <p:cNvSpPr>
                <a:spLocks noChangeShapeType="1"/>
              </p:cNvSpPr>
              <p:nvPr/>
            </p:nvSpPr>
            <p:spPr bwMode="auto">
              <a:xfrm>
                <a:off x="1008" y="2736"/>
                <a:ext cx="44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00755" name="Text Box 19"/>
              <p:cNvSpPr txBox="1">
                <a:spLocks noChangeArrowheads="1"/>
              </p:cNvSpPr>
              <p:nvPr/>
            </p:nvSpPr>
            <p:spPr bwMode="auto">
              <a:xfrm>
                <a:off x="3062" y="2438"/>
                <a:ext cx="280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l-NL" i="1">
                    <a:solidFill>
                      <a:srgbClr val="000000"/>
                    </a:solidFill>
                    <a:latin typeface="Times New Roman" pitchFamily="18" charset="0"/>
                  </a:rPr>
                  <a:t>L</a:t>
                </a:r>
                <a:r>
                  <a:rPr lang="nl-NL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nl-NL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500758" name="Text Box 22"/>
            <p:cNvSpPr txBox="1">
              <a:spLocks noChangeArrowheads="1"/>
            </p:cNvSpPr>
            <p:nvPr/>
          </p:nvSpPr>
          <p:spPr bwMode="auto">
            <a:xfrm>
              <a:off x="915" y="3312"/>
              <a:ext cx="253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r>
                <a:rPr lang="nl-NL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nl-NL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00759" name="Text Box 23"/>
            <p:cNvSpPr txBox="1">
              <a:spLocks noChangeArrowheads="1"/>
            </p:cNvSpPr>
            <p:nvPr/>
          </p:nvSpPr>
          <p:spPr bwMode="auto">
            <a:xfrm>
              <a:off x="5322" y="3312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r>
                <a:rPr lang="nl-NL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nl-NL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Dichotomous </a:t>
            </a:r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search-III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00740" name="Rectangle 4"/>
          <p:cNvSpPr>
            <a:spLocks noChangeArrowheads="1"/>
          </p:cNvSpPr>
          <p:nvPr/>
        </p:nvSpPr>
        <p:spPr bwMode="auto">
          <a:xfrm>
            <a:off x="4147201" y="1647533"/>
            <a:ext cx="4663451" cy="120059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eaLnBrk="0" fontAlgn="base" hangingPunct="0">
              <a:spcBef>
                <a:spcPts val="454"/>
              </a:spcBef>
              <a:spcAft>
                <a:spcPts val="454"/>
              </a:spcAft>
            </a:pP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Main Entry: </a:t>
            </a:r>
            <a:r>
              <a:rPr lang="en-GB" b="1">
                <a:solidFill>
                  <a:srgbClr val="000000"/>
                </a:solidFill>
                <a:latin typeface="Times New Roman" pitchFamily="18" charset="0"/>
              </a:rPr>
              <a:t>di·chot·o·mous</a:t>
            </a: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en-GB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GB">
                <a:solidFill>
                  <a:srgbClr val="000000"/>
                </a:solidFill>
                <a:latin typeface="Times New Roman" pitchFamily="18" charset="0"/>
              </a:rPr>
              <a:t>Pronunciation: 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dI-'kät-&amp;-m&amp;s </a:t>
            </a:r>
            <a:r>
              <a:rPr lang="en-GB" i="1">
                <a:solidFill>
                  <a:srgbClr val="000000"/>
                </a:solidFill>
                <a:latin typeface="Courier New" pitchFamily="49" charset="0"/>
              </a:rPr>
              <a:t>also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 d&amp;-</a:t>
            </a:r>
            <a:br>
              <a:rPr lang="en-GB">
                <a:solidFill>
                  <a:srgbClr val="000000"/>
                </a:solidFill>
                <a:latin typeface="Courier New" pitchFamily="49" charset="0"/>
              </a:rPr>
            </a:b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Function: </a:t>
            </a:r>
            <a:r>
              <a:rPr lang="en-GB" i="1">
                <a:solidFill>
                  <a:srgbClr val="000000"/>
                </a:solidFill>
                <a:latin typeface="Courier New" pitchFamily="49" charset="0"/>
              </a:rPr>
              <a:t>adjective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/>
            </a:r>
            <a:br>
              <a:rPr lang="en-GB">
                <a:solidFill>
                  <a:srgbClr val="000000"/>
                </a:solidFill>
                <a:latin typeface="Courier New" pitchFamily="49" charset="0"/>
              </a:rPr>
            </a:br>
            <a:r>
              <a:rPr lang="en-GB" b="1">
                <a:solidFill>
                  <a:srgbClr val="000000"/>
                </a:solidFill>
                <a:latin typeface="Courier New" pitchFamily="49" charset="0"/>
              </a:rPr>
              <a:t>:</a:t>
            </a:r>
            <a:r>
              <a:rPr lang="en-GB">
                <a:solidFill>
                  <a:srgbClr val="000000"/>
                </a:solidFill>
                <a:latin typeface="Courier New" pitchFamily="49" charset="0"/>
              </a:rPr>
              <a:t> dividing into two parts </a:t>
            </a:r>
          </a:p>
        </p:txBody>
      </p:sp>
      <p:sp>
        <p:nvSpPr>
          <p:cNvPr id="500741" name="Rectangle 5"/>
          <p:cNvSpPr>
            <a:spLocks noChangeArrowheads="1"/>
          </p:cNvSpPr>
          <p:nvPr/>
        </p:nvSpPr>
        <p:spPr bwMode="auto">
          <a:xfrm>
            <a:off x="671040" y="1975889"/>
            <a:ext cx="7806240" cy="148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 dirty="0">
                <a:solidFill>
                  <a:srgbClr val="000000"/>
                </a:solidFill>
              </a:rPr>
              <a:t>Conceptually simple </a:t>
            </a:r>
            <a:br>
              <a:rPr lang="nl-NL" sz="2400" dirty="0">
                <a:solidFill>
                  <a:srgbClr val="000000"/>
                </a:solidFill>
              </a:rPr>
            </a:br>
            <a:r>
              <a:rPr lang="nl-NL" sz="2400" dirty="0">
                <a:solidFill>
                  <a:srgbClr val="000000"/>
                </a:solidFill>
              </a:rPr>
              <a:t>idea:</a:t>
            </a:r>
          </a:p>
          <a:p>
            <a:pPr marL="783291" lvl="1" indent="-260617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</a:rPr>
              <a:t>Try to split interval in half in each step</a:t>
            </a:r>
          </a:p>
        </p:txBody>
      </p:sp>
      <p:grpSp>
        <p:nvGrpSpPr>
          <p:cNvPr id="500774" name="Group 38"/>
          <p:cNvGrpSpPr>
            <a:grpSpLocks/>
          </p:cNvGrpSpPr>
          <p:nvPr/>
        </p:nvGrpSpPr>
        <p:grpSpPr bwMode="auto">
          <a:xfrm>
            <a:off x="4216320" y="3940255"/>
            <a:ext cx="1474560" cy="1129079"/>
            <a:chOff x="2928" y="2736"/>
            <a:chExt cx="1024" cy="784"/>
          </a:xfrm>
        </p:grpSpPr>
        <p:sp>
          <p:nvSpPr>
            <p:cNvPr id="500748" name="Oval 12"/>
            <p:cNvSpPr>
              <a:spLocks noChangeArrowheads="1"/>
            </p:cNvSpPr>
            <p:nvPr/>
          </p:nvSpPr>
          <p:spPr bwMode="auto">
            <a:xfrm>
              <a:off x="314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49" name="Oval 13"/>
            <p:cNvSpPr>
              <a:spLocks noChangeArrowheads="1"/>
            </p:cNvSpPr>
            <p:nvPr/>
          </p:nvSpPr>
          <p:spPr bwMode="auto">
            <a:xfrm>
              <a:off x="292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0" name="Line 14"/>
            <p:cNvSpPr>
              <a:spLocks noChangeShapeType="1"/>
            </p:cNvSpPr>
            <p:nvPr/>
          </p:nvSpPr>
          <p:spPr bwMode="auto">
            <a:xfrm flipV="1">
              <a:off x="310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1" name="Line 15"/>
            <p:cNvSpPr>
              <a:spLocks noChangeShapeType="1"/>
            </p:cNvSpPr>
            <p:nvPr/>
          </p:nvSpPr>
          <p:spPr bwMode="auto">
            <a:xfrm flipV="1">
              <a:off x="334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2" name="Line 16"/>
            <p:cNvSpPr>
              <a:spLocks noChangeShapeType="1"/>
            </p:cNvSpPr>
            <p:nvPr/>
          </p:nvSpPr>
          <p:spPr bwMode="auto">
            <a:xfrm>
              <a:off x="310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53" name="Text Box 17"/>
            <p:cNvSpPr txBox="1">
              <a:spLocks noChangeArrowheads="1"/>
            </p:cNvSpPr>
            <p:nvPr/>
          </p:nvSpPr>
          <p:spPr bwMode="auto">
            <a:xfrm>
              <a:off x="3342" y="3264"/>
              <a:ext cx="610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 dirty="0" smtClean="0">
                  <a:solidFill>
                    <a:srgbClr val="000000"/>
                  </a:solidFill>
                  <a:latin typeface="Symbol" pitchFamily="18" charset="2"/>
                </a:rPr>
                <a:t>e</a:t>
              </a:r>
              <a:r>
                <a:rPr lang="nl-NL" dirty="0" smtClea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nl-NL" dirty="0">
                  <a:solidFill>
                    <a:srgbClr val="000000"/>
                  </a:solidFill>
                  <a:latin typeface="Times New Roman" pitchFamily="18" charset="0"/>
                </a:rPr>
                <a:t>&lt;&lt; </a:t>
              </a:r>
              <a:r>
                <a:rPr lang="nl-NL" i="1" dirty="0">
                  <a:solidFill>
                    <a:srgbClr val="000000"/>
                  </a:solidFill>
                  <a:latin typeface="Times New Roman" pitchFamily="18" charset="0"/>
                </a:rPr>
                <a:t>L</a:t>
              </a:r>
              <a:r>
                <a:rPr lang="nl-NL" i="1" baseline="-25000" dirty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nl-NL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00773" name="Group 37"/>
          <p:cNvGrpSpPr>
            <a:grpSpLocks/>
          </p:cNvGrpSpPr>
          <p:nvPr/>
        </p:nvGrpSpPr>
        <p:grpSpPr bwMode="auto">
          <a:xfrm>
            <a:off x="1451520" y="3940255"/>
            <a:ext cx="3179520" cy="1589927"/>
            <a:chOff x="1008" y="2736"/>
            <a:chExt cx="2208" cy="1104"/>
          </a:xfrm>
        </p:grpSpPr>
        <p:sp>
          <p:nvSpPr>
            <p:cNvPr id="500760" name="Line 24"/>
            <p:cNvSpPr>
              <a:spLocks noChangeShapeType="1"/>
            </p:cNvSpPr>
            <p:nvPr/>
          </p:nvSpPr>
          <p:spPr bwMode="auto">
            <a:xfrm flipV="1">
              <a:off x="3216" y="2736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1" name="Line 25"/>
            <p:cNvSpPr>
              <a:spLocks noChangeShapeType="1"/>
            </p:cNvSpPr>
            <p:nvPr/>
          </p:nvSpPr>
          <p:spPr bwMode="auto">
            <a:xfrm>
              <a:off x="1008" y="3648"/>
              <a:ext cx="22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2" name="Text Box 26"/>
            <p:cNvSpPr txBox="1">
              <a:spLocks noChangeArrowheads="1"/>
            </p:cNvSpPr>
            <p:nvPr/>
          </p:nvSpPr>
          <p:spPr bwMode="auto">
            <a:xfrm>
              <a:off x="1846" y="3350"/>
              <a:ext cx="40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L</a:t>
              </a:r>
              <a:r>
                <a:rPr lang="nl-NL" i="1" baseline="-250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r>
                <a:rPr lang="nl-NL" i="1">
                  <a:solidFill>
                    <a:srgbClr val="000000"/>
                  </a:solidFill>
                  <a:latin typeface="Times New Roman" pitchFamily="18" charset="0"/>
                </a:rPr>
                <a:t>/2</a:t>
              </a:r>
            </a:p>
          </p:txBody>
        </p:sp>
      </p:grpSp>
      <p:graphicFrame>
        <p:nvGraphicFramePr>
          <p:cNvPr id="500765" name="Object 29"/>
          <p:cNvGraphicFramePr>
            <a:graphicFrameLocks noChangeAspect="1"/>
          </p:cNvGraphicFramePr>
          <p:nvPr/>
        </p:nvGraphicFramePr>
        <p:xfrm>
          <a:off x="1801441" y="5783647"/>
          <a:ext cx="2000160" cy="449327"/>
        </p:xfrm>
        <a:graphic>
          <a:graphicData uri="http://schemas.openxmlformats.org/presentationml/2006/ole">
            <p:oleObj spid="_x0000_s34845" name="Vergelijking" r:id="rId4" imgW="952087" imgH="215806" progId="Equation.3">
              <p:embed/>
            </p:oleObj>
          </a:graphicData>
        </a:graphic>
      </p:graphicFrame>
      <p:grpSp>
        <p:nvGrpSpPr>
          <p:cNvPr id="500770" name="Group 34"/>
          <p:cNvGrpSpPr>
            <a:grpSpLocks/>
          </p:cNvGrpSpPr>
          <p:nvPr/>
        </p:nvGrpSpPr>
        <p:grpSpPr bwMode="auto">
          <a:xfrm flipH="1">
            <a:off x="4216320" y="5763487"/>
            <a:ext cx="3870720" cy="527095"/>
            <a:chOff x="816" y="3984"/>
            <a:chExt cx="2688" cy="366"/>
          </a:xfrm>
        </p:grpSpPr>
        <p:sp>
          <p:nvSpPr>
            <p:cNvPr id="500766" name="Rectangle 30"/>
            <p:cNvSpPr>
              <a:spLocks noChangeArrowheads="1"/>
            </p:cNvSpPr>
            <p:nvPr/>
          </p:nvSpPr>
          <p:spPr bwMode="auto">
            <a:xfrm>
              <a:off x="1008" y="3984"/>
              <a:ext cx="2304" cy="357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7" name="Oval 31"/>
            <p:cNvSpPr>
              <a:spLocks noChangeArrowheads="1"/>
            </p:cNvSpPr>
            <p:nvPr/>
          </p:nvSpPr>
          <p:spPr bwMode="auto">
            <a:xfrm>
              <a:off x="816" y="3984"/>
              <a:ext cx="357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8" name="Oval 32"/>
            <p:cNvSpPr>
              <a:spLocks noChangeArrowheads="1"/>
            </p:cNvSpPr>
            <p:nvPr/>
          </p:nvSpPr>
          <p:spPr bwMode="auto">
            <a:xfrm>
              <a:off x="3148" y="3984"/>
              <a:ext cx="356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0769" name="Oval 33"/>
            <p:cNvSpPr>
              <a:spLocks noChangeArrowheads="1"/>
            </p:cNvSpPr>
            <p:nvPr/>
          </p:nvSpPr>
          <p:spPr bwMode="auto">
            <a:xfrm>
              <a:off x="2928" y="3993"/>
              <a:ext cx="356" cy="35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66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8433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Dichotomous </a:t>
            </a:r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search-IV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720076"/>
          </a:xfrm>
        </p:spPr>
        <p:txBody>
          <a:bodyPr/>
          <a:lstStyle/>
          <a:p>
            <a:r>
              <a:rPr lang="en-GB" dirty="0"/>
              <a:t>Interval size after 1 step (2 evaluations):</a:t>
            </a:r>
          </a:p>
        </p:txBody>
      </p:sp>
      <p:graphicFrame>
        <p:nvGraphicFramePr>
          <p:cNvPr id="5027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453322"/>
              </p:ext>
            </p:extLst>
          </p:nvPr>
        </p:nvGraphicFramePr>
        <p:xfrm>
          <a:off x="3041650" y="2474913"/>
          <a:ext cx="1851025" cy="804862"/>
        </p:xfrm>
        <a:graphic>
          <a:graphicData uri="http://schemas.openxmlformats.org/presentationml/2006/ole">
            <p:oleObj spid="_x0000_s35920" name="Equation" r:id="rId4" imgW="901440" imgH="393480" progId="Equation.3">
              <p:embed/>
            </p:oleObj>
          </a:graphicData>
        </a:graphic>
      </p:graphicFrame>
      <p:grpSp>
        <p:nvGrpSpPr>
          <p:cNvPr id="502793" name="Group 9"/>
          <p:cNvGrpSpPr>
            <a:grpSpLocks/>
          </p:cNvGrpSpPr>
          <p:nvPr/>
        </p:nvGrpSpPr>
        <p:grpSpPr bwMode="auto">
          <a:xfrm>
            <a:off x="691200" y="3427560"/>
            <a:ext cx="7806240" cy="1425750"/>
            <a:chOff x="480" y="2380"/>
            <a:chExt cx="5421" cy="990"/>
          </a:xfrm>
        </p:grpSpPr>
        <p:sp>
          <p:nvSpPr>
            <p:cNvPr id="502788" name="Rectangle 4"/>
            <p:cNvSpPr>
              <a:spLocks noChangeArrowheads="1"/>
            </p:cNvSpPr>
            <p:nvPr/>
          </p:nvSpPr>
          <p:spPr bwMode="auto">
            <a:xfrm>
              <a:off x="480" y="2380"/>
              <a:ext cx="5421" cy="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GB" sz="2400">
                  <a:solidFill>
                    <a:srgbClr val="000000"/>
                  </a:solidFill>
                </a:rPr>
                <a:t>Interval size after </a:t>
              </a:r>
              <a:r>
                <a:rPr lang="en-GB" sz="24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GB" sz="2400">
                  <a:solidFill>
                    <a:srgbClr val="000000"/>
                  </a:solidFill>
                </a:rPr>
                <a:t> steps (2</a:t>
              </a:r>
              <a:r>
                <a:rPr lang="en-GB" sz="2400" i="1">
                  <a:solidFill>
                    <a:srgbClr val="000000"/>
                  </a:solidFill>
                  <a:latin typeface="Times New Roman" pitchFamily="18" charset="0"/>
                </a:rPr>
                <a:t>m</a:t>
              </a:r>
              <a:r>
                <a:rPr lang="en-GB" sz="2400">
                  <a:solidFill>
                    <a:srgbClr val="000000"/>
                  </a:solidFill>
                </a:rPr>
                <a:t> evaluations):</a:t>
              </a:r>
            </a:p>
          </p:txBody>
        </p:sp>
        <p:graphicFrame>
          <p:nvGraphicFramePr>
            <p:cNvPr id="502791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719673112"/>
                </p:ext>
              </p:extLst>
            </p:nvPr>
          </p:nvGraphicFramePr>
          <p:xfrm>
            <a:off x="2080" y="2757"/>
            <a:ext cx="1849" cy="613"/>
          </p:xfrm>
          <a:graphic>
            <a:graphicData uri="http://schemas.openxmlformats.org/presentationml/2006/ole">
              <p:oleObj spid="_x0000_s35921" name="Equation" r:id="rId5" imgW="1295280" imgH="431640" progId="Equation.3">
                <p:embed/>
              </p:oleObj>
            </a:graphicData>
          </a:graphic>
        </p:graphicFrame>
      </p:grpSp>
      <p:sp>
        <p:nvSpPr>
          <p:cNvPr id="502807" name="Text Box 23"/>
          <p:cNvSpPr txBox="1">
            <a:spLocks noChangeArrowheads="1"/>
          </p:cNvSpPr>
          <p:nvPr/>
        </p:nvSpPr>
        <p:spPr bwMode="auto">
          <a:xfrm>
            <a:off x="7180761" y="2281201"/>
            <a:ext cx="385518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i="1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nl-NL" i="1" baseline="-25000">
                <a:solidFill>
                  <a:srgbClr val="000000"/>
                </a:solidFill>
                <a:latin typeface="Times New Roman" pitchFamily="18" charset="0"/>
              </a:rPr>
              <a:t>0</a:t>
            </a:r>
            <a:endParaRPr lang="nl-NL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502808" name="Group 24"/>
          <p:cNvGrpSpPr>
            <a:grpSpLocks/>
          </p:cNvGrpSpPr>
          <p:nvPr/>
        </p:nvGrpSpPr>
        <p:grpSpPr bwMode="auto">
          <a:xfrm>
            <a:off x="5806080" y="2684443"/>
            <a:ext cx="3041280" cy="426285"/>
            <a:chOff x="816" y="2736"/>
            <a:chExt cx="4800" cy="672"/>
          </a:xfrm>
        </p:grpSpPr>
        <p:sp>
          <p:nvSpPr>
            <p:cNvPr id="502809" name="Rectangle 25"/>
            <p:cNvSpPr>
              <a:spLocks noChangeArrowheads="1"/>
            </p:cNvSpPr>
            <p:nvPr/>
          </p:nvSpPr>
          <p:spPr bwMode="auto">
            <a:xfrm>
              <a:off x="1008" y="2880"/>
              <a:ext cx="2208" cy="357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0" name="Oval 26"/>
            <p:cNvSpPr>
              <a:spLocks noChangeArrowheads="1"/>
            </p:cNvSpPr>
            <p:nvPr/>
          </p:nvSpPr>
          <p:spPr bwMode="auto">
            <a:xfrm>
              <a:off x="816" y="2880"/>
              <a:ext cx="357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1" name="Rectangle 27"/>
            <p:cNvSpPr>
              <a:spLocks noChangeArrowheads="1"/>
            </p:cNvSpPr>
            <p:nvPr/>
          </p:nvSpPr>
          <p:spPr bwMode="auto">
            <a:xfrm>
              <a:off x="3216" y="2880"/>
              <a:ext cx="2208" cy="357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2" name="Oval 28"/>
            <p:cNvSpPr>
              <a:spLocks noChangeArrowheads="1"/>
            </p:cNvSpPr>
            <p:nvPr/>
          </p:nvSpPr>
          <p:spPr bwMode="auto">
            <a:xfrm>
              <a:off x="5259" y="2880"/>
              <a:ext cx="357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3" name="Line 29"/>
            <p:cNvSpPr>
              <a:spLocks noChangeShapeType="1"/>
            </p:cNvSpPr>
            <p:nvPr/>
          </p:nvSpPr>
          <p:spPr bwMode="auto">
            <a:xfrm>
              <a:off x="1008" y="2736"/>
              <a:ext cx="4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4" name="Oval 30"/>
            <p:cNvSpPr>
              <a:spLocks noChangeArrowheads="1"/>
            </p:cNvSpPr>
            <p:nvPr/>
          </p:nvSpPr>
          <p:spPr bwMode="auto">
            <a:xfrm>
              <a:off x="314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5" name="Oval 31"/>
            <p:cNvSpPr>
              <a:spLocks noChangeArrowheads="1"/>
            </p:cNvSpPr>
            <p:nvPr/>
          </p:nvSpPr>
          <p:spPr bwMode="auto">
            <a:xfrm>
              <a:off x="2928" y="2880"/>
              <a:ext cx="356" cy="357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6" name="Line 32"/>
            <p:cNvSpPr>
              <a:spLocks noChangeShapeType="1"/>
            </p:cNvSpPr>
            <p:nvPr/>
          </p:nvSpPr>
          <p:spPr bwMode="auto">
            <a:xfrm flipV="1">
              <a:off x="310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7" name="Line 33"/>
            <p:cNvSpPr>
              <a:spLocks noChangeShapeType="1"/>
            </p:cNvSpPr>
            <p:nvPr/>
          </p:nvSpPr>
          <p:spPr bwMode="auto">
            <a:xfrm flipV="1">
              <a:off x="3342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8" name="Line 34"/>
            <p:cNvSpPr>
              <a:spLocks noChangeShapeType="1"/>
            </p:cNvSpPr>
            <p:nvPr/>
          </p:nvSpPr>
          <p:spPr bwMode="auto">
            <a:xfrm>
              <a:off x="310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2819" name="Line 35"/>
            <p:cNvSpPr>
              <a:spLocks noChangeShapeType="1"/>
            </p:cNvSpPr>
            <p:nvPr/>
          </p:nvSpPr>
          <p:spPr bwMode="auto">
            <a:xfrm flipV="1">
              <a:off x="3216" y="273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048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Fibonacci Sequence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A Fibonacci sequence is a sequence of numbers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…</m:t>
                    </m:r>
                  </m:oMath>
                </a14:m>
                <a:endParaRPr lang="en-GB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First few Fibonacci numbers are given below</a:t>
                </a:r>
              </a:p>
              <a:p>
                <a:pPr marL="97922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093" t="-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5352286"/>
                  </p:ext>
                </p:extLst>
              </p:nvPr>
            </p:nvGraphicFramePr>
            <p:xfrm>
              <a:off x="1524000" y="3429000"/>
              <a:ext cx="6096000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21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55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89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233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377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="" xmlns:p14="http://schemas.microsoft.com/office/powerpoint/2010/main" val="2835352286"/>
                  </p:ext>
                </p:extLst>
              </p:nvPr>
            </p:nvGraphicFramePr>
            <p:xfrm>
              <a:off x="1524000" y="3429000"/>
              <a:ext cx="6096000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918" r="-300000" b="-7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4918" r="-200000" b="-7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000" t="-4918" r="-100000" b="-7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000" t="-4918" b="-70819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21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55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89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233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377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="" xmlns:p14="http://schemas.microsoft.com/office/powerpoint/2010/main" val="137197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Fibonacci search-I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u="sng" dirty="0" smtClean="0">
                    <a:latin typeface="Calibri" pitchFamily="34" charset="0"/>
                  </a:rPr>
                  <a:t>Example:</a:t>
                </a:r>
                <a:r>
                  <a:rPr lang="en-US" dirty="0" smtClean="0">
                    <a:latin typeface="Calibri" pitchFamily="34" charset="0"/>
                  </a:rPr>
                  <a:t> Maximize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GB" dirty="0" smtClean="0">
                    <a:latin typeface="Calibri" pitchFamily="34" charset="0"/>
                  </a:rPr>
                  <a:t>within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using a 14-point search (n=14)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0001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radians.</a:t>
                </a:r>
              </a:p>
              <a:p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093" t="-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00399"/>
            <a:ext cx="6160999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8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Fibonacci search-II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 smtClean="0">
                    <a:latin typeface="Calibri" pitchFamily="34" charset="0"/>
                  </a:rPr>
                  <a:t>The Fibonacci search points are calculated as follows:</a:t>
                </a: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𝑏</m:t>
                    </m:r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𝑎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>
                    <a:latin typeface="Calibri" pitchFamily="34" charset="0"/>
                  </a:rPr>
                  <a:t>.</a:t>
                </a:r>
                <a:endParaRPr lang="en-GB" sz="200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sz="2000" dirty="0" smtClean="0">
                    <a:latin typeface="Calibri" pitchFamily="34" charset="0"/>
                  </a:rPr>
                  <a:t>In the example given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3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141593</m:t>
                    </m:r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141593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377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610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199984</m:t>
                    </m:r>
                    <m:r>
                      <a:rPr lang="en-US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141593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377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610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941606</m:t>
                    </m:r>
                    <m:r>
                      <a:rPr lang="en-US" sz="20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Moreover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199984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0</m:t>
                    </m:r>
                    <m:r>
                      <a:rPr lang="en-US" sz="2000" b="0" i="1" dirty="0" smtClean="0">
                        <a:latin typeface="Cambria Math"/>
                      </a:rPr>
                      <m:t>.</m:t>
                    </m:r>
                    <m:r>
                      <a:rPr lang="en-US" sz="2000" b="0" i="1" dirty="0" smtClean="0">
                        <a:latin typeface="Cambria Math"/>
                      </a:rPr>
                      <m:t>434839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941606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703580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03" t="-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7319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</p:spPr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Clearly the maxima lies 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941606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. Now we find the next two search points </a:t>
                </a:r>
              </a:p>
              <a:p>
                <a:pPr marL="97922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941606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941606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377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610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741622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941606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377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610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199976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Moreover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741622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0</m:t>
                    </m:r>
                    <m:r>
                      <a:rPr lang="en-US" b="0" i="1" dirty="0" smtClean="0">
                        <a:latin typeface="Cambria Math"/>
                      </a:rPr>
                      <m:t>.</m:t>
                    </m:r>
                    <m:r>
                      <a:rPr lang="en-US" b="0" i="1" dirty="0" smtClean="0">
                        <a:latin typeface="Cambria Math"/>
                      </a:rPr>
                      <m:t>546853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</a:rPr>
                          <m:t>199976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434847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</a:t>
                </a: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this implies that maxima lies 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199976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endParaRPr lang="en-GB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We continue this process for 5 more steps to get the desired result.</a:t>
                </a: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  <a:blipFill rotWithShape="1">
                <a:blip r:embed="rId3" cstate="print"/>
                <a:stretch>
                  <a:fillRect l="-1093" t="-793" r="-4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48643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Sectioning - Fibonacci</a:t>
            </a: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1"/>
            <a:ext cx="2370240" cy="2310003"/>
          </a:xfrm>
        </p:spPr>
        <p:txBody>
          <a:bodyPr/>
          <a:lstStyle/>
          <a:p>
            <a:r>
              <a:rPr lang="nl-NL"/>
              <a:t>Situation: minimum bracketed between </a:t>
            </a:r>
            <a:r>
              <a:rPr lang="nl-NL" i="1">
                <a:latin typeface="Times New Roman" pitchFamily="18" charset="0"/>
              </a:rPr>
              <a:t>x</a:t>
            </a:r>
            <a:r>
              <a:rPr lang="nl-NL" i="1" baseline="-25000">
                <a:latin typeface="Times New Roman" pitchFamily="18" charset="0"/>
              </a:rPr>
              <a:t>1</a:t>
            </a:r>
            <a:r>
              <a:rPr lang="nl-NL"/>
              <a:t> and </a:t>
            </a:r>
            <a:r>
              <a:rPr lang="nl-NL" i="1">
                <a:latin typeface="Times New Roman" pitchFamily="18" charset="0"/>
              </a:rPr>
              <a:t>x</a:t>
            </a:r>
            <a:r>
              <a:rPr lang="nl-NL" i="1" baseline="-25000">
                <a:latin typeface="Times New Roman" pitchFamily="18" charset="0"/>
              </a:rPr>
              <a:t>3</a:t>
            </a:r>
            <a:r>
              <a:rPr lang="nl-NL" baseline="-25000"/>
              <a:t> </a:t>
            </a:r>
            <a:r>
              <a:rPr lang="nl-NL"/>
              <a:t>:</a:t>
            </a:r>
          </a:p>
        </p:txBody>
      </p:sp>
      <p:sp>
        <p:nvSpPr>
          <p:cNvPr id="459780" name="Line 4"/>
          <p:cNvSpPr>
            <a:spLocks noChangeShapeType="1"/>
          </p:cNvSpPr>
          <p:nvPr/>
        </p:nvSpPr>
        <p:spPr bwMode="auto">
          <a:xfrm flipV="1">
            <a:off x="3179520" y="2073819"/>
            <a:ext cx="0" cy="20046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1" name="Line 5"/>
          <p:cNvSpPr>
            <a:spLocks noChangeShapeType="1"/>
          </p:cNvSpPr>
          <p:nvPr/>
        </p:nvSpPr>
        <p:spPr bwMode="auto">
          <a:xfrm>
            <a:off x="3179520" y="4078508"/>
            <a:ext cx="47001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3" name="Line 7"/>
          <p:cNvSpPr>
            <a:spLocks noChangeShapeType="1"/>
          </p:cNvSpPr>
          <p:nvPr/>
        </p:nvSpPr>
        <p:spPr bwMode="auto">
          <a:xfrm>
            <a:off x="3805920" y="2695963"/>
            <a:ext cx="0" cy="138254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4" name="Text Box 8"/>
          <p:cNvSpPr txBox="1">
            <a:spLocks noChangeArrowheads="1"/>
          </p:cNvSpPr>
          <p:nvPr/>
        </p:nvSpPr>
        <p:spPr bwMode="auto">
          <a:xfrm>
            <a:off x="3656945" y="4078509"/>
            <a:ext cx="359870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i="1" baseline="-25000">
                <a:solidFill>
                  <a:srgbClr val="000000"/>
                </a:solidFill>
                <a:latin typeface="Times New Roman" pitchFamily="18" charset="0"/>
              </a:rPr>
              <a:t>1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9785" name="Oval 9"/>
          <p:cNvSpPr>
            <a:spLocks noChangeArrowheads="1"/>
          </p:cNvSpPr>
          <p:nvPr/>
        </p:nvSpPr>
        <p:spPr bwMode="auto">
          <a:xfrm>
            <a:off x="3771360" y="2626837"/>
            <a:ext cx="69120" cy="69127"/>
          </a:xfrm>
          <a:prstGeom prst="ellipse">
            <a:avLst/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6" name="Line 10"/>
          <p:cNvSpPr>
            <a:spLocks noChangeShapeType="1"/>
          </p:cNvSpPr>
          <p:nvPr/>
        </p:nvSpPr>
        <p:spPr bwMode="auto">
          <a:xfrm>
            <a:off x="7054560" y="2350328"/>
            <a:ext cx="0" cy="172818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87" name="Text Box 11"/>
          <p:cNvSpPr txBox="1">
            <a:spLocks noChangeArrowheads="1"/>
          </p:cNvSpPr>
          <p:nvPr/>
        </p:nvSpPr>
        <p:spPr bwMode="auto">
          <a:xfrm>
            <a:off x="6905585" y="4078509"/>
            <a:ext cx="359870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i="1" baseline="-25000">
                <a:solidFill>
                  <a:srgbClr val="000000"/>
                </a:solidFill>
                <a:latin typeface="Times New Roman" pitchFamily="18" charset="0"/>
              </a:rPr>
              <a:t>3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9788" name="Oval 12"/>
          <p:cNvSpPr>
            <a:spLocks noChangeArrowheads="1"/>
          </p:cNvSpPr>
          <p:nvPr/>
        </p:nvSpPr>
        <p:spPr bwMode="auto">
          <a:xfrm>
            <a:off x="7020000" y="2281201"/>
            <a:ext cx="69120" cy="69127"/>
          </a:xfrm>
          <a:prstGeom prst="ellipse">
            <a:avLst/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59791" name="Group 15"/>
          <p:cNvGrpSpPr>
            <a:grpSpLocks/>
          </p:cNvGrpSpPr>
          <p:nvPr/>
        </p:nvGrpSpPr>
        <p:grpSpPr bwMode="auto">
          <a:xfrm>
            <a:off x="7603200" y="622147"/>
            <a:ext cx="1275840" cy="2075259"/>
            <a:chOff x="5280" y="432"/>
            <a:chExt cx="886" cy="1441"/>
          </a:xfrm>
        </p:grpSpPr>
        <p:pic>
          <p:nvPicPr>
            <p:cNvPr id="459789" name="Picture 13" descr="Fibonacci (1180?-1250?)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432"/>
              <a:ext cx="886" cy="108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9790" name="Text Box 14"/>
            <p:cNvSpPr txBox="1">
              <a:spLocks noChangeArrowheads="1"/>
            </p:cNvSpPr>
            <p:nvPr/>
          </p:nvSpPr>
          <p:spPr bwMode="auto">
            <a:xfrm>
              <a:off x="5334" y="1488"/>
              <a:ext cx="760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</a:rPr>
                <a:t>Fibonacci,</a:t>
              </a:r>
              <a:br>
                <a:rPr lang="en-US" sz="1500" dirty="0">
                  <a:solidFill>
                    <a:srgbClr val="000000"/>
                  </a:solidFill>
                </a:rPr>
              </a:br>
              <a:r>
                <a:rPr lang="en-US" sz="1500" dirty="0" smtClean="0">
                  <a:solidFill>
                    <a:srgbClr val="000000"/>
                  </a:solidFill>
                </a:rPr>
                <a:t>1180-1250</a:t>
              </a:r>
              <a:endParaRPr lang="en-GB" sz="1500" dirty="0">
                <a:solidFill>
                  <a:srgbClr val="000000"/>
                </a:solidFill>
              </a:endParaRPr>
            </a:p>
          </p:txBody>
        </p:sp>
      </p:grpSp>
      <p:sp>
        <p:nvSpPr>
          <p:cNvPr id="459797" name="Line 21"/>
          <p:cNvSpPr>
            <a:spLocks noChangeShapeType="1"/>
          </p:cNvSpPr>
          <p:nvPr/>
        </p:nvSpPr>
        <p:spPr bwMode="auto">
          <a:xfrm>
            <a:off x="5045760" y="3248981"/>
            <a:ext cx="2880" cy="82952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798" name="Text Box 22"/>
          <p:cNvSpPr txBox="1">
            <a:spLocks noChangeArrowheads="1"/>
          </p:cNvSpPr>
          <p:nvPr/>
        </p:nvSpPr>
        <p:spPr bwMode="auto">
          <a:xfrm>
            <a:off x="4899666" y="4078509"/>
            <a:ext cx="359870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i="1" baseline="-25000">
                <a:solidFill>
                  <a:srgbClr val="000000"/>
                </a:solidFill>
                <a:latin typeface="Times New Roman" pitchFamily="18" charset="0"/>
              </a:rPr>
              <a:t>2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59799" name="Oval 23"/>
          <p:cNvSpPr>
            <a:spLocks noChangeArrowheads="1"/>
          </p:cNvSpPr>
          <p:nvPr/>
        </p:nvSpPr>
        <p:spPr bwMode="auto">
          <a:xfrm>
            <a:off x="5014080" y="3248981"/>
            <a:ext cx="69120" cy="69127"/>
          </a:xfrm>
          <a:prstGeom prst="ellipse">
            <a:avLst/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59800" name="Rectangle 24"/>
          <p:cNvSpPr>
            <a:spLocks noChangeArrowheads="1"/>
          </p:cNvSpPr>
          <p:nvPr/>
        </p:nvSpPr>
        <p:spPr bwMode="auto">
          <a:xfrm>
            <a:off x="691200" y="4464470"/>
            <a:ext cx="7806240" cy="92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>
                <a:solidFill>
                  <a:srgbClr val="000000"/>
                </a:solidFill>
              </a:rPr>
              <a:t>Test new points and reduce interval</a:t>
            </a:r>
          </a:p>
        </p:txBody>
      </p:sp>
      <p:grpSp>
        <p:nvGrpSpPr>
          <p:cNvPr id="459805" name="Group 29"/>
          <p:cNvGrpSpPr>
            <a:grpSpLocks/>
          </p:cNvGrpSpPr>
          <p:nvPr/>
        </p:nvGrpSpPr>
        <p:grpSpPr bwMode="auto">
          <a:xfrm>
            <a:off x="3801600" y="2903347"/>
            <a:ext cx="2367360" cy="1552483"/>
            <a:chOff x="2640" y="2016"/>
            <a:chExt cx="1644" cy="1078"/>
          </a:xfrm>
        </p:grpSpPr>
        <p:sp>
          <p:nvSpPr>
            <p:cNvPr id="459801" name="Line 25"/>
            <p:cNvSpPr>
              <a:spLocks noChangeShapeType="1"/>
            </p:cNvSpPr>
            <p:nvPr/>
          </p:nvSpPr>
          <p:spPr bwMode="auto">
            <a:xfrm>
              <a:off x="4127" y="2064"/>
              <a:ext cx="3" cy="7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59802" name="Text Box 26"/>
            <p:cNvSpPr txBox="1">
              <a:spLocks noChangeArrowheads="1"/>
            </p:cNvSpPr>
            <p:nvPr/>
          </p:nvSpPr>
          <p:spPr bwMode="auto">
            <a:xfrm>
              <a:off x="4022" y="2838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9803" name="Oval 27"/>
            <p:cNvSpPr>
              <a:spLocks noChangeArrowheads="1"/>
            </p:cNvSpPr>
            <p:nvPr/>
          </p:nvSpPr>
          <p:spPr bwMode="auto">
            <a:xfrm>
              <a:off x="4106" y="2016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59804" name="Line 28"/>
            <p:cNvSpPr>
              <a:spLocks noChangeShapeType="1"/>
            </p:cNvSpPr>
            <p:nvPr/>
          </p:nvSpPr>
          <p:spPr bwMode="auto">
            <a:xfrm>
              <a:off x="2640" y="2640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59812" name="Group 36"/>
          <p:cNvGrpSpPr>
            <a:grpSpLocks/>
          </p:cNvGrpSpPr>
          <p:nvPr/>
        </p:nvGrpSpPr>
        <p:grpSpPr bwMode="auto">
          <a:xfrm>
            <a:off x="5045760" y="3525494"/>
            <a:ext cx="2004480" cy="921697"/>
            <a:chOff x="3504" y="2448"/>
            <a:chExt cx="1392" cy="640"/>
          </a:xfrm>
        </p:grpSpPr>
        <p:grpSp>
          <p:nvGrpSpPr>
            <p:cNvPr id="459810" name="Group 34"/>
            <p:cNvGrpSpPr>
              <a:grpSpLocks/>
            </p:cNvGrpSpPr>
            <p:nvPr/>
          </p:nvGrpSpPr>
          <p:grpSpPr bwMode="auto">
            <a:xfrm>
              <a:off x="3504" y="2448"/>
              <a:ext cx="1392" cy="640"/>
              <a:chOff x="3504" y="2448"/>
              <a:chExt cx="1392" cy="640"/>
            </a:xfrm>
          </p:grpSpPr>
          <p:sp>
            <p:nvSpPr>
              <p:cNvPr id="459807" name="Text Box 31"/>
              <p:cNvSpPr txBox="1">
                <a:spLocks noChangeArrowheads="1"/>
              </p:cNvSpPr>
              <p:nvPr/>
            </p:nvSpPr>
            <p:spPr bwMode="auto">
              <a:xfrm>
                <a:off x="4022" y="2832"/>
                <a:ext cx="262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i="1">
                    <a:solidFill>
                      <a:srgbClr val="000000"/>
                    </a:solidFill>
                    <a:latin typeface="Times New Roman" pitchFamily="18" charset="0"/>
                  </a:rPr>
                  <a:t>x</a:t>
                </a:r>
                <a:r>
                  <a:rPr lang="en-US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GB" baseline="-250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59808" name="Oval 32"/>
              <p:cNvSpPr>
                <a:spLocks noChangeArrowheads="1"/>
              </p:cNvSpPr>
              <p:nvPr/>
            </p:nvSpPr>
            <p:spPr bwMode="auto">
              <a:xfrm>
                <a:off x="4106" y="2448"/>
                <a:ext cx="48" cy="48"/>
              </a:xfrm>
              <a:prstGeom prst="ellipse">
                <a:avLst/>
              </a:prstGeom>
              <a:solidFill>
                <a:srgbClr val="33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9809" name="Line 33"/>
              <p:cNvSpPr>
                <a:spLocks noChangeShapeType="1"/>
              </p:cNvSpPr>
              <p:nvPr/>
            </p:nvSpPr>
            <p:spPr bwMode="auto">
              <a:xfrm>
                <a:off x="3504" y="2640"/>
                <a:ext cx="13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59811" name="Line 35"/>
            <p:cNvSpPr>
              <a:spLocks noChangeShapeType="1"/>
            </p:cNvSpPr>
            <p:nvPr/>
          </p:nvSpPr>
          <p:spPr bwMode="auto">
            <a:xfrm flipV="1">
              <a:off x="4128" y="24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59813" name="Rectangle 37"/>
          <p:cNvSpPr>
            <a:spLocks noChangeArrowheads="1"/>
          </p:cNvSpPr>
          <p:nvPr/>
        </p:nvSpPr>
        <p:spPr bwMode="auto">
          <a:xfrm>
            <a:off x="691200" y="5155741"/>
            <a:ext cx="7806240" cy="92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>
                <a:solidFill>
                  <a:srgbClr val="000000"/>
                </a:solidFill>
              </a:rPr>
              <a:t>Optimal point placement? </a:t>
            </a:r>
          </a:p>
        </p:txBody>
      </p:sp>
    </p:spTree>
    <p:extLst>
      <p:ext uri="{BB962C8B-B14F-4D97-AF65-F5344CB8AC3E}">
        <p14:creationId xmlns="" xmlns:p14="http://schemas.microsoft.com/office/powerpoint/2010/main" val="399887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800" grpId="0" autoUpdateAnimBg="0"/>
      <p:bldP spid="45981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392" name="Picture 40" descr="asian_cleaver"/>
          <p:cNvPicPr>
            <a:picLocks noChangeAspect="1" noChangeArrowheads="1"/>
          </p:cNvPicPr>
          <p:nvPr/>
        </p:nvPicPr>
        <p:blipFill>
          <a:blip r:embed="rId3" cstate="print">
            <a:lum bright="6000" contrast="1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400" y="414763"/>
            <a:ext cx="2419200" cy="18217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Optimal                sectioning</a:t>
            </a:r>
            <a:endParaRPr lang="en-GB"/>
          </a:p>
        </p:txBody>
      </p:sp>
      <p:sp>
        <p:nvSpPr>
          <p:cNvPr id="4843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3208657"/>
          </a:xfrm>
        </p:spPr>
        <p:txBody>
          <a:bodyPr/>
          <a:lstStyle/>
          <a:p>
            <a:r>
              <a:rPr lang="en-US" dirty="0"/>
              <a:t>Fibonacci method: </a:t>
            </a:r>
            <a:r>
              <a:rPr lang="en-US" i="1" dirty="0"/>
              <a:t>optimal</a:t>
            </a:r>
            <a:r>
              <a:rPr lang="en-US" dirty="0"/>
              <a:t> sectioning method</a:t>
            </a:r>
          </a:p>
          <a:p>
            <a:r>
              <a:rPr lang="en-US" dirty="0"/>
              <a:t>Given: </a:t>
            </a:r>
          </a:p>
          <a:p>
            <a:pPr lvl="1"/>
            <a:r>
              <a:rPr lang="en-US" dirty="0"/>
              <a:t>Initial interval </a:t>
            </a:r>
            <a:r>
              <a:rPr lang="en-US" dirty="0">
                <a:latin typeface="Times New Roman" pitchFamily="18" charset="0"/>
              </a:rPr>
              <a:t>[</a:t>
            </a:r>
            <a:r>
              <a:rPr lang="en-US" i="1" dirty="0">
                <a:latin typeface="Times New Roman" pitchFamily="18" charset="0"/>
              </a:rPr>
              <a:t>a</a:t>
            </a:r>
            <a:r>
              <a:rPr lang="en-US" i="1" baseline="-25000" dirty="0">
                <a:latin typeface="Times New Roman" pitchFamily="18" charset="0"/>
              </a:rPr>
              <a:t>0</a:t>
            </a:r>
            <a:r>
              <a:rPr lang="en-US" dirty="0">
                <a:latin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</a:rPr>
              <a:t>b</a:t>
            </a:r>
            <a:r>
              <a:rPr lang="en-US" i="1" baseline="-25000" dirty="0">
                <a:latin typeface="Times New Roman" pitchFamily="18" charset="0"/>
              </a:rPr>
              <a:t>0</a:t>
            </a:r>
            <a:r>
              <a:rPr lang="en-US" dirty="0">
                <a:latin typeface="Times New Roman" pitchFamily="18" charset="0"/>
              </a:rPr>
              <a:t>] </a:t>
            </a:r>
          </a:p>
          <a:p>
            <a:pPr lvl="1"/>
            <a:r>
              <a:rPr lang="en-US" dirty="0"/>
              <a:t>Predefined total number of evaluations</a:t>
            </a:r>
            <a:r>
              <a:rPr lang="en-US" i="1" dirty="0">
                <a:latin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</a:rPr>
              <a:t>N</a:t>
            </a:r>
            <a:endParaRPr lang="en-US" b="1" i="1" dirty="0">
              <a:solidFill>
                <a:srgbClr val="FF0000"/>
              </a:solidFill>
            </a:endParaRPr>
          </a:p>
          <a:p>
            <a:pPr marL="522728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475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5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600" y="4748180"/>
            <a:ext cx="1451520" cy="140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Sectioning – Golden Section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065712"/>
          </a:xfrm>
        </p:spPr>
        <p:txBody>
          <a:bodyPr/>
          <a:lstStyle/>
          <a:p>
            <a:r>
              <a:rPr lang="nl-NL"/>
              <a:t>For large </a:t>
            </a:r>
            <a:r>
              <a:rPr lang="nl-NL" i="1">
                <a:latin typeface="Times New Roman" pitchFamily="18" charset="0"/>
              </a:rPr>
              <a:t>N</a:t>
            </a:r>
            <a:r>
              <a:rPr lang="nl-NL"/>
              <a:t>, Fibonacci fraction </a:t>
            </a:r>
            <a:r>
              <a:rPr lang="nl-NL" i="1">
                <a:latin typeface="Symbol" pitchFamily="18" charset="2"/>
              </a:rPr>
              <a:t>b</a:t>
            </a:r>
            <a:r>
              <a:rPr lang="nl-NL"/>
              <a:t> converges to </a:t>
            </a:r>
            <a:r>
              <a:rPr lang="nl-NL" i="1"/>
              <a:t>golden section ratio </a:t>
            </a:r>
            <a:r>
              <a:rPr lang="nl-NL" i="1">
                <a:latin typeface="Symbol" pitchFamily="18" charset="2"/>
              </a:rPr>
              <a:t>f</a:t>
            </a:r>
            <a:r>
              <a:rPr lang="nl-NL"/>
              <a:t> (0.618034…):</a:t>
            </a:r>
          </a:p>
        </p:txBody>
      </p:sp>
      <p:pic>
        <p:nvPicPr>
          <p:cNvPr id="4413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01" y="2432417"/>
            <a:ext cx="3468960" cy="344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41349" name="Object 5"/>
          <p:cNvGraphicFramePr>
            <a:graphicFrameLocks noChangeAspect="1"/>
          </p:cNvGraphicFramePr>
          <p:nvPr/>
        </p:nvGraphicFramePr>
        <p:xfrm>
          <a:off x="4963680" y="2695963"/>
          <a:ext cx="540000" cy="679751"/>
        </p:xfrm>
        <a:graphic>
          <a:graphicData uri="http://schemas.openxmlformats.org/presentationml/2006/ole">
            <p:oleObj spid="_x0000_s38939" name="Equation" r:id="rId6" imgW="342751" imgH="431613" progId="Equation.3">
              <p:embed/>
            </p:oleObj>
          </a:graphicData>
        </a:graphic>
      </p:graphicFrame>
      <p:grpSp>
        <p:nvGrpSpPr>
          <p:cNvPr id="441361" name="Group 17"/>
          <p:cNvGrpSpPr>
            <a:grpSpLocks/>
          </p:cNvGrpSpPr>
          <p:nvPr/>
        </p:nvGrpSpPr>
        <p:grpSpPr bwMode="auto">
          <a:xfrm>
            <a:off x="414720" y="3179855"/>
            <a:ext cx="4216320" cy="2903345"/>
            <a:chOff x="288" y="2208"/>
            <a:chExt cx="2928" cy="2016"/>
          </a:xfrm>
        </p:grpSpPr>
        <p:sp>
          <p:nvSpPr>
            <p:cNvPr id="441350" name="Rectangle 6"/>
            <p:cNvSpPr>
              <a:spLocks noChangeArrowheads="1"/>
            </p:cNvSpPr>
            <p:nvPr/>
          </p:nvSpPr>
          <p:spPr bwMode="auto">
            <a:xfrm>
              <a:off x="480" y="2208"/>
              <a:ext cx="2736" cy="1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nl-NL" sz="2400">
                  <a:solidFill>
                    <a:srgbClr val="000000"/>
                  </a:solidFill>
                </a:rPr>
                <a:t>Golden section method uses this </a:t>
              </a:r>
              <a:r>
                <a:rPr lang="nl-NL" sz="2400" i="1">
                  <a:solidFill>
                    <a:srgbClr val="000000"/>
                  </a:solidFill>
                </a:rPr>
                <a:t>constant</a:t>
              </a:r>
              <a:r>
                <a:rPr lang="nl-NL" sz="2400">
                  <a:solidFill>
                    <a:srgbClr val="000000"/>
                  </a:solidFill>
                </a:rPr>
                <a:t> interval reduction ratio </a:t>
              </a:r>
              <a:r>
                <a:rPr lang="nl-NL" sz="24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</a:p>
          </p:txBody>
        </p:sp>
        <p:sp>
          <p:nvSpPr>
            <p:cNvPr id="441351" name="AutoShape 7"/>
            <p:cNvSpPr>
              <a:spLocks noChangeArrowheads="1"/>
            </p:cNvSpPr>
            <p:nvPr/>
          </p:nvSpPr>
          <p:spPr bwMode="auto">
            <a:xfrm>
              <a:off x="288" y="3266"/>
              <a:ext cx="1008" cy="958"/>
            </a:xfrm>
            <a:prstGeom prst="pentag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2" name="AutoShape 8"/>
            <p:cNvSpPr>
              <a:spLocks noChangeArrowheads="1"/>
            </p:cNvSpPr>
            <p:nvPr/>
          </p:nvSpPr>
          <p:spPr bwMode="auto">
            <a:xfrm>
              <a:off x="1536" y="3266"/>
              <a:ext cx="1008" cy="958"/>
            </a:xfrm>
            <a:prstGeom prst="star5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3399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3" name="Line 9"/>
            <p:cNvSpPr>
              <a:spLocks noChangeShapeType="1"/>
            </p:cNvSpPr>
            <p:nvPr/>
          </p:nvSpPr>
          <p:spPr bwMode="auto">
            <a:xfrm>
              <a:off x="288" y="3632"/>
              <a:ext cx="10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4" name="Line 10"/>
            <p:cNvSpPr>
              <a:spLocks noChangeShapeType="1"/>
            </p:cNvSpPr>
            <p:nvPr/>
          </p:nvSpPr>
          <p:spPr bwMode="auto">
            <a:xfrm>
              <a:off x="1920" y="3632"/>
              <a:ext cx="24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5" name="Text Box 11"/>
            <p:cNvSpPr txBox="1">
              <a:spLocks noChangeArrowheads="1"/>
            </p:cNvSpPr>
            <p:nvPr/>
          </p:nvSpPr>
          <p:spPr bwMode="auto">
            <a:xfrm>
              <a:off x="1001" y="3168"/>
              <a:ext cx="231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6" name="Text Box 12"/>
            <p:cNvSpPr txBox="1">
              <a:spLocks noChangeArrowheads="1"/>
            </p:cNvSpPr>
            <p:nvPr/>
          </p:nvSpPr>
          <p:spPr bwMode="auto">
            <a:xfrm>
              <a:off x="1913" y="3600"/>
              <a:ext cx="231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7" name="Text Box 13"/>
            <p:cNvSpPr txBox="1">
              <a:spLocks noChangeArrowheads="1"/>
            </p:cNvSpPr>
            <p:nvPr/>
          </p:nvSpPr>
          <p:spPr bwMode="auto">
            <a:xfrm>
              <a:off x="714" y="3648"/>
              <a:ext cx="22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000000"/>
                  </a:solidFill>
                  <a:latin typeface="Symbol" pitchFamily="18" charset="2"/>
                </a:rPr>
                <a:t>1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8" name="Text Box 14"/>
            <p:cNvSpPr txBox="1">
              <a:spLocks noChangeArrowheads="1"/>
            </p:cNvSpPr>
            <p:nvPr/>
          </p:nvSpPr>
          <p:spPr bwMode="auto">
            <a:xfrm>
              <a:off x="2084" y="3264"/>
              <a:ext cx="22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000000"/>
                  </a:solidFill>
                  <a:latin typeface="Symbol" pitchFamily="18" charset="2"/>
                </a:rPr>
                <a:t>1</a:t>
              </a:r>
              <a:endParaRPr lang="en-GB" sz="2200">
                <a:solidFill>
                  <a:srgbClr val="000000"/>
                </a:solidFill>
              </a:endParaRPr>
            </a:p>
          </p:txBody>
        </p:sp>
      </p:grpSp>
      <p:pic>
        <p:nvPicPr>
          <p:cNvPr id="441362" name="Picture 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120" y="4614244"/>
            <a:ext cx="1235520" cy="160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1363" name="Picture 1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80" y="4756821"/>
            <a:ext cx="2142720" cy="132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0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Sectioning - Golden Section</a:t>
            </a:r>
          </a:p>
        </p:txBody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650948"/>
          </a:xfrm>
        </p:spPr>
        <p:txBody>
          <a:bodyPr/>
          <a:lstStyle/>
          <a:p>
            <a:r>
              <a:rPr lang="en-GB"/>
              <a:t>Origin of golden section:</a:t>
            </a:r>
          </a:p>
        </p:txBody>
      </p:sp>
      <p:sp>
        <p:nvSpPr>
          <p:cNvPr id="506889" name="Line 9"/>
          <p:cNvSpPr>
            <a:spLocks noChangeShapeType="1"/>
          </p:cNvSpPr>
          <p:nvPr/>
        </p:nvSpPr>
        <p:spPr bwMode="auto">
          <a:xfrm flipV="1">
            <a:off x="5909760" y="2595152"/>
            <a:ext cx="0" cy="55301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506908" name="Group 28"/>
          <p:cNvGrpSpPr>
            <a:grpSpLocks/>
          </p:cNvGrpSpPr>
          <p:nvPr/>
        </p:nvGrpSpPr>
        <p:grpSpPr bwMode="auto">
          <a:xfrm>
            <a:off x="3378240" y="2073818"/>
            <a:ext cx="4976640" cy="936098"/>
            <a:chOff x="2346" y="1440"/>
            <a:chExt cx="3456" cy="650"/>
          </a:xfrm>
        </p:grpSpPr>
        <p:sp>
          <p:nvSpPr>
            <p:cNvPr id="506884" name="Rectangle 4"/>
            <p:cNvSpPr>
              <a:spLocks noChangeArrowheads="1"/>
            </p:cNvSpPr>
            <p:nvPr/>
          </p:nvSpPr>
          <p:spPr bwMode="auto">
            <a:xfrm>
              <a:off x="2424" y="1946"/>
              <a:ext cx="3312" cy="144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5" name="Oval 5"/>
            <p:cNvSpPr>
              <a:spLocks noChangeArrowheads="1"/>
            </p:cNvSpPr>
            <p:nvPr/>
          </p:nvSpPr>
          <p:spPr bwMode="auto">
            <a:xfrm>
              <a:off x="2346" y="194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6" name="Oval 6"/>
            <p:cNvSpPr>
              <a:spLocks noChangeArrowheads="1"/>
            </p:cNvSpPr>
            <p:nvPr/>
          </p:nvSpPr>
          <p:spPr bwMode="auto">
            <a:xfrm>
              <a:off x="3642" y="194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7" name="Oval 7"/>
            <p:cNvSpPr>
              <a:spLocks noChangeArrowheads="1"/>
            </p:cNvSpPr>
            <p:nvPr/>
          </p:nvSpPr>
          <p:spPr bwMode="auto">
            <a:xfrm>
              <a:off x="5658" y="19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8" name="Oval 8"/>
            <p:cNvSpPr>
              <a:spLocks noChangeArrowheads="1"/>
            </p:cNvSpPr>
            <p:nvPr/>
          </p:nvSpPr>
          <p:spPr bwMode="auto">
            <a:xfrm>
              <a:off x="4374" y="19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93" name="Text Box 13"/>
            <p:cNvSpPr txBox="1">
              <a:spLocks noChangeArrowheads="1"/>
            </p:cNvSpPr>
            <p:nvPr/>
          </p:nvSpPr>
          <p:spPr bwMode="auto">
            <a:xfrm>
              <a:off x="4096" y="1440"/>
              <a:ext cx="26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nl-NL" sz="2200" i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06894" name="Line 14"/>
            <p:cNvSpPr>
              <a:spLocks noChangeShapeType="1"/>
            </p:cNvSpPr>
            <p:nvPr/>
          </p:nvSpPr>
          <p:spPr bwMode="auto">
            <a:xfrm>
              <a:off x="2424" y="1776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506911" name="Group 31"/>
          <p:cNvGrpSpPr>
            <a:grpSpLocks/>
          </p:cNvGrpSpPr>
          <p:nvPr/>
        </p:nvGrpSpPr>
        <p:grpSpPr bwMode="auto">
          <a:xfrm>
            <a:off x="6393600" y="4147639"/>
            <a:ext cx="1935360" cy="499733"/>
            <a:chOff x="4440" y="2880"/>
            <a:chExt cx="1344" cy="347"/>
          </a:xfrm>
        </p:grpSpPr>
        <p:sp>
          <p:nvSpPr>
            <p:cNvPr id="506900" name="Line 20"/>
            <p:cNvSpPr>
              <a:spLocks noChangeShapeType="1"/>
            </p:cNvSpPr>
            <p:nvPr/>
          </p:nvSpPr>
          <p:spPr bwMode="auto">
            <a:xfrm>
              <a:off x="4440" y="2880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1" name="Text Box 21"/>
            <p:cNvSpPr txBox="1">
              <a:spLocks noChangeArrowheads="1"/>
            </p:cNvSpPr>
            <p:nvPr/>
          </p:nvSpPr>
          <p:spPr bwMode="auto">
            <a:xfrm>
              <a:off x="4774" y="2928"/>
              <a:ext cx="702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 = </a:t>
              </a:r>
              <a:r>
                <a:rPr lang="nl-NL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grpSp>
        <p:nvGrpSpPr>
          <p:cNvPr id="506910" name="Group 30"/>
          <p:cNvGrpSpPr>
            <a:grpSpLocks/>
          </p:cNvGrpSpPr>
          <p:nvPr/>
        </p:nvGrpSpPr>
        <p:grpSpPr bwMode="auto">
          <a:xfrm>
            <a:off x="3490560" y="2972473"/>
            <a:ext cx="2903040" cy="914496"/>
            <a:chOff x="2424" y="2064"/>
            <a:chExt cx="2016" cy="635"/>
          </a:xfrm>
        </p:grpSpPr>
        <p:sp>
          <p:nvSpPr>
            <p:cNvPr id="506902" name="Line 22"/>
            <p:cNvSpPr>
              <a:spLocks noChangeShapeType="1"/>
            </p:cNvSpPr>
            <p:nvPr/>
          </p:nvSpPr>
          <p:spPr bwMode="auto">
            <a:xfrm>
              <a:off x="2424" y="2400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3" name="Line 23"/>
            <p:cNvSpPr>
              <a:spLocks noChangeShapeType="1"/>
            </p:cNvSpPr>
            <p:nvPr/>
          </p:nvSpPr>
          <p:spPr bwMode="auto">
            <a:xfrm flipV="1">
              <a:off x="2424" y="2064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7" name="Text Box 27"/>
            <p:cNvSpPr txBox="1">
              <a:spLocks noChangeArrowheads="1"/>
            </p:cNvSpPr>
            <p:nvPr/>
          </p:nvSpPr>
          <p:spPr bwMode="auto">
            <a:xfrm>
              <a:off x="2854" y="2400"/>
              <a:ext cx="702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 = </a:t>
              </a:r>
              <a:r>
                <a:rPr lang="nl-NL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506913" name="Group 33"/>
          <p:cNvGrpSpPr>
            <a:grpSpLocks/>
          </p:cNvGrpSpPr>
          <p:nvPr/>
        </p:nvGrpSpPr>
        <p:grpSpPr bwMode="auto">
          <a:xfrm>
            <a:off x="5253120" y="3032960"/>
            <a:ext cx="3110400" cy="1045550"/>
            <a:chOff x="3648" y="2106"/>
            <a:chExt cx="2160" cy="726"/>
          </a:xfrm>
        </p:grpSpPr>
        <p:sp>
          <p:nvSpPr>
            <p:cNvPr id="506905" name="Line 25"/>
            <p:cNvSpPr>
              <a:spLocks noChangeShapeType="1"/>
            </p:cNvSpPr>
            <p:nvPr/>
          </p:nvSpPr>
          <p:spPr bwMode="auto">
            <a:xfrm flipV="1">
              <a:off x="4446" y="2112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grpSp>
          <p:nvGrpSpPr>
            <p:cNvPr id="506912" name="Group 32"/>
            <p:cNvGrpSpPr>
              <a:grpSpLocks/>
            </p:cNvGrpSpPr>
            <p:nvPr/>
          </p:nvGrpSpPr>
          <p:grpSpPr bwMode="auto">
            <a:xfrm>
              <a:off x="3648" y="2106"/>
              <a:ext cx="2160" cy="726"/>
              <a:chOff x="3648" y="2106"/>
              <a:chExt cx="2160" cy="726"/>
            </a:xfrm>
          </p:grpSpPr>
          <p:grpSp>
            <p:nvGrpSpPr>
              <p:cNvPr id="506909" name="Group 29"/>
              <p:cNvGrpSpPr>
                <a:grpSpLocks/>
              </p:cNvGrpSpPr>
              <p:nvPr/>
            </p:nvGrpSpPr>
            <p:grpSpPr bwMode="auto">
              <a:xfrm>
                <a:off x="3648" y="2106"/>
                <a:ext cx="2160" cy="632"/>
                <a:chOff x="3648" y="2106"/>
                <a:chExt cx="2160" cy="632"/>
              </a:xfrm>
            </p:grpSpPr>
            <p:sp>
              <p:nvSpPr>
                <p:cNvPr id="506890" name="Line 10"/>
                <p:cNvSpPr>
                  <a:spLocks noChangeShapeType="1"/>
                </p:cNvSpPr>
                <p:nvPr/>
              </p:nvSpPr>
              <p:spPr bwMode="auto">
                <a:xfrm>
                  <a:off x="3720" y="2208"/>
                  <a:ext cx="20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452" y="2204"/>
                  <a:ext cx="702" cy="2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I</a:t>
                  </a:r>
                  <a:r>
                    <a:rPr lang="nl-NL" sz="2200" i="1" baseline="-25000">
                      <a:solidFill>
                        <a:srgbClr val="000000"/>
                      </a:solidFill>
                      <a:latin typeface="Times New Roman" pitchFamily="18" charset="0"/>
                    </a:rPr>
                    <a:t>2</a:t>
                  </a: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 = </a:t>
                  </a:r>
                  <a:r>
                    <a:rPr lang="nl-NL" sz="2200" i="1">
                      <a:solidFill>
                        <a:srgbClr val="000000"/>
                      </a:solidFill>
                      <a:latin typeface="Symbol" pitchFamily="18" charset="2"/>
                    </a:rPr>
                    <a:t>f</a:t>
                  </a: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I</a:t>
                  </a:r>
                  <a:r>
                    <a:rPr lang="nl-NL" sz="2200" i="1" baseline="-25000">
                      <a:solidFill>
                        <a:srgbClr val="000000"/>
                      </a:solidFill>
                      <a:latin typeface="Times New Roman" pitchFamily="18" charset="0"/>
                    </a:rPr>
                    <a:t>1</a:t>
                  </a:r>
                </a:p>
              </p:txBody>
            </p:sp>
            <p:sp>
              <p:nvSpPr>
                <p:cNvPr id="506892" name="Rectangle 12"/>
                <p:cNvSpPr>
                  <a:spLocks noChangeArrowheads="1"/>
                </p:cNvSpPr>
                <p:nvPr/>
              </p:nvSpPr>
              <p:spPr bwMode="auto">
                <a:xfrm>
                  <a:off x="3714" y="2592"/>
                  <a:ext cx="2020" cy="144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5" name="Oval 15"/>
                <p:cNvSpPr>
                  <a:spLocks noChangeArrowheads="1"/>
                </p:cNvSpPr>
                <p:nvPr/>
              </p:nvSpPr>
              <p:spPr bwMode="auto">
                <a:xfrm>
                  <a:off x="3648" y="2594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6" name="Oval 16"/>
                <p:cNvSpPr>
                  <a:spLocks noChangeArrowheads="1"/>
                </p:cNvSpPr>
                <p:nvPr/>
              </p:nvSpPr>
              <p:spPr bwMode="auto">
                <a:xfrm>
                  <a:off x="5664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7" name="Oval 17"/>
                <p:cNvSpPr>
                  <a:spLocks noChangeArrowheads="1"/>
                </p:cNvSpPr>
                <p:nvPr/>
              </p:nvSpPr>
              <p:spPr bwMode="auto">
                <a:xfrm>
                  <a:off x="4380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9" name="Oval 19"/>
                <p:cNvSpPr>
                  <a:spLocks noChangeArrowheads="1"/>
                </p:cNvSpPr>
                <p:nvPr/>
              </p:nvSpPr>
              <p:spPr bwMode="auto">
                <a:xfrm>
                  <a:off x="4968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904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708" y="2112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906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5736" y="210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06898" name="Line 18"/>
              <p:cNvSpPr>
                <a:spLocks noChangeShapeType="1"/>
              </p:cNvSpPr>
              <p:nvPr/>
            </p:nvSpPr>
            <p:spPr bwMode="auto">
              <a:xfrm flipV="1">
                <a:off x="4728" y="2448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</p:grpSp>
      <p:graphicFrame>
        <p:nvGraphicFramePr>
          <p:cNvPr id="506914" name="Object 34"/>
          <p:cNvGraphicFramePr>
            <a:graphicFrameLocks noChangeAspect="1"/>
          </p:cNvGraphicFramePr>
          <p:nvPr/>
        </p:nvGraphicFramePr>
        <p:xfrm>
          <a:off x="1105922" y="3110728"/>
          <a:ext cx="1409760" cy="469489"/>
        </p:xfrm>
        <a:graphic>
          <a:graphicData uri="http://schemas.openxmlformats.org/presentationml/2006/ole">
            <p:oleObj spid="_x0000_s40063" name="Equation" r:id="rId4" imgW="685800" imgH="228600" progId="Equation.3">
              <p:embed/>
            </p:oleObj>
          </a:graphicData>
        </a:graphic>
      </p:graphicFrame>
      <p:graphicFrame>
        <p:nvGraphicFramePr>
          <p:cNvPr id="506915" name="Object 35"/>
          <p:cNvGraphicFramePr>
            <a:graphicFrameLocks noChangeAspect="1"/>
          </p:cNvGraphicFramePr>
          <p:nvPr/>
        </p:nvGraphicFramePr>
        <p:xfrm>
          <a:off x="1107360" y="3732874"/>
          <a:ext cx="2141280" cy="469489"/>
        </p:xfrm>
        <a:graphic>
          <a:graphicData uri="http://schemas.openxmlformats.org/presentationml/2006/ole">
            <p:oleObj spid="_x0000_s40064" name="Equation" r:id="rId5" imgW="1040948" imgH="228501" progId="Equation.3">
              <p:embed/>
            </p:oleObj>
          </a:graphicData>
        </a:graphic>
      </p:graphicFrame>
      <p:graphicFrame>
        <p:nvGraphicFramePr>
          <p:cNvPr id="506916" name="Object 36"/>
          <p:cNvGraphicFramePr>
            <a:graphicFrameLocks noChangeAspect="1"/>
          </p:cNvGraphicFramePr>
          <p:nvPr/>
        </p:nvGraphicFramePr>
        <p:xfrm>
          <a:off x="1520640" y="4147637"/>
          <a:ext cx="3890880" cy="884253"/>
        </p:xfrm>
        <a:graphic>
          <a:graphicData uri="http://schemas.openxmlformats.org/presentationml/2006/ole">
            <p:oleObj spid="_x0000_s40065" name="Equation" r:id="rId6" imgW="1892300" imgH="431800" progId="Equation.3">
              <p:embed/>
            </p:oleObj>
          </a:graphicData>
        </a:graphic>
      </p:graphicFrame>
      <p:graphicFrame>
        <p:nvGraphicFramePr>
          <p:cNvPr id="506917" name="Object 37"/>
          <p:cNvGraphicFramePr>
            <a:graphicFrameLocks noChangeAspect="1"/>
          </p:cNvGraphicFramePr>
          <p:nvPr/>
        </p:nvGraphicFramePr>
        <p:xfrm>
          <a:off x="2695682" y="4908037"/>
          <a:ext cx="2872800" cy="884253"/>
        </p:xfrm>
        <a:graphic>
          <a:graphicData uri="http://schemas.openxmlformats.org/presentationml/2006/ole">
            <p:oleObj spid="_x0000_s40066" name="Equation" r:id="rId7" imgW="1397000" imgH="431800" progId="Equation.3">
              <p:embed/>
            </p:oleObj>
          </a:graphicData>
        </a:graphic>
      </p:graphicFrame>
      <p:grpSp>
        <p:nvGrpSpPr>
          <p:cNvPr id="506920" name="Group 40"/>
          <p:cNvGrpSpPr>
            <a:grpSpLocks/>
          </p:cNvGrpSpPr>
          <p:nvPr/>
        </p:nvGrpSpPr>
        <p:grpSpPr bwMode="auto">
          <a:xfrm>
            <a:off x="691200" y="5798050"/>
            <a:ext cx="7806240" cy="659589"/>
            <a:chOff x="480" y="4026"/>
            <a:chExt cx="5421" cy="458"/>
          </a:xfrm>
        </p:grpSpPr>
        <p:sp>
          <p:nvSpPr>
            <p:cNvPr id="506918" name="Rectangle 38"/>
            <p:cNvSpPr>
              <a:spLocks noChangeArrowheads="1"/>
            </p:cNvSpPr>
            <p:nvPr/>
          </p:nvSpPr>
          <p:spPr bwMode="auto">
            <a:xfrm>
              <a:off x="480" y="4032"/>
              <a:ext cx="5421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GB" sz="2400">
                  <a:solidFill>
                    <a:srgbClr val="000000"/>
                  </a:solidFill>
                </a:rPr>
                <a:t>Final interval:</a:t>
              </a:r>
            </a:p>
          </p:txBody>
        </p:sp>
        <p:graphicFrame>
          <p:nvGraphicFramePr>
            <p:cNvPr id="506919" name="Object 39"/>
            <p:cNvGraphicFramePr>
              <a:graphicFrameLocks noChangeAspect="1"/>
            </p:cNvGraphicFramePr>
            <p:nvPr/>
          </p:nvGraphicFramePr>
          <p:xfrm>
            <a:off x="2160" y="4026"/>
            <a:ext cx="886" cy="342"/>
          </p:xfrm>
          <a:graphic>
            <a:graphicData uri="http://schemas.openxmlformats.org/presentationml/2006/ole">
              <p:oleObj spid="_x0000_s40067" name="Equation" r:id="rId8" imgW="622030" imgH="241195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="" xmlns:p14="http://schemas.microsoft.com/office/powerpoint/2010/main" val="132474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923" name="Group 19"/>
          <p:cNvGrpSpPr>
            <a:grpSpLocks/>
          </p:cNvGrpSpPr>
          <p:nvPr/>
        </p:nvGrpSpPr>
        <p:grpSpPr bwMode="auto">
          <a:xfrm>
            <a:off x="829442" y="1728183"/>
            <a:ext cx="5050080" cy="4221084"/>
            <a:chOff x="2304" y="1008"/>
            <a:chExt cx="3507" cy="2931"/>
          </a:xfrm>
        </p:grpSpPr>
        <p:pic>
          <p:nvPicPr>
            <p:cNvPr id="50790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" y="1104"/>
              <a:ext cx="2835" cy="2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507912" name="Object 8"/>
            <p:cNvGraphicFramePr>
              <a:graphicFrameLocks noChangeAspect="1"/>
            </p:cNvGraphicFramePr>
            <p:nvPr/>
          </p:nvGraphicFramePr>
          <p:xfrm>
            <a:off x="2304" y="1344"/>
            <a:ext cx="720" cy="515"/>
          </p:xfrm>
          <a:graphic>
            <a:graphicData uri="http://schemas.openxmlformats.org/presentationml/2006/ole">
              <p:oleObj spid="_x0000_s40987" name="Equation" r:id="rId5" imgW="672808" imgH="482391" progId="Equation.3">
                <p:embed/>
              </p:oleObj>
            </a:graphicData>
          </a:graphic>
        </p:graphicFrame>
        <p:sp>
          <p:nvSpPr>
            <p:cNvPr id="507913" name="Text Box 9"/>
            <p:cNvSpPr txBox="1">
              <a:spLocks noChangeArrowheads="1"/>
            </p:cNvSpPr>
            <p:nvPr/>
          </p:nvSpPr>
          <p:spPr bwMode="auto">
            <a:xfrm>
              <a:off x="4305" y="1814"/>
              <a:ext cx="1473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Ideal dichotomous </a:t>
              </a:r>
              <a:br>
                <a:rPr lang="en-GB">
                  <a:solidFill>
                    <a:srgbClr val="000000"/>
                  </a:solidFill>
                </a:rPr>
              </a:br>
              <a:r>
                <a:rPr lang="en-GB">
                  <a:solidFill>
                    <a:srgbClr val="000000"/>
                  </a:solidFill>
                </a:rPr>
                <a:t>interval reduction</a:t>
              </a:r>
            </a:p>
          </p:txBody>
        </p:sp>
        <p:sp>
          <p:nvSpPr>
            <p:cNvPr id="507918" name="Text Box 14"/>
            <p:cNvSpPr txBox="1">
              <a:spLocks noChangeArrowheads="1"/>
            </p:cNvSpPr>
            <p:nvPr/>
          </p:nvSpPr>
          <p:spPr bwMode="auto">
            <a:xfrm>
              <a:off x="3854" y="3168"/>
              <a:ext cx="81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Fibonacci</a:t>
              </a:r>
            </a:p>
          </p:txBody>
        </p:sp>
        <p:sp>
          <p:nvSpPr>
            <p:cNvPr id="507919" name="Text Box 15"/>
            <p:cNvSpPr txBox="1">
              <a:spLocks noChangeArrowheads="1"/>
            </p:cNvSpPr>
            <p:nvPr/>
          </p:nvSpPr>
          <p:spPr bwMode="auto">
            <a:xfrm>
              <a:off x="3788" y="2630"/>
              <a:ext cx="68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Golden </a:t>
              </a:r>
              <a:br>
                <a:rPr lang="en-GB">
                  <a:solidFill>
                    <a:srgbClr val="000000"/>
                  </a:solidFill>
                </a:rPr>
              </a:br>
              <a:r>
                <a:rPr lang="en-GB">
                  <a:solidFill>
                    <a:srgbClr val="000000"/>
                  </a:solidFill>
                </a:rPr>
                <a:t>section</a:t>
              </a:r>
            </a:p>
          </p:txBody>
        </p:sp>
        <p:sp>
          <p:nvSpPr>
            <p:cNvPr id="507920" name="Line 16"/>
            <p:cNvSpPr>
              <a:spLocks noChangeShapeType="1"/>
            </p:cNvSpPr>
            <p:nvPr/>
          </p:nvSpPr>
          <p:spPr bwMode="auto">
            <a:xfrm>
              <a:off x="4377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7921" name="Line 17"/>
            <p:cNvSpPr>
              <a:spLocks noChangeShapeType="1"/>
            </p:cNvSpPr>
            <p:nvPr/>
          </p:nvSpPr>
          <p:spPr bwMode="auto">
            <a:xfrm>
              <a:off x="470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7922" name="Text Box 18"/>
            <p:cNvSpPr txBox="1">
              <a:spLocks noChangeArrowheads="1"/>
            </p:cNvSpPr>
            <p:nvPr/>
          </p:nvSpPr>
          <p:spPr bwMode="auto">
            <a:xfrm>
              <a:off x="3952" y="1008"/>
              <a:ext cx="956" cy="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Evaluations</a:t>
              </a:r>
            </a:p>
          </p:txBody>
        </p:sp>
      </p:grpSp>
      <p:sp>
        <p:nvSpPr>
          <p:cNvPr id="507926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Comparison sectioning methods</a:t>
            </a:r>
          </a:p>
        </p:txBody>
      </p:sp>
      <p:grpSp>
        <p:nvGrpSpPr>
          <p:cNvPr id="507930" name="Group 26"/>
          <p:cNvGrpSpPr>
            <a:grpSpLocks/>
          </p:cNvGrpSpPr>
          <p:nvPr/>
        </p:nvGrpSpPr>
        <p:grpSpPr bwMode="auto">
          <a:xfrm>
            <a:off x="6082560" y="1975887"/>
            <a:ext cx="2557440" cy="3761675"/>
            <a:chOff x="4224" y="1372"/>
            <a:chExt cx="1776" cy="2612"/>
          </a:xfrm>
        </p:grpSpPr>
        <p:sp>
          <p:nvSpPr>
            <p:cNvPr id="507925" name="Rectangle 21"/>
            <p:cNvSpPr>
              <a:spLocks noChangeArrowheads="1"/>
            </p:cNvSpPr>
            <p:nvPr/>
          </p:nvSpPr>
          <p:spPr bwMode="auto">
            <a:xfrm>
              <a:off x="4224" y="2400"/>
              <a:ext cx="1776" cy="15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	</a:t>
              </a:r>
              <a:r>
                <a:rPr lang="en-GB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GB">
                <a:solidFill>
                  <a:srgbClr val="000000"/>
                </a:solidFill>
              </a:endParaRP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Dichotomous	12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Golden section	9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Fibonacci	8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(Exhaustive	99)</a:t>
              </a:r>
            </a:p>
          </p:txBody>
        </p:sp>
        <p:sp>
          <p:nvSpPr>
            <p:cNvPr id="507927" name="Rectangle 23"/>
            <p:cNvSpPr>
              <a:spLocks noChangeArrowheads="1"/>
            </p:cNvSpPr>
            <p:nvPr/>
          </p:nvSpPr>
          <p:spPr bwMode="auto">
            <a:xfrm>
              <a:off x="4224" y="1372"/>
              <a:ext cx="1776" cy="1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90713" indent="7201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</a:pPr>
              <a:r>
                <a:rPr lang="en-GB" sz="2400">
                  <a:solidFill>
                    <a:srgbClr val="000000"/>
                  </a:solidFill>
                </a:rPr>
                <a:t>Example: reduction to 2% of original interval:</a:t>
              </a:r>
            </a:p>
          </p:txBody>
        </p:sp>
      </p:grpSp>
      <p:sp>
        <p:nvSpPr>
          <p:cNvPr id="507929" name="Rectangle 25"/>
          <p:cNvSpPr>
            <a:spLocks noChangeArrowheads="1"/>
          </p:cNvSpPr>
          <p:nvPr/>
        </p:nvSpPr>
        <p:spPr bwMode="auto">
          <a:xfrm>
            <a:off x="833761" y="5847014"/>
            <a:ext cx="7806240" cy="65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en-GB" sz="2400">
                <a:solidFill>
                  <a:srgbClr val="000000"/>
                </a:solidFill>
              </a:rPr>
              <a:t>Conclusion: Golden section simple and near-optimal</a:t>
            </a:r>
          </a:p>
        </p:txBody>
      </p:sp>
    </p:spTree>
    <p:extLst>
      <p:ext uri="{BB962C8B-B14F-4D97-AF65-F5344CB8AC3E}">
        <p14:creationId xmlns="" xmlns:p14="http://schemas.microsoft.com/office/powerpoint/2010/main" val="397444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2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14630</TotalTime>
  <Words>272</Words>
  <Application>Microsoft Office PowerPoint</Application>
  <PresentationFormat>On-screen Show (4:3)</PresentationFormat>
  <Paragraphs>144</Paragraphs>
  <Slides>25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Office Theme</vt:lpstr>
      <vt:lpstr>Default Design</vt:lpstr>
      <vt:lpstr>Vergelijking</vt:lpstr>
      <vt:lpstr>Equation</vt:lpstr>
      <vt:lpstr>Slide 1</vt:lpstr>
      <vt:lpstr>Lecture 16</vt:lpstr>
      <vt:lpstr> Recap</vt:lpstr>
      <vt:lpstr>Today’s Topics</vt:lpstr>
      <vt:lpstr>Example-II</vt:lpstr>
      <vt:lpstr>Slide 6</vt:lpstr>
      <vt:lpstr>Slide 7</vt:lpstr>
      <vt:lpstr>Dichotomous search-III</vt:lpstr>
      <vt:lpstr>Dichotomous search-IV</vt:lpstr>
      <vt:lpstr>Fibonacci Sequence</vt:lpstr>
      <vt:lpstr>Fibonacci search-I</vt:lpstr>
      <vt:lpstr>Fibonacci search-II</vt:lpstr>
      <vt:lpstr>Slide 13</vt:lpstr>
      <vt:lpstr>Slide 14</vt:lpstr>
      <vt:lpstr>Slide 15</vt:lpstr>
      <vt:lpstr>Slide 16</vt:lpstr>
      <vt:lpstr>Sectioning - Fibonacci</vt:lpstr>
      <vt:lpstr>Optimal                sectioning</vt:lpstr>
      <vt:lpstr>Slide 19</vt:lpstr>
      <vt:lpstr>Slide 20</vt:lpstr>
      <vt:lpstr>Sectioning – Golden Section</vt:lpstr>
      <vt:lpstr>Sectioning - Golden Section</vt:lpstr>
      <vt:lpstr>Comparison sectioning methods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388</cp:revision>
  <dcterms:created xsi:type="dcterms:W3CDTF">2012-02-27T05:45:45Z</dcterms:created>
  <dcterms:modified xsi:type="dcterms:W3CDTF">2014-07-17T08:24:16Z</dcterms:modified>
</cp:coreProperties>
</file>