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emf" ContentType="image/x-emf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9"/>
  </p:notesMasterIdLst>
  <p:sldIdLst>
    <p:sldId id="263" r:id="rId3"/>
    <p:sldId id="288" r:id="rId4"/>
    <p:sldId id="287" r:id="rId5"/>
    <p:sldId id="376" r:id="rId6"/>
    <p:sldId id="384" r:id="rId7"/>
    <p:sldId id="385" r:id="rId8"/>
    <p:sldId id="386" r:id="rId9"/>
    <p:sldId id="387" r:id="rId10"/>
    <p:sldId id="397" r:id="rId11"/>
    <p:sldId id="398" r:id="rId12"/>
    <p:sldId id="399" r:id="rId13"/>
    <p:sldId id="400" r:id="rId14"/>
    <p:sldId id="401" r:id="rId15"/>
    <p:sldId id="410" r:id="rId16"/>
    <p:sldId id="359" r:id="rId17"/>
    <p:sldId id="32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Default Section" id="{C8558C43-C7C3-4671-A8BE-DCD8E955C0AC}">
          <p14:sldIdLst>
            <p14:sldId id="263"/>
            <p14:sldId id="288"/>
            <p14:sldId id="287"/>
            <p14:sldId id="376"/>
            <p14:sldId id="384"/>
            <p14:sldId id="385"/>
            <p14:sldId id="386"/>
            <p14:sldId id="387"/>
            <p14:sldId id="397"/>
            <p14:sldId id="398"/>
            <p14:sldId id="399"/>
            <p14:sldId id="400"/>
            <p14:sldId id="401"/>
            <p14:sldId id="402"/>
            <p14:sldId id="388"/>
            <p14:sldId id="389"/>
            <p14:sldId id="403"/>
            <p14:sldId id="409"/>
            <p14:sldId id="405"/>
            <p14:sldId id="406"/>
            <p14:sldId id="391"/>
            <p14:sldId id="392"/>
            <p14:sldId id="394"/>
            <p14:sldId id="395"/>
            <p14:sldId id="396"/>
            <p14:sldId id="359"/>
            <p14:sldId id="32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50" autoAdjust="0"/>
    <p:restoredTop sz="94660"/>
  </p:normalViewPr>
  <p:slideViewPr>
    <p:cSldViewPr>
      <p:cViewPr>
        <p:scale>
          <a:sx n="75" d="100"/>
          <a:sy n="75" d="100"/>
        </p:scale>
        <p:origin x="-1122" y="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86F1B-B11A-466E-83F8-B792F397556A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03E7A-9575-41B1-A0D7-6A339B13B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2007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575491" name="Rectangle 3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576515" name="Rectangle 3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577539" name="Rectangle 3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578563" name="Rectangle 3"/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/>
              <a:pPr/>
              <a:t>7/17/2014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/>
              <a:pPr/>
              <a:t>7/17/2014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/>
              <a:pPr/>
              <a:t>7/17/2014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/>
              <a:pPr/>
              <a:t>7/17/2014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/>
              <a:pPr/>
              <a:t>7/17/2014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/>
              <a:pPr/>
              <a:t>7/17/2014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/>
              <a:pPr/>
              <a:t>7/17/2014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/>
              <a:pPr/>
              <a:t>7/17/2014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/>
              <a:pPr/>
              <a:t>7/17/2014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/>
              <a:pPr/>
              <a:t>7/17/2014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/>
              <a:pPr/>
              <a:t>7/17/2014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440" y="2129984"/>
            <a:ext cx="7773120" cy="14703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2321" y="3885528"/>
            <a:ext cx="6400800" cy="1752664"/>
          </a:xfrm>
        </p:spPr>
        <p:txBody>
          <a:bodyPr/>
          <a:lstStyle>
            <a:lvl1pPr marL="0" indent="0" algn="ctr">
              <a:buNone/>
              <a:defRPr/>
            </a:lvl1pPr>
            <a:lvl2pPr marL="414726" indent="0" algn="ctr">
              <a:buNone/>
              <a:defRPr/>
            </a:lvl2pPr>
            <a:lvl3pPr marL="829452" indent="0" algn="ctr">
              <a:buNone/>
              <a:defRPr/>
            </a:lvl3pPr>
            <a:lvl4pPr marL="1244178" indent="0" algn="ctr">
              <a:buNone/>
              <a:defRPr/>
            </a:lvl4pPr>
            <a:lvl5pPr marL="1658904" indent="0" algn="ctr">
              <a:buNone/>
              <a:defRPr/>
            </a:lvl5pPr>
            <a:lvl6pPr marL="2073631" indent="0" algn="ctr">
              <a:buNone/>
              <a:defRPr/>
            </a:lvl6pPr>
            <a:lvl7pPr marL="2488357" indent="0" algn="ctr">
              <a:buNone/>
              <a:defRPr/>
            </a:lvl7pPr>
            <a:lvl8pPr marL="2903083" indent="0" algn="ctr">
              <a:buNone/>
              <a:defRPr/>
            </a:lvl8pPr>
            <a:lvl9pPr marL="3317809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179177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6167997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880" y="4406863"/>
            <a:ext cx="7771680" cy="1362383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880" y="2906225"/>
            <a:ext cx="7771680" cy="1500638"/>
          </a:xfrm>
        </p:spPr>
        <p:txBody>
          <a:bodyPr anchor="b"/>
          <a:lstStyle>
            <a:lvl1pPr marL="0" indent="0">
              <a:buNone/>
              <a:defRPr sz="1800"/>
            </a:lvl1pPr>
            <a:lvl2pPr marL="414726" indent="0">
              <a:buNone/>
              <a:defRPr sz="1600"/>
            </a:lvl2pPr>
            <a:lvl3pPr marL="829452" indent="0">
              <a:buNone/>
              <a:defRPr sz="1500"/>
            </a:lvl3pPr>
            <a:lvl4pPr marL="1244178" indent="0">
              <a:buNone/>
              <a:defRPr sz="1300"/>
            </a:lvl4pPr>
            <a:lvl5pPr marL="1658904" indent="0">
              <a:buNone/>
              <a:defRPr sz="1300"/>
            </a:lvl5pPr>
            <a:lvl6pPr marL="2073631" indent="0">
              <a:buNone/>
              <a:defRPr sz="1300"/>
            </a:lvl6pPr>
            <a:lvl7pPr marL="2488357" indent="0">
              <a:buNone/>
              <a:defRPr sz="1300"/>
            </a:lvl7pPr>
            <a:lvl8pPr marL="2903083" indent="0">
              <a:buNone/>
              <a:defRPr sz="1300"/>
            </a:lvl8pPr>
            <a:lvl9pPr marL="3317809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3671154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1040" y="1906761"/>
            <a:ext cx="3833280" cy="4319014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561" y="1906761"/>
            <a:ext cx="3834720" cy="4319014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0690141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921" y="275070"/>
            <a:ext cx="8229600" cy="1142039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920" y="1535201"/>
            <a:ext cx="403920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726" indent="0">
              <a:buNone/>
              <a:defRPr sz="1800" b="1"/>
            </a:lvl2pPr>
            <a:lvl3pPr marL="829452" indent="0">
              <a:buNone/>
              <a:defRPr sz="1600" b="1"/>
            </a:lvl3pPr>
            <a:lvl4pPr marL="1244178" indent="0">
              <a:buNone/>
              <a:defRPr sz="1500" b="1"/>
            </a:lvl4pPr>
            <a:lvl5pPr marL="1658904" indent="0">
              <a:buNone/>
              <a:defRPr sz="1500" b="1"/>
            </a:lvl5pPr>
            <a:lvl6pPr marL="2073631" indent="0">
              <a:buNone/>
              <a:defRPr sz="1500" b="1"/>
            </a:lvl6pPr>
            <a:lvl7pPr marL="2488357" indent="0">
              <a:buNone/>
              <a:defRPr sz="1500" b="1"/>
            </a:lvl7pPr>
            <a:lvl8pPr marL="2903083" indent="0">
              <a:buNone/>
              <a:defRPr sz="1500" b="1"/>
            </a:lvl8pPr>
            <a:lvl9pPr marL="3317809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920" y="2174628"/>
            <a:ext cx="403920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441" y="1535201"/>
            <a:ext cx="4042080" cy="63942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4726" indent="0">
              <a:buNone/>
              <a:defRPr sz="1800" b="1"/>
            </a:lvl2pPr>
            <a:lvl3pPr marL="829452" indent="0">
              <a:buNone/>
              <a:defRPr sz="1600" b="1"/>
            </a:lvl3pPr>
            <a:lvl4pPr marL="1244178" indent="0">
              <a:buNone/>
              <a:defRPr sz="1500" b="1"/>
            </a:lvl4pPr>
            <a:lvl5pPr marL="1658904" indent="0">
              <a:buNone/>
              <a:defRPr sz="1500" b="1"/>
            </a:lvl5pPr>
            <a:lvl6pPr marL="2073631" indent="0">
              <a:buNone/>
              <a:defRPr sz="1500" b="1"/>
            </a:lvl6pPr>
            <a:lvl7pPr marL="2488357" indent="0">
              <a:buNone/>
              <a:defRPr sz="1500" b="1"/>
            </a:lvl7pPr>
            <a:lvl8pPr marL="2903083" indent="0">
              <a:buNone/>
              <a:defRPr sz="1500" b="1"/>
            </a:lvl8pPr>
            <a:lvl9pPr marL="3317809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441" y="2174628"/>
            <a:ext cx="4042080" cy="39517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0936155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6256016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420676220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920" y="273629"/>
            <a:ext cx="3008160" cy="1160762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521" y="273629"/>
            <a:ext cx="5112000" cy="585277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920" y="1434391"/>
            <a:ext cx="3008160" cy="4692013"/>
          </a:xfrm>
        </p:spPr>
        <p:txBody>
          <a:bodyPr/>
          <a:lstStyle>
            <a:lvl1pPr marL="0" indent="0">
              <a:buNone/>
              <a:defRPr sz="1300"/>
            </a:lvl1pPr>
            <a:lvl2pPr marL="414726" indent="0">
              <a:buNone/>
              <a:defRPr sz="1100"/>
            </a:lvl2pPr>
            <a:lvl3pPr marL="829452" indent="0">
              <a:buNone/>
              <a:defRPr sz="900"/>
            </a:lvl3pPr>
            <a:lvl4pPr marL="1244178" indent="0">
              <a:buNone/>
              <a:defRPr sz="800"/>
            </a:lvl4pPr>
            <a:lvl5pPr marL="1658904" indent="0">
              <a:buNone/>
              <a:defRPr sz="800"/>
            </a:lvl5pPr>
            <a:lvl6pPr marL="2073631" indent="0">
              <a:buNone/>
              <a:defRPr sz="800"/>
            </a:lvl6pPr>
            <a:lvl7pPr marL="2488357" indent="0">
              <a:buNone/>
              <a:defRPr sz="800"/>
            </a:lvl7pPr>
            <a:lvl8pPr marL="2903083" indent="0">
              <a:buNone/>
              <a:defRPr sz="800"/>
            </a:lvl8pPr>
            <a:lvl9pPr marL="3317809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16786123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801" y="4800025"/>
            <a:ext cx="5486400" cy="567420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801" y="612065"/>
            <a:ext cx="5486400" cy="4115952"/>
          </a:xfrm>
        </p:spPr>
        <p:txBody>
          <a:bodyPr/>
          <a:lstStyle>
            <a:lvl1pPr marL="0" indent="0">
              <a:buNone/>
              <a:defRPr sz="2900"/>
            </a:lvl1pPr>
            <a:lvl2pPr marL="414726" indent="0">
              <a:buNone/>
              <a:defRPr sz="2500"/>
            </a:lvl2pPr>
            <a:lvl3pPr marL="829452" indent="0">
              <a:buNone/>
              <a:defRPr sz="2200"/>
            </a:lvl3pPr>
            <a:lvl4pPr marL="1244178" indent="0">
              <a:buNone/>
              <a:defRPr sz="1800"/>
            </a:lvl4pPr>
            <a:lvl5pPr marL="1658904" indent="0">
              <a:buNone/>
              <a:defRPr sz="1800"/>
            </a:lvl5pPr>
            <a:lvl6pPr marL="2073631" indent="0">
              <a:buNone/>
              <a:defRPr sz="1800"/>
            </a:lvl6pPr>
            <a:lvl7pPr marL="2488357" indent="0">
              <a:buNone/>
              <a:defRPr sz="1800"/>
            </a:lvl7pPr>
            <a:lvl8pPr marL="2903083" indent="0">
              <a:buNone/>
              <a:defRPr sz="1800"/>
            </a:lvl8pPr>
            <a:lvl9pPr marL="3317809" indent="0">
              <a:buNone/>
              <a:defRPr sz="18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801" y="5367444"/>
            <a:ext cx="5486400" cy="805044"/>
          </a:xfrm>
        </p:spPr>
        <p:txBody>
          <a:bodyPr/>
          <a:lstStyle>
            <a:lvl1pPr marL="0" indent="0">
              <a:buNone/>
              <a:defRPr sz="1300"/>
            </a:lvl1pPr>
            <a:lvl2pPr marL="414726" indent="0">
              <a:buNone/>
              <a:defRPr sz="1100"/>
            </a:lvl2pPr>
            <a:lvl3pPr marL="829452" indent="0">
              <a:buNone/>
              <a:defRPr sz="900"/>
            </a:lvl3pPr>
            <a:lvl4pPr marL="1244178" indent="0">
              <a:buNone/>
              <a:defRPr sz="800"/>
            </a:lvl4pPr>
            <a:lvl5pPr marL="1658904" indent="0">
              <a:buNone/>
              <a:defRPr sz="800"/>
            </a:lvl5pPr>
            <a:lvl6pPr marL="2073631" indent="0">
              <a:buNone/>
              <a:defRPr sz="800"/>
            </a:lvl6pPr>
            <a:lvl7pPr marL="2488357" indent="0">
              <a:buNone/>
              <a:defRPr sz="800"/>
            </a:lvl7pPr>
            <a:lvl8pPr marL="2903083" indent="0">
              <a:buNone/>
              <a:defRPr sz="800"/>
            </a:lvl8pPr>
            <a:lvl9pPr marL="3317809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25020404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556414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26081" y="568860"/>
            <a:ext cx="1951200" cy="565691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1040" y="568860"/>
            <a:ext cx="5716800" cy="565691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1925127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040" y="568861"/>
            <a:ext cx="7806240" cy="114348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992025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hyperlink" Target="http://www.tudelft.nl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/>
              <a:pPr/>
              <a:t>7/17/2014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www.tudelft.nl">
            <a:hlinkClick r:id="rId14"/>
          </p:cNvPr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4815" b="25926"/>
          <a:stretch>
            <a:fillRect/>
          </a:stretch>
        </p:blipFill>
        <p:spPr bwMode="auto">
          <a:xfrm>
            <a:off x="8363520" y="6454758"/>
            <a:ext cx="691200" cy="3009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5" name="Text Box 1"/>
          <p:cNvSpPr txBox="1">
            <a:spLocks noChangeArrowheads="1"/>
          </p:cNvSpPr>
          <p:nvPr/>
        </p:nvSpPr>
        <p:spPr bwMode="auto">
          <a:xfrm>
            <a:off x="161280" y="6535407"/>
            <a:ext cx="8064000" cy="248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algn="l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fontAlgn="base" hangingPunct="0">
              <a:lnSpc>
                <a:spcPct val="124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StarSymbol" charset="0"/>
              <a:buNone/>
            </a:pPr>
            <a:r>
              <a:rPr lang="en-GB" sz="1300" smtClean="0">
                <a:solidFill>
                  <a:srgbClr val="000000"/>
                </a:solidFill>
                <a:latin typeface="Arial" charset="0"/>
              </a:rPr>
              <a:t>Engineering Optimization – Concepts and Applications</a:t>
            </a:r>
          </a:p>
        </p:txBody>
      </p:sp>
      <p:sp>
        <p:nvSpPr>
          <p:cNvPr id="1026" name="Line 2"/>
          <p:cNvSpPr>
            <a:spLocks noChangeShapeType="1"/>
          </p:cNvSpPr>
          <p:nvPr/>
        </p:nvSpPr>
        <p:spPr bwMode="auto">
          <a:xfrm>
            <a:off x="141120" y="6460518"/>
            <a:ext cx="8881920" cy="1441"/>
          </a:xfrm>
          <a:prstGeom prst="line">
            <a:avLst/>
          </a:prstGeom>
          <a:noFill/>
          <a:ln w="28575">
            <a:solidFill>
              <a:srgbClr val="3399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lIns="82945" tIns="41473" rIns="82945" bIns="41473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 smtClean="0">
              <a:solidFill>
                <a:srgbClr val="000000"/>
              </a:solidFill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71040" y="568861"/>
            <a:ext cx="7806240" cy="1143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1040" y="1906761"/>
            <a:ext cx="7806240" cy="4319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Fifth Outline Level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3293217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414726" rtl="0" fontAlgn="base" hangingPunct="0">
        <a:lnSpc>
          <a:spcPct val="124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+mj-lt"/>
          <a:ea typeface="+mj-ea"/>
          <a:cs typeface="+mj-cs"/>
        </a:defRPr>
      </a:lvl1pPr>
      <a:lvl2pPr marL="391686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2pPr>
      <a:lvl3pPr marL="587529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3pPr>
      <a:lvl4pPr marL="783372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4pPr>
      <a:lvl5pPr marL="979214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5pPr>
      <a:lvl6pPr marL="1393941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6pPr>
      <a:lvl7pPr marL="1808667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7pPr>
      <a:lvl8pPr marL="2223393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8pPr>
      <a:lvl9pPr marL="2638119" indent="-195843" algn="l" defTabSz="414726" rtl="0" fontAlgn="base" hangingPunct="0">
        <a:spcBef>
          <a:spcPct val="0"/>
        </a:spcBef>
        <a:spcAft>
          <a:spcPct val="0"/>
        </a:spcAft>
        <a:buClr>
          <a:srgbClr val="000000"/>
        </a:buClr>
        <a:buSzPct val="45000"/>
        <a:buFont typeface="StarSymbol" charset="0"/>
        <a:defRPr sz="4000">
          <a:solidFill>
            <a:srgbClr val="000000"/>
          </a:solidFill>
          <a:latin typeface="Times New Roman" pitchFamily="18" charset="0"/>
        </a:defRPr>
      </a:lvl9pPr>
    </p:titleStyle>
    <p:bodyStyle>
      <a:lvl1pPr marL="391686" indent="-293764" algn="l" defTabSz="414726" rtl="0" fontAlgn="base" hangingPunct="0">
        <a:lnSpc>
          <a:spcPct val="124000"/>
        </a:lnSpc>
        <a:spcBef>
          <a:spcPct val="0"/>
        </a:spcBef>
        <a:spcAft>
          <a:spcPts val="1293"/>
        </a:spcAft>
        <a:buClr>
          <a:srgbClr val="000000"/>
        </a:buClr>
        <a:buSzPct val="85000"/>
        <a:buFont typeface="StarSymbol" charset="0"/>
        <a:buChar char="●"/>
        <a:defRPr sz="2400">
          <a:solidFill>
            <a:srgbClr val="000000"/>
          </a:solidFill>
          <a:latin typeface="+mn-lt"/>
          <a:ea typeface="+mn-ea"/>
          <a:cs typeface="+mn-cs"/>
        </a:defRPr>
      </a:lvl1pPr>
      <a:lvl2pPr marL="783372" indent="-260644" algn="l" defTabSz="414726" rtl="0" fontAlgn="base" hangingPunct="0">
        <a:lnSpc>
          <a:spcPct val="124000"/>
        </a:lnSpc>
        <a:spcBef>
          <a:spcPct val="0"/>
        </a:spcBef>
        <a:spcAft>
          <a:spcPts val="1032"/>
        </a:spcAft>
        <a:buClr>
          <a:srgbClr val="000000"/>
        </a:buClr>
        <a:buSzPct val="90000"/>
        <a:buFont typeface="StarSymbol" charset="0"/>
        <a:buChar char="–"/>
        <a:defRPr sz="2200">
          <a:solidFill>
            <a:srgbClr val="000000"/>
          </a:solidFill>
          <a:latin typeface="+mn-lt"/>
        </a:defRPr>
      </a:lvl2pPr>
      <a:lvl3pPr marL="1175057" indent="-195843" algn="l" defTabSz="414726" rtl="0" fontAlgn="base" hangingPunct="0">
        <a:lnSpc>
          <a:spcPct val="124000"/>
        </a:lnSpc>
        <a:spcBef>
          <a:spcPct val="0"/>
        </a:spcBef>
        <a:spcAft>
          <a:spcPts val="771"/>
        </a:spcAft>
        <a:buClr>
          <a:srgbClr val="000000"/>
        </a:buClr>
        <a:buSzPct val="85000"/>
        <a:buFont typeface="Wingdings" pitchFamily="2" charset="2"/>
        <a:buChar char="§"/>
        <a:defRPr sz="2000">
          <a:solidFill>
            <a:srgbClr val="000000"/>
          </a:solidFill>
          <a:latin typeface="+mn-lt"/>
        </a:defRPr>
      </a:lvl3pPr>
      <a:lvl4pPr marL="1566743" indent="-195843" algn="l" defTabSz="414726" rtl="0" fontAlgn="base" hangingPunct="0">
        <a:lnSpc>
          <a:spcPct val="124000"/>
        </a:lnSpc>
        <a:spcBef>
          <a:spcPct val="0"/>
        </a:spcBef>
        <a:spcAft>
          <a:spcPts val="522"/>
        </a:spcAft>
        <a:buClr>
          <a:srgbClr val="000000"/>
        </a:buClr>
        <a:buSzPct val="75000"/>
        <a:buFont typeface="StarSymbol" charset="0"/>
        <a:buChar char="–"/>
        <a:defRPr sz="1800">
          <a:solidFill>
            <a:srgbClr val="000000"/>
          </a:solidFill>
          <a:latin typeface="+mn-lt"/>
        </a:defRPr>
      </a:lvl4pPr>
      <a:lvl5pPr marL="1958429" indent="-195843" algn="l" defTabSz="414726" rtl="0" fontAlgn="base" hangingPunct="0">
        <a:lnSpc>
          <a:spcPct val="124000"/>
        </a:lnSpc>
        <a:spcBef>
          <a:spcPct val="0"/>
        </a:spcBef>
        <a:spcAft>
          <a:spcPts val="261"/>
        </a:spcAft>
        <a:buClr>
          <a:srgbClr val="000000"/>
        </a:buClr>
        <a:buSzPct val="45000"/>
        <a:buFont typeface="StarSymbol" charset="0"/>
        <a:buChar char="●"/>
        <a:defRPr sz="1800">
          <a:solidFill>
            <a:srgbClr val="000000"/>
          </a:solidFill>
          <a:latin typeface="+mn-lt"/>
        </a:defRPr>
      </a:lvl5pPr>
      <a:lvl6pPr marL="2373155" indent="-195843" algn="l" defTabSz="414726" rtl="0" fontAlgn="base" hangingPunct="0">
        <a:lnSpc>
          <a:spcPct val="124000"/>
        </a:lnSpc>
        <a:spcBef>
          <a:spcPct val="0"/>
        </a:spcBef>
        <a:spcAft>
          <a:spcPts val="261"/>
        </a:spcAft>
        <a:buClr>
          <a:srgbClr val="000000"/>
        </a:buClr>
        <a:buSzPct val="45000"/>
        <a:buFont typeface="StarSymbol" charset="0"/>
        <a:buChar char="●"/>
        <a:defRPr sz="1800">
          <a:solidFill>
            <a:srgbClr val="000000"/>
          </a:solidFill>
          <a:latin typeface="+mn-lt"/>
        </a:defRPr>
      </a:lvl6pPr>
      <a:lvl7pPr marL="2787881" indent="-195843" algn="l" defTabSz="414726" rtl="0" fontAlgn="base" hangingPunct="0">
        <a:lnSpc>
          <a:spcPct val="124000"/>
        </a:lnSpc>
        <a:spcBef>
          <a:spcPct val="0"/>
        </a:spcBef>
        <a:spcAft>
          <a:spcPts val="261"/>
        </a:spcAft>
        <a:buClr>
          <a:srgbClr val="000000"/>
        </a:buClr>
        <a:buSzPct val="45000"/>
        <a:buFont typeface="StarSymbol" charset="0"/>
        <a:buChar char="●"/>
        <a:defRPr sz="1800">
          <a:solidFill>
            <a:srgbClr val="000000"/>
          </a:solidFill>
          <a:latin typeface="+mn-lt"/>
        </a:defRPr>
      </a:lvl7pPr>
      <a:lvl8pPr marL="3202607" indent="-195843" algn="l" defTabSz="414726" rtl="0" fontAlgn="base" hangingPunct="0">
        <a:lnSpc>
          <a:spcPct val="124000"/>
        </a:lnSpc>
        <a:spcBef>
          <a:spcPct val="0"/>
        </a:spcBef>
        <a:spcAft>
          <a:spcPts val="261"/>
        </a:spcAft>
        <a:buClr>
          <a:srgbClr val="000000"/>
        </a:buClr>
        <a:buSzPct val="45000"/>
        <a:buFont typeface="StarSymbol" charset="0"/>
        <a:buChar char="●"/>
        <a:defRPr sz="1800">
          <a:solidFill>
            <a:srgbClr val="000000"/>
          </a:solidFill>
          <a:latin typeface="+mn-lt"/>
        </a:defRPr>
      </a:lvl8pPr>
      <a:lvl9pPr marL="3617333" indent="-195843" algn="l" defTabSz="414726" rtl="0" fontAlgn="base" hangingPunct="0">
        <a:lnSpc>
          <a:spcPct val="124000"/>
        </a:lnSpc>
        <a:spcBef>
          <a:spcPct val="0"/>
        </a:spcBef>
        <a:spcAft>
          <a:spcPts val="261"/>
        </a:spcAft>
        <a:buClr>
          <a:srgbClr val="000000"/>
        </a:buClr>
        <a:buSzPct val="45000"/>
        <a:buFont typeface="StarSymbol" charset="0"/>
        <a:buChar char="●"/>
        <a:defRPr sz="18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4726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9452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4178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8904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73631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88357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03083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17809" algn="l" defTabSz="829452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1295400"/>
            <a:ext cx="6096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MTH374: 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Optimization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</a:rPr>
              <a:t> </a:t>
            </a:r>
            <a:r>
              <a:rPr lang="en-GB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By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Dr.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M. </a:t>
            </a:r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Fazeel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Anwar</a:t>
            </a:r>
            <a:endParaRPr lang="en-US" sz="28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15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3264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Recap</a:t>
            </a:r>
            <a:endParaRPr lang="en-GB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>
                <a:solidFill>
                  <a:srgbClr val="000000"/>
                </a:solidFill>
                <a:cs typeface="Arial Unicode MS"/>
              </a:rPr>
              <a:t>One dimensional unconstrained optimization</a:t>
            </a:r>
          </a:p>
          <a:p>
            <a:r>
              <a:rPr lang="en-CA" sz="2400" dirty="0">
                <a:solidFill>
                  <a:srgbClr val="000000"/>
                </a:solidFill>
                <a:cs typeface="Arial Unicode MS"/>
              </a:rPr>
              <a:t>Search methods</a:t>
            </a:r>
          </a:p>
          <a:p>
            <a:pPr marL="0" indent="0">
              <a:buNone/>
            </a:pPr>
            <a:endParaRPr lang="en-CA" sz="2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949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Today’s </a:t>
            </a:r>
            <a:r>
              <a:rPr lang="en-GB" sz="3600" b="1" dirty="0">
                <a:solidFill>
                  <a:schemeClr val="tx2"/>
                </a:solidFill>
                <a:cs typeface="Arial" pitchFamily="34" charset="0"/>
              </a:rPr>
              <a:t>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400" dirty="0" smtClean="0">
                <a:solidFill>
                  <a:srgbClr val="000000"/>
                </a:solidFill>
                <a:cs typeface="Arial Unicode MS"/>
              </a:rPr>
              <a:t>Search methods</a:t>
            </a:r>
          </a:p>
          <a:p>
            <a:r>
              <a:rPr lang="nl-NL" sz="2400" dirty="0" smtClean="0">
                <a:solidFill>
                  <a:srgbClr val="000000"/>
                </a:solidFill>
              </a:rPr>
              <a:t>Dichotomous </a:t>
            </a:r>
            <a:r>
              <a:rPr lang="nl-NL" sz="2400" dirty="0">
                <a:solidFill>
                  <a:srgbClr val="000000"/>
                </a:solidFill>
              </a:rPr>
              <a:t>search</a:t>
            </a:r>
          </a:p>
          <a:p>
            <a:pPr marL="0" indent="0">
              <a:buNone/>
            </a:pPr>
            <a:endParaRPr lang="en-CA" dirty="0">
              <a:solidFill>
                <a:srgbClr val="000000"/>
              </a:solidFill>
              <a:latin typeface="Arial Unicode MS"/>
              <a:cs typeface="Arial Unicode M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0833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Brute-force approach</a:t>
            </a:r>
          </a:p>
        </p:txBody>
      </p:sp>
      <p:sp>
        <p:nvSpPr>
          <p:cNvPr id="552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Calibri" pitchFamily="34" charset="0"/>
              </a:rPr>
              <a:t>Simple approach: exhaustive search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latin typeface="Calibri" pitchFamily="34" charset="0"/>
              </a:rPr>
              <a:t>Disadvantage: rather inefficient</a:t>
            </a:r>
          </a:p>
        </p:txBody>
      </p:sp>
      <p:grpSp>
        <p:nvGrpSpPr>
          <p:cNvPr id="552967" name="Group 7"/>
          <p:cNvGrpSpPr>
            <a:grpSpLocks/>
          </p:cNvGrpSpPr>
          <p:nvPr/>
        </p:nvGrpSpPr>
        <p:grpSpPr bwMode="auto">
          <a:xfrm>
            <a:off x="814356" y="2514504"/>
            <a:ext cx="4958605" cy="3162554"/>
            <a:chOff x="3603" y="2736"/>
            <a:chExt cx="2301" cy="1467"/>
          </a:xfrm>
        </p:grpSpPr>
        <p:sp>
          <p:nvSpPr>
            <p:cNvPr id="552968" name="Line 8"/>
            <p:cNvSpPr>
              <a:spLocks noChangeShapeType="1"/>
            </p:cNvSpPr>
            <p:nvPr/>
          </p:nvSpPr>
          <p:spPr bwMode="auto">
            <a:xfrm flipV="1">
              <a:off x="3792" y="2736"/>
              <a:ext cx="0" cy="12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52969" name="Line 9"/>
            <p:cNvSpPr>
              <a:spLocks noChangeShapeType="1"/>
            </p:cNvSpPr>
            <p:nvPr/>
          </p:nvSpPr>
          <p:spPr bwMode="auto">
            <a:xfrm>
              <a:off x="3792" y="4032"/>
              <a:ext cx="211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552970" name="Text Box 10"/>
            <p:cNvSpPr txBox="1">
              <a:spLocks noChangeArrowheads="1"/>
            </p:cNvSpPr>
            <p:nvPr/>
          </p:nvSpPr>
          <p:spPr bwMode="auto">
            <a:xfrm>
              <a:off x="3603" y="2822"/>
              <a:ext cx="121" cy="1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i="1">
                  <a:solidFill>
                    <a:srgbClr val="000000"/>
                  </a:solidFill>
                  <a:latin typeface="Times New Roman" pitchFamily="18" charset="0"/>
                </a:rPr>
                <a:t>f</a:t>
              </a:r>
              <a:endParaRPr lang="en-GB" baseline="-25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52971" name="Text Box 11"/>
            <p:cNvSpPr txBox="1">
              <a:spLocks noChangeArrowheads="1"/>
            </p:cNvSpPr>
            <p:nvPr/>
          </p:nvSpPr>
          <p:spPr bwMode="auto">
            <a:xfrm>
              <a:off x="5674" y="4032"/>
              <a:ext cx="139" cy="1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i="1">
                  <a:solidFill>
                    <a:srgbClr val="000000"/>
                  </a:solidFill>
                  <a:latin typeface="Times New Roman" pitchFamily="18" charset="0"/>
                </a:rPr>
                <a:t>x</a:t>
              </a:r>
              <a:endParaRPr lang="en-GB" baseline="-25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552972" name="Freeform 12"/>
            <p:cNvSpPr>
              <a:spLocks/>
            </p:cNvSpPr>
            <p:nvPr/>
          </p:nvSpPr>
          <p:spPr bwMode="auto">
            <a:xfrm>
              <a:off x="3840" y="3080"/>
              <a:ext cx="1920" cy="664"/>
            </a:xfrm>
            <a:custGeom>
              <a:avLst/>
              <a:gdLst>
                <a:gd name="T0" fmla="*/ 0 w 1920"/>
                <a:gd name="T1" fmla="*/ 0 h 664"/>
                <a:gd name="T2" fmla="*/ 432 w 1920"/>
                <a:gd name="T3" fmla="*/ 384 h 664"/>
                <a:gd name="T4" fmla="*/ 816 w 1920"/>
                <a:gd name="T5" fmla="*/ 576 h 664"/>
                <a:gd name="T6" fmla="*/ 1248 w 1920"/>
                <a:gd name="T7" fmla="*/ 624 h 664"/>
                <a:gd name="T8" fmla="*/ 1536 w 1920"/>
                <a:gd name="T9" fmla="*/ 336 h 664"/>
                <a:gd name="T10" fmla="*/ 1920 w 1920"/>
                <a:gd name="T11" fmla="*/ 0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20" h="664">
                  <a:moveTo>
                    <a:pt x="0" y="0"/>
                  </a:moveTo>
                  <a:cubicBezTo>
                    <a:pt x="148" y="144"/>
                    <a:pt x="296" y="288"/>
                    <a:pt x="432" y="384"/>
                  </a:cubicBezTo>
                  <a:cubicBezTo>
                    <a:pt x="568" y="480"/>
                    <a:pt x="680" y="536"/>
                    <a:pt x="816" y="576"/>
                  </a:cubicBezTo>
                  <a:cubicBezTo>
                    <a:pt x="952" y="616"/>
                    <a:pt x="1128" y="664"/>
                    <a:pt x="1248" y="624"/>
                  </a:cubicBezTo>
                  <a:cubicBezTo>
                    <a:pt x="1368" y="584"/>
                    <a:pt x="1424" y="440"/>
                    <a:pt x="1536" y="336"/>
                  </a:cubicBezTo>
                  <a:cubicBezTo>
                    <a:pt x="1648" y="232"/>
                    <a:pt x="1784" y="116"/>
                    <a:pt x="1920" y="0"/>
                  </a:cubicBezTo>
                </a:path>
              </a:pathLst>
            </a:custGeom>
            <a:noFill/>
            <a:ln w="19050" cap="flat" cmpd="sng">
              <a:solidFill>
                <a:srgbClr val="3366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</p:grpSp>
      <p:sp>
        <p:nvSpPr>
          <p:cNvPr id="552973" name="Oval 13"/>
          <p:cNvSpPr>
            <a:spLocks noChangeArrowheads="1"/>
          </p:cNvSpPr>
          <p:nvPr/>
        </p:nvSpPr>
        <p:spPr bwMode="auto">
          <a:xfrm>
            <a:off x="1487520" y="3387236"/>
            <a:ext cx="138240" cy="13825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2979" name="Oval 19"/>
          <p:cNvSpPr>
            <a:spLocks noChangeArrowheads="1"/>
          </p:cNvSpPr>
          <p:nvPr/>
        </p:nvSpPr>
        <p:spPr bwMode="auto">
          <a:xfrm>
            <a:off x="1833120" y="3732873"/>
            <a:ext cx="138240" cy="13825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2980" name="Oval 20"/>
          <p:cNvSpPr>
            <a:spLocks noChangeArrowheads="1"/>
          </p:cNvSpPr>
          <p:nvPr/>
        </p:nvSpPr>
        <p:spPr bwMode="auto">
          <a:xfrm>
            <a:off x="2178720" y="4009382"/>
            <a:ext cx="138240" cy="13825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2981" name="Oval 21"/>
          <p:cNvSpPr>
            <a:spLocks noChangeArrowheads="1"/>
          </p:cNvSpPr>
          <p:nvPr/>
        </p:nvSpPr>
        <p:spPr bwMode="auto">
          <a:xfrm>
            <a:off x="2524320" y="4216763"/>
            <a:ext cx="138240" cy="13825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2982" name="Oval 22"/>
          <p:cNvSpPr>
            <a:spLocks noChangeArrowheads="1"/>
          </p:cNvSpPr>
          <p:nvPr/>
        </p:nvSpPr>
        <p:spPr bwMode="auto">
          <a:xfrm>
            <a:off x="2869920" y="4355018"/>
            <a:ext cx="138240" cy="13825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2984" name="Oval 24"/>
          <p:cNvSpPr>
            <a:spLocks noChangeArrowheads="1"/>
          </p:cNvSpPr>
          <p:nvPr/>
        </p:nvSpPr>
        <p:spPr bwMode="auto">
          <a:xfrm>
            <a:off x="3561120" y="4562400"/>
            <a:ext cx="138240" cy="13825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2986" name="Oval 26"/>
          <p:cNvSpPr>
            <a:spLocks noChangeArrowheads="1"/>
          </p:cNvSpPr>
          <p:nvPr/>
        </p:nvSpPr>
        <p:spPr bwMode="auto">
          <a:xfrm>
            <a:off x="4252320" y="4285891"/>
            <a:ext cx="138240" cy="13825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2987" name="Oval 27"/>
          <p:cNvSpPr>
            <a:spLocks noChangeArrowheads="1"/>
          </p:cNvSpPr>
          <p:nvPr/>
        </p:nvSpPr>
        <p:spPr bwMode="auto">
          <a:xfrm>
            <a:off x="4597920" y="3871127"/>
            <a:ext cx="138240" cy="13825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2988" name="Oval 28"/>
          <p:cNvSpPr>
            <a:spLocks noChangeArrowheads="1"/>
          </p:cNvSpPr>
          <p:nvPr/>
        </p:nvSpPr>
        <p:spPr bwMode="auto">
          <a:xfrm>
            <a:off x="4943520" y="3594618"/>
            <a:ext cx="138240" cy="13825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2989" name="Oval 29"/>
          <p:cNvSpPr>
            <a:spLocks noChangeArrowheads="1"/>
          </p:cNvSpPr>
          <p:nvPr/>
        </p:nvSpPr>
        <p:spPr bwMode="auto">
          <a:xfrm>
            <a:off x="5289120" y="3248982"/>
            <a:ext cx="138240" cy="13825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2990" name="Line 30"/>
          <p:cNvSpPr>
            <a:spLocks noChangeShapeType="1"/>
          </p:cNvSpPr>
          <p:nvPr/>
        </p:nvSpPr>
        <p:spPr bwMode="auto">
          <a:xfrm>
            <a:off x="1556640" y="3525491"/>
            <a:ext cx="0" cy="1797309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2991" name="Line 31"/>
          <p:cNvSpPr>
            <a:spLocks noChangeShapeType="1"/>
          </p:cNvSpPr>
          <p:nvPr/>
        </p:nvSpPr>
        <p:spPr bwMode="auto">
          <a:xfrm>
            <a:off x="1902240" y="3801999"/>
            <a:ext cx="0" cy="1520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2999" name="Line 39"/>
          <p:cNvSpPr>
            <a:spLocks noChangeShapeType="1"/>
          </p:cNvSpPr>
          <p:nvPr/>
        </p:nvSpPr>
        <p:spPr bwMode="auto">
          <a:xfrm>
            <a:off x="2247840" y="4078509"/>
            <a:ext cx="0" cy="1244291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3000" name="Line 40"/>
          <p:cNvSpPr>
            <a:spLocks noChangeShapeType="1"/>
          </p:cNvSpPr>
          <p:nvPr/>
        </p:nvSpPr>
        <p:spPr bwMode="auto">
          <a:xfrm>
            <a:off x="2593440" y="4285891"/>
            <a:ext cx="0" cy="1036909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3001" name="Line 41"/>
          <p:cNvSpPr>
            <a:spLocks noChangeShapeType="1"/>
          </p:cNvSpPr>
          <p:nvPr/>
        </p:nvSpPr>
        <p:spPr bwMode="auto">
          <a:xfrm>
            <a:off x="2939040" y="4493273"/>
            <a:ext cx="0" cy="829527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3002" name="Line 42"/>
          <p:cNvSpPr>
            <a:spLocks noChangeShapeType="1"/>
          </p:cNvSpPr>
          <p:nvPr/>
        </p:nvSpPr>
        <p:spPr bwMode="auto">
          <a:xfrm>
            <a:off x="3284640" y="4562399"/>
            <a:ext cx="0" cy="760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3003" name="Line 43"/>
          <p:cNvSpPr>
            <a:spLocks noChangeShapeType="1"/>
          </p:cNvSpPr>
          <p:nvPr/>
        </p:nvSpPr>
        <p:spPr bwMode="auto">
          <a:xfrm>
            <a:off x="3630240" y="4631527"/>
            <a:ext cx="0" cy="69127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3004" name="Line 44"/>
          <p:cNvSpPr>
            <a:spLocks noChangeShapeType="1"/>
          </p:cNvSpPr>
          <p:nvPr/>
        </p:nvSpPr>
        <p:spPr bwMode="auto">
          <a:xfrm>
            <a:off x="3975840" y="4631527"/>
            <a:ext cx="0" cy="69127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3005" name="Line 45"/>
          <p:cNvSpPr>
            <a:spLocks noChangeShapeType="1"/>
          </p:cNvSpPr>
          <p:nvPr/>
        </p:nvSpPr>
        <p:spPr bwMode="auto">
          <a:xfrm>
            <a:off x="4321440" y="4355017"/>
            <a:ext cx="0" cy="967782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3006" name="Line 46"/>
          <p:cNvSpPr>
            <a:spLocks noChangeShapeType="1"/>
          </p:cNvSpPr>
          <p:nvPr/>
        </p:nvSpPr>
        <p:spPr bwMode="auto">
          <a:xfrm>
            <a:off x="4667040" y="3940255"/>
            <a:ext cx="0" cy="138254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3007" name="Line 47"/>
          <p:cNvSpPr>
            <a:spLocks noChangeShapeType="1"/>
          </p:cNvSpPr>
          <p:nvPr/>
        </p:nvSpPr>
        <p:spPr bwMode="auto">
          <a:xfrm>
            <a:off x="5012640" y="3663745"/>
            <a:ext cx="0" cy="1659054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3008" name="Line 48"/>
          <p:cNvSpPr>
            <a:spLocks noChangeShapeType="1"/>
          </p:cNvSpPr>
          <p:nvPr/>
        </p:nvSpPr>
        <p:spPr bwMode="auto">
          <a:xfrm>
            <a:off x="5358240" y="3387237"/>
            <a:ext cx="0" cy="19355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3015" name="Line 55"/>
          <p:cNvSpPr>
            <a:spLocks noChangeShapeType="1"/>
          </p:cNvSpPr>
          <p:nvPr/>
        </p:nvSpPr>
        <p:spPr bwMode="auto">
          <a:xfrm>
            <a:off x="1244160" y="2972472"/>
            <a:ext cx="442368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3016" name="Text Box 56"/>
          <p:cNvSpPr txBox="1">
            <a:spLocks noChangeArrowheads="1"/>
          </p:cNvSpPr>
          <p:nvPr/>
        </p:nvSpPr>
        <p:spPr bwMode="auto">
          <a:xfrm>
            <a:off x="3306796" y="2557708"/>
            <a:ext cx="435212" cy="422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200" i="1">
                <a:solidFill>
                  <a:srgbClr val="000000"/>
                </a:solidFill>
                <a:latin typeface="Times New Roman" pitchFamily="18" charset="0"/>
              </a:rPr>
              <a:t>L</a:t>
            </a:r>
            <a:r>
              <a:rPr lang="en-US" sz="2200" i="1" baseline="-25000">
                <a:solidFill>
                  <a:srgbClr val="000000"/>
                </a:solidFill>
                <a:latin typeface="Times New Roman" pitchFamily="18" charset="0"/>
              </a:rPr>
              <a:t>0</a:t>
            </a:r>
          </a:p>
        </p:txBody>
      </p:sp>
      <p:sp>
        <p:nvSpPr>
          <p:cNvPr id="553017" name="Line 57"/>
          <p:cNvSpPr>
            <a:spLocks noChangeShapeType="1"/>
          </p:cNvSpPr>
          <p:nvPr/>
        </p:nvSpPr>
        <p:spPr bwMode="auto">
          <a:xfrm flipV="1">
            <a:off x="5667840" y="2903345"/>
            <a:ext cx="0" cy="2419454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3019" name="Oval 59"/>
          <p:cNvSpPr>
            <a:spLocks noChangeArrowheads="1"/>
          </p:cNvSpPr>
          <p:nvPr/>
        </p:nvSpPr>
        <p:spPr bwMode="auto">
          <a:xfrm>
            <a:off x="3205440" y="4493272"/>
            <a:ext cx="138240" cy="13825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553020" name="Oval 60"/>
          <p:cNvSpPr>
            <a:spLocks noChangeArrowheads="1"/>
          </p:cNvSpPr>
          <p:nvPr/>
        </p:nvSpPr>
        <p:spPr bwMode="auto">
          <a:xfrm>
            <a:off x="3896640" y="4536477"/>
            <a:ext cx="138240" cy="13825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grpSp>
        <p:nvGrpSpPr>
          <p:cNvPr id="553021" name="Group 61"/>
          <p:cNvGrpSpPr>
            <a:grpSpLocks/>
          </p:cNvGrpSpPr>
          <p:nvPr/>
        </p:nvGrpSpPr>
        <p:grpSpPr bwMode="auto">
          <a:xfrm>
            <a:off x="3215521" y="3179854"/>
            <a:ext cx="5281920" cy="1634572"/>
            <a:chOff x="2233" y="2208"/>
            <a:chExt cx="3668" cy="1135"/>
          </a:xfrm>
        </p:grpSpPr>
        <p:graphicFrame>
          <p:nvGraphicFramePr>
            <p:cNvPr id="553010" name="Object 50"/>
            <p:cNvGraphicFramePr>
              <a:graphicFrameLocks noChangeAspect="1"/>
            </p:cNvGraphicFramePr>
            <p:nvPr/>
          </p:nvGraphicFramePr>
          <p:xfrm>
            <a:off x="4368" y="2784"/>
            <a:ext cx="1106" cy="559"/>
          </p:xfrm>
          <a:graphic>
            <a:graphicData uri="http://schemas.openxmlformats.org/presentationml/2006/ole">
              <p:oleObj spid="_x0000_s33820" name="Equation" r:id="rId4" imgW="774364" imgH="393529" progId="">
                <p:embed/>
              </p:oleObj>
            </a:graphicData>
          </a:graphic>
        </p:graphicFrame>
        <p:sp>
          <p:nvSpPr>
            <p:cNvPr id="553011" name="Text Box 51"/>
            <p:cNvSpPr txBox="1">
              <a:spLocks noChangeArrowheads="1"/>
            </p:cNvSpPr>
            <p:nvPr/>
          </p:nvSpPr>
          <p:spPr bwMode="auto">
            <a:xfrm>
              <a:off x="4128" y="2208"/>
              <a:ext cx="1773" cy="5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200" i="1" dirty="0">
                  <a:solidFill>
                    <a:srgbClr val="000000"/>
                  </a:solidFill>
                  <a:latin typeface="Times New Roman" pitchFamily="18" charset="0"/>
                </a:rPr>
                <a:t>n</a:t>
              </a:r>
              <a:r>
                <a:rPr lang="en-US" sz="2200" dirty="0">
                  <a:solidFill>
                    <a:srgbClr val="000000"/>
                  </a:solidFill>
                </a:rPr>
                <a:t> </a:t>
              </a:r>
              <a:r>
                <a:rPr lang="en-US" sz="2400" dirty="0">
                  <a:solidFill>
                    <a:srgbClr val="000000"/>
                  </a:solidFill>
                  <a:latin typeface="Calibri" pitchFamily="34" charset="0"/>
                </a:rPr>
                <a:t>points: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solidFill>
                    <a:srgbClr val="000000"/>
                  </a:solidFill>
                  <a:latin typeface="Calibri" pitchFamily="34" charset="0"/>
                </a:rPr>
                <a:t>Final interval size </a:t>
              </a:r>
              <a:r>
                <a:rPr lang="en-US" sz="2200" dirty="0">
                  <a:solidFill>
                    <a:srgbClr val="000000"/>
                  </a:solidFill>
                </a:rPr>
                <a:t>=</a:t>
              </a:r>
            </a:p>
          </p:txBody>
        </p:sp>
        <p:grpSp>
          <p:nvGrpSpPr>
            <p:cNvPr id="553018" name="Group 58"/>
            <p:cNvGrpSpPr>
              <a:grpSpLocks/>
            </p:cNvGrpSpPr>
            <p:nvPr/>
          </p:nvGrpSpPr>
          <p:grpSpPr bwMode="auto">
            <a:xfrm>
              <a:off x="2233" y="2640"/>
              <a:ext cx="576" cy="606"/>
              <a:chOff x="2233" y="2640"/>
              <a:chExt cx="576" cy="606"/>
            </a:xfrm>
          </p:grpSpPr>
          <p:sp>
            <p:nvSpPr>
              <p:cNvPr id="552983" name="Oval 23"/>
              <p:cNvSpPr>
                <a:spLocks noChangeArrowheads="1"/>
              </p:cNvSpPr>
              <p:nvPr/>
            </p:nvSpPr>
            <p:spPr bwMode="auto">
              <a:xfrm>
                <a:off x="2233" y="3120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2200">
                  <a:solidFill>
                    <a:srgbClr val="000000"/>
                  </a:solidFill>
                </a:endParaRPr>
              </a:p>
            </p:txBody>
          </p:sp>
          <p:sp>
            <p:nvSpPr>
              <p:cNvPr id="552985" name="Oval 25"/>
              <p:cNvSpPr>
                <a:spLocks noChangeArrowheads="1"/>
              </p:cNvSpPr>
              <p:nvPr/>
            </p:nvSpPr>
            <p:spPr bwMode="auto">
              <a:xfrm>
                <a:off x="2713" y="3150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2200">
                  <a:solidFill>
                    <a:srgbClr val="000000"/>
                  </a:solidFill>
                </a:endParaRPr>
              </a:p>
            </p:txBody>
          </p:sp>
          <p:sp>
            <p:nvSpPr>
              <p:cNvPr id="553013" name="Line 53"/>
              <p:cNvSpPr>
                <a:spLocks noChangeShapeType="1"/>
              </p:cNvSpPr>
              <p:nvPr/>
            </p:nvSpPr>
            <p:spPr bwMode="auto">
              <a:xfrm>
                <a:off x="2256" y="2976"/>
                <a:ext cx="48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GB" sz="2200">
                  <a:solidFill>
                    <a:srgbClr val="000000"/>
                  </a:solidFill>
                </a:endParaRPr>
              </a:p>
            </p:txBody>
          </p:sp>
          <p:sp>
            <p:nvSpPr>
              <p:cNvPr id="553014" name="Text Box 54"/>
              <p:cNvSpPr txBox="1">
                <a:spLocks noChangeArrowheads="1"/>
              </p:cNvSpPr>
              <p:nvPr/>
            </p:nvSpPr>
            <p:spPr bwMode="auto">
              <a:xfrm>
                <a:off x="2337" y="2640"/>
                <a:ext cx="314" cy="2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200" i="1">
                    <a:solidFill>
                      <a:srgbClr val="000000"/>
                    </a:solidFill>
                    <a:latin typeface="Times New Roman" pitchFamily="18" charset="0"/>
                  </a:rPr>
                  <a:t>L</a:t>
                </a:r>
                <a:r>
                  <a:rPr lang="en-US" sz="2200" i="1" baseline="-25000">
                    <a:solidFill>
                      <a:srgbClr val="000000"/>
                    </a:solidFill>
                    <a:latin typeface="Times New Roman" pitchFamily="18" charset="0"/>
                  </a:rPr>
                  <a:t>n</a:t>
                </a:r>
              </a:p>
            </p:txBody>
          </p:sp>
        </p:grpSp>
      </p:grpSp>
    </p:spTree>
    <p:extLst>
      <p:ext uri="{BB962C8B-B14F-4D97-AF65-F5344CB8AC3E}">
        <p14:creationId xmlns="" xmlns:p14="http://schemas.microsoft.com/office/powerpoint/2010/main" val="941678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Basic strategy of 0</a:t>
            </a:r>
            <a:r>
              <a:rPr lang="en-US" sz="3600" b="1" baseline="30000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th</a:t>
            </a:r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 order methods for single-variable case</a:t>
            </a:r>
            <a:endParaRPr lang="en-GB" sz="3600" b="1" dirty="0">
              <a:solidFill>
                <a:schemeClr val="accent6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478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1040" y="2004690"/>
            <a:ext cx="7806240" cy="2903345"/>
          </a:xfrm>
        </p:spPr>
        <p:txBody>
          <a:bodyPr/>
          <a:lstStyle/>
          <a:p>
            <a:pPr marL="547151" indent="-449240">
              <a:lnSpc>
                <a:spcPct val="104000"/>
              </a:lnSpc>
              <a:buFont typeface="StarSymbol" charset="0"/>
              <a:buAutoNum type="arabicPeriod"/>
            </a:pPr>
            <a:r>
              <a:rPr lang="en-US" dirty="0">
                <a:latin typeface="Calibri" pitchFamily="34" charset="0"/>
              </a:rPr>
              <a:t>Find interval [</a:t>
            </a:r>
            <a:r>
              <a:rPr lang="en-US" i="1" dirty="0">
                <a:latin typeface="Calibri" pitchFamily="34" charset="0"/>
              </a:rPr>
              <a:t>a</a:t>
            </a:r>
            <a:r>
              <a:rPr lang="en-US" i="1" baseline="-25000" dirty="0">
                <a:latin typeface="Calibri" pitchFamily="34" charset="0"/>
              </a:rPr>
              <a:t>0</a:t>
            </a:r>
            <a:r>
              <a:rPr lang="en-US" dirty="0">
                <a:latin typeface="Calibri" pitchFamily="34" charset="0"/>
              </a:rPr>
              <a:t>, </a:t>
            </a:r>
            <a:r>
              <a:rPr lang="en-US" i="1" dirty="0">
                <a:latin typeface="Calibri" pitchFamily="34" charset="0"/>
              </a:rPr>
              <a:t>b</a:t>
            </a:r>
            <a:r>
              <a:rPr lang="en-US" i="1" baseline="-25000" dirty="0">
                <a:latin typeface="Calibri" pitchFamily="34" charset="0"/>
              </a:rPr>
              <a:t>0</a:t>
            </a:r>
            <a:r>
              <a:rPr lang="en-US" dirty="0">
                <a:latin typeface="Calibri" pitchFamily="34" charset="0"/>
              </a:rPr>
              <a:t>] that contains the minimum (bracketing)</a:t>
            </a:r>
          </a:p>
          <a:p>
            <a:pPr marL="547151" indent="-449240">
              <a:lnSpc>
                <a:spcPct val="104000"/>
              </a:lnSpc>
              <a:buFont typeface="StarSymbol" charset="0"/>
              <a:buAutoNum type="arabicPeriod"/>
            </a:pPr>
            <a:r>
              <a:rPr lang="en-US" dirty="0">
                <a:latin typeface="Calibri" pitchFamily="34" charset="0"/>
              </a:rPr>
              <a:t>Iteratively reduce the size of the interval [</a:t>
            </a:r>
            <a:r>
              <a:rPr lang="en-US" i="1" dirty="0" err="1">
                <a:latin typeface="Calibri" pitchFamily="34" charset="0"/>
              </a:rPr>
              <a:t>a</a:t>
            </a:r>
            <a:r>
              <a:rPr lang="en-US" i="1" baseline="-25000" dirty="0" err="1">
                <a:latin typeface="Calibri" pitchFamily="34" charset="0"/>
              </a:rPr>
              <a:t>k</a:t>
            </a:r>
            <a:r>
              <a:rPr lang="en-US" dirty="0">
                <a:latin typeface="Calibri" pitchFamily="34" charset="0"/>
              </a:rPr>
              <a:t>, </a:t>
            </a:r>
            <a:r>
              <a:rPr lang="en-US" i="1" dirty="0" err="1">
                <a:latin typeface="Calibri" pitchFamily="34" charset="0"/>
              </a:rPr>
              <a:t>b</a:t>
            </a:r>
            <a:r>
              <a:rPr lang="en-US" i="1" baseline="-25000" dirty="0" err="1">
                <a:latin typeface="Calibri" pitchFamily="34" charset="0"/>
              </a:rPr>
              <a:t>k</a:t>
            </a:r>
            <a:r>
              <a:rPr lang="en-US" dirty="0">
                <a:latin typeface="Calibri" pitchFamily="34" charset="0"/>
              </a:rPr>
              <a:t>] (sectioning</a:t>
            </a:r>
            <a:r>
              <a:rPr lang="en-US" dirty="0" smtClean="0">
                <a:latin typeface="Calibri" pitchFamily="34" charset="0"/>
              </a:rPr>
              <a:t>)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478214" name="Rectangle 6"/>
          <p:cNvSpPr>
            <a:spLocks noChangeArrowheads="1"/>
          </p:cNvSpPr>
          <p:nvPr/>
        </p:nvSpPr>
        <p:spPr bwMode="auto">
          <a:xfrm>
            <a:off x="607862" y="4114800"/>
            <a:ext cx="7806240" cy="1776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391645" indent="-293733" defTabSz="414683" fontAlgn="base" hangingPunct="0">
              <a:lnSpc>
                <a:spcPct val="94000"/>
              </a:lnSpc>
              <a:spcBef>
                <a:spcPct val="0"/>
              </a:spcBef>
              <a:spcAft>
                <a:spcPts val="1293"/>
              </a:spcAft>
              <a:buClr>
                <a:srgbClr val="000000"/>
              </a:buClr>
              <a:buSzPct val="85000"/>
              <a:buFont typeface="StarSymbol" charset="0"/>
              <a:buChar char="●"/>
            </a:pPr>
            <a:r>
              <a:rPr lang="nl-NL" sz="2400" dirty="0">
                <a:solidFill>
                  <a:srgbClr val="000000"/>
                </a:solidFill>
                <a:latin typeface="Calibri" pitchFamily="34" charset="0"/>
              </a:rPr>
              <a:t>Sectioning methods:</a:t>
            </a:r>
          </a:p>
          <a:p>
            <a:pPr marL="783291" lvl="1" indent="-260617" defTabSz="414683" fontAlgn="base" hangingPunct="0">
              <a:lnSpc>
                <a:spcPct val="94000"/>
              </a:lnSpc>
              <a:spcBef>
                <a:spcPct val="0"/>
              </a:spcBef>
              <a:spcAft>
                <a:spcPts val="1032"/>
              </a:spcAft>
              <a:buClr>
                <a:srgbClr val="000000"/>
              </a:buClr>
              <a:buSzPct val="90000"/>
              <a:buFont typeface="StarSymbol" charset="0"/>
              <a:buChar char="–"/>
            </a:pPr>
            <a:r>
              <a:rPr lang="nl-NL" sz="2200" dirty="0">
                <a:solidFill>
                  <a:srgbClr val="000000"/>
                </a:solidFill>
                <a:latin typeface="Calibri" pitchFamily="34" charset="0"/>
              </a:rPr>
              <a:t>Dichotomous search</a:t>
            </a:r>
          </a:p>
          <a:p>
            <a:pPr marL="783291" lvl="1" indent="-260617" defTabSz="414683" fontAlgn="base" hangingPunct="0">
              <a:lnSpc>
                <a:spcPct val="94000"/>
              </a:lnSpc>
              <a:spcBef>
                <a:spcPct val="0"/>
              </a:spcBef>
              <a:spcAft>
                <a:spcPts val="1032"/>
              </a:spcAft>
              <a:buClr>
                <a:srgbClr val="000000"/>
              </a:buClr>
              <a:buSzPct val="90000"/>
              <a:buFont typeface="StarSymbol" charset="0"/>
              <a:buChar char="–"/>
            </a:pPr>
            <a:r>
              <a:rPr lang="nl-NL" sz="2200" dirty="0">
                <a:solidFill>
                  <a:srgbClr val="000000"/>
                </a:solidFill>
                <a:latin typeface="Calibri" pitchFamily="34" charset="0"/>
              </a:rPr>
              <a:t>Fibonacci method</a:t>
            </a:r>
          </a:p>
          <a:p>
            <a:pPr marL="783291" lvl="1" indent="-260617" defTabSz="414683" fontAlgn="base" hangingPunct="0">
              <a:lnSpc>
                <a:spcPct val="94000"/>
              </a:lnSpc>
              <a:spcBef>
                <a:spcPct val="0"/>
              </a:spcBef>
              <a:spcAft>
                <a:spcPts val="1032"/>
              </a:spcAft>
              <a:buClr>
                <a:srgbClr val="000000"/>
              </a:buClr>
              <a:buSzPct val="90000"/>
              <a:buFont typeface="StarSymbol" charset="0"/>
              <a:buChar char="–"/>
            </a:pPr>
            <a:r>
              <a:rPr lang="nl-NL" sz="2200" dirty="0">
                <a:solidFill>
                  <a:srgbClr val="000000"/>
                </a:solidFill>
                <a:latin typeface="Calibri" pitchFamily="34" charset="0"/>
              </a:rPr>
              <a:t>Golden section method</a:t>
            </a:r>
          </a:p>
        </p:txBody>
      </p:sp>
    </p:spTree>
    <p:extLst>
      <p:ext uri="{BB962C8B-B14F-4D97-AF65-F5344CB8AC3E}">
        <p14:creationId xmlns="" xmlns:p14="http://schemas.microsoft.com/office/powerpoint/2010/main" val="155603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8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8211" grpId="0" build="p" autoUpdateAnimBg="0"/>
      <p:bldP spid="478214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Bracketing the minimum</a:t>
            </a:r>
            <a:endParaRPr lang="en-GB" sz="3600" b="1" dirty="0">
              <a:solidFill>
                <a:schemeClr val="accent6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479236" name="Line 4"/>
          <p:cNvSpPr>
            <a:spLocks noChangeShapeType="1"/>
          </p:cNvSpPr>
          <p:nvPr/>
        </p:nvSpPr>
        <p:spPr bwMode="auto">
          <a:xfrm>
            <a:off x="1451520" y="5031888"/>
            <a:ext cx="656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479243" name="Text Box 11"/>
          <p:cNvSpPr txBox="1">
            <a:spLocks noChangeArrowheads="1"/>
          </p:cNvSpPr>
          <p:nvPr/>
        </p:nvSpPr>
        <p:spPr bwMode="auto">
          <a:xfrm>
            <a:off x="960653" y="2266798"/>
            <a:ext cx="244454" cy="360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i="1">
                <a:solidFill>
                  <a:srgbClr val="000000"/>
                </a:solidFill>
                <a:latin typeface="Times New Roman" pitchFamily="18" charset="0"/>
              </a:rPr>
              <a:t>f</a:t>
            </a:r>
            <a:endParaRPr lang="en-GB" baseline="-25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79244" name="Text Box 12"/>
          <p:cNvSpPr txBox="1">
            <a:spLocks noChangeArrowheads="1"/>
          </p:cNvSpPr>
          <p:nvPr/>
        </p:nvSpPr>
        <p:spPr bwMode="auto">
          <a:xfrm>
            <a:off x="8149339" y="4686252"/>
            <a:ext cx="282927" cy="360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i="1">
                <a:solidFill>
                  <a:srgbClr val="000000"/>
                </a:solidFill>
                <a:latin typeface="Times New Roman" pitchFamily="18" charset="0"/>
              </a:rPr>
              <a:t>x</a:t>
            </a:r>
            <a:endParaRPr lang="en-GB" baseline="-25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479246" name="Line 14"/>
          <p:cNvSpPr>
            <a:spLocks noChangeShapeType="1"/>
          </p:cNvSpPr>
          <p:nvPr/>
        </p:nvSpPr>
        <p:spPr bwMode="auto">
          <a:xfrm flipV="1">
            <a:off x="1451520" y="2335925"/>
            <a:ext cx="0" cy="2695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grpSp>
        <p:nvGrpSpPr>
          <p:cNvPr id="479265" name="Group 33"/>
          <p:cNvGrpSpPr>
            <a:grpSpLocks/>
          </p:cNvGrpSpPr>
          <p:nvPr/>
        </p:nvGrpSpPr>
        <p:grpSpPr bwMode="auto">
          <a:xfrm>
            <a:off x="2229125" y="2958072"/>
            <a:ext cx="377280" cy="2442498"/>
            <a:chOff x="1644" y="1872"/>
            <a:chExt cx="262" cy="1696"/>
          </a:xfrm>
        </p:grpSpPr>
        <p:sp>
          <p:nvSpPr>
            <p:cNvPr id="479249" name="Line 17"/>
            <p:cNvSpPr>
              <a:spLocks noChangeShapeType="1"/>
            </p:cNvSpPr>
            <p:nvPr/>
          </p:nvSpPr>
          <p:spPr bwMode="auto">
            <a:xfrm>
              <a:off x="1752" y="1872"/>
              <a:ext cx="0" cy="14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79250" name="Text Box 18"/>
            <p:cNvSpPr txBox="1">
              <a:spLocks noChangeArrowheads="1"/>
            </p:cNvSpPr>
            <p:nvPr/>
          </p:nvSpPr>
          <p:spPr bwMode="auto">
            <a:xfrm>
              <a:off x="1644" y="3312"/>
              <a:ext cx="262" cy="2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i="1">
                  <a:solidFill>
                    <a:srgbClr val="000000"/>
                  </a:solidFill>
                  <a:latin typeface="Times New Roman" pitchFamily="18" charset="0"/>
                </a:rPr>
                <a:t>x</a:t>
              </a:r>
              <a:r>
                <a:rPr lang="en-US" i="1" baseline="-250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endParaRPr lang="en-GB" baseline="-250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479247" name="Oval 15"/>
            <p:cNvSpPr>
              <a:spLocks noChangeArrowheads="1"/>
            </p:cNvSpPr>
            <p:nvPr/>
          </p:nvSpPr>
          <p:spPr bwMode="auto">
            <a:xfrm>
              <a:off x="1728" y="1872"/>
              <a:ext cx="48" cy="48"/>
            </a:xfrm>
            <a:prstGeom prst="ellipse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</p:grpSp>
      <p:grpSp>
        <p:nvGrpSpPr>
          <p:cNvPr id="479266" name="Group 34"/>
          <p:cNvGrpSpPr>
            <a:grpSpLocks/>
          </p:cNvGrpSpPr>
          <p:nvPr/>
        </p:nvGrpSpPr>
        <p:grpSpPr bwMode="auto">
          <a:xfrm>
            <a:off x="2384641" y="3925854"/>
            <a:ext cx="1605600" cy="1474715"/>
            <a:chOff x="1752" y="2544"/>
            <a:chExt cx="1115" cy="1024"/>
          </a:xfrm>
        </p:grpSpPr>
        <p:sp>
          <p:nvSpPr>
            <p:cNvPr id="479251" name="Text Box 19"/>
            <p:cNvSpPr txBox="1">
              <a:spLocks noChangeArrowheads="1"/>
            </p:cNvSpPr>
            <p:nvPr/>
          </p:nvSpPr>
          <p:spPr bwMode="auto">
            <a:xfrm>
              <a:off x="2113" y="3312"/>
              <a:ext cx="754" cy="2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i="1">
                  <a:solidFill>
                    <a:srgbClr val="000000"/>
                  </a:solidFill>
                  <a:latin typeface="Times New Roman" pitchFamily="18" charset="0"/>
                </a:rPr>
                <a:t>x</a:t>
              </a:r>
              <a:r>
                <a:rPr lang="en-US" i="1" baseline="-250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r>
                <a:rPr lang="en-US" i="1">
                  <a:solidFill>
                    <a:srgbClr val="000000"/>
                  </a:solidFill>
                  <a:latin typeface="Times New Roman" pitchFamily="18" charset="0"/>
                </a:rPr>
                <a:t> = x</a:t>
              </a:r>
              <a:r>
                <a:rPr lang="en-US" i="1" baseline="-25000">
                  <a:solidFill>
                    <a:srgbClr val="000000"/>
                  </a:solidFill>
                  <a:latin typeface="Times New Roman" pitchFamily="18" charset="0"/>
                </a:rPr>
                <a:t>1</a:t>
              </a:r>
              <a:r>
                <a:rPr lang="en-US" i="1">
                  <a:solidFill>
                    <a:srgbClr val="000000"/>
                  </a:solidFill>
                  <a:latin typeface="Times New Roman" pitchFamily="18" charset="0"/>
                </a:rPr>
                <a:t>+</a:t>
              </a:r>
              <a:r>
                <a:rPr lang="en-US">
                  <a:solidFill>
                    <a:srgbClr val="000000"/>
                  </a:solidFill>
                  <a:latin typeface="Symbol" pitchFamily="18" charset="2"/>
                </a:rPr>
                <a:t>D</a:t>
              </a:r>
              <a:endParaRPr lang="en-GB">
                <a:solidFill>
                  <a:srgbClr val="000000"/>
                </a:solidFill>
                <a:latin typeface="Symbol" pitchFamily="18" charset="2"/>
              </a:endParaRPr>
            </a:p>
          </p:txBody>
        </p:sp>
        <p:sp>
          <p:nvSpPr>
            <p:cNvPr id="479253" name="Line 21"/>
            <p:cNvSpPr>
              <a:spLocks noChangeShapeType="1"/>
            </p:cNvSpPr>
            <p:nvPr/>
          </p:nvSpPr>
          <p:spPr bwMode="auto">
            <a:xfrm>
              <a:off x="2520" y="2592"/>
              <a:ext cx="0" cy="7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79252" name="Line 20"/>
            <p:cNvSpPr>
              <a:spLocks noChangeShapeType="1"/>
            </p:cNvSpPr>
            <p:nvPr/>
          </p:nvSpPr>
          <p:spPr bwMode="auto">
            <a:xfrm>
              <a:off x="1752" y="3216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79254" name="Oval 22"/>
            <p:cNvSpPr>
              <a:spLocks noChangeArrowheads="1"/>
            </p:cNvSpPr>
            <p:nvPr/>
          </p:nvSpPr>
          <p:spPr bwMode="auto">
            <a:xfrm>
              <a:off x="2496" y="2544"/>
              <a:ext cx="48" cy="48"/>
            </a:xfrm>
            <a:prstGeom prst="ellipse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</p:grpSp>
      <p:grpSp>
        <p:nvGrpSpPr>
          <p:cNvPr id="479267" name="Group 35"/>
          <p:cNvGrpSpPr>
            <a:grpSpLocks/>
          </p:cNvGrpSpPr>
          <p:nvPr/>
        </p:nvGrpSpPr>
        <p:grpSpPr bwMode="auto">
          <a:xfrm>
            <a:off x="3504961" y="4565280"/>
            <a:ext cx="2139840" cy="835288"/>
            <a:chOff x="2530" y="2988"/>
            <a:chExt cx="1486" cy="580"/>
          </a:xfrm>
        </p:grpSpPr>
        <p:sp>
          <p:nvSpPr>
            <p:cNvPr id="479255" name="Text Box 23"/>
            <p:cNvSpPr txBox="1">
              <a:spLocks noChangeArrowheads="1"/>
            </p:cNvSpPr>
            <p:nvPr/>
          </p:nvSpPr>
          <p:spPr bwMode="auto">
            <a:xfrm>
              <a:off x="3196" y="3312"/>
              <a:ext cx="820" cy="2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i="1">
                  <a:solidFill>
                    <a:srgbClr val="000000"/>
                  </a:solidFill>
                  <a:latin typeface="Times New Roman" pitchFamily="18" charset="0"/>
                </a:rPr>
                <a:t>x</a:t>
              </a:r>
              <a:r>
                <a:rPr lang="en-US" i="1" baseline="-25000">
                  <a:solidFill>
                    <a:srgbClr val="000000"/>
                  </a:solidFill>
                  <a:latin typeface="Times New Roman" pitchFamily="18" charset="0"/>
                </a:rPr>
                <a:t>3</a:t>
              </a:r>
              <a:r>
                <a:rPr lang="en-US" i="1">
                  <a:solidFill>
                    <a:srgbClr val="000000"/>
                  </a:solidFill>
                  <a:latin typeface="Times New Roman" pitchFamily="18" charset="0"/>
                </a:rPr>
                <a:t> = x</a:t>
              </a:r>
              <a:r>
                <a:rPr lang="en-US" i="1" baseline="-250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r>
                <a:rPr lang="en-US" i="1">
                  <a:solidFill>
                    <a:srgbClr val="000000"/>
                  </a:solidFill>
                  <a:latin typeface="Times New Roman" pitchFamily="18" charset="0"/>
                </a:rPr>
                <a:t>+</a:t>
              </a:r>
              <a:r>
                <a:rPr lang="en-US">
                  <a:solidFill>
                    <a:srgbClr val="000000"/>
                  </a:solidFill>
                  <a:latin typeface="Symbol" pitchFamily="18" charset="2"/>
                </a:rPr>
                <a:t>gD</a:t>
              </a:r>
              <a:endParaRPr lang="en-GB">
                <a:solidFill>
                  <a:srgbClr val="000000"/>
                </a:solidFill>
                <a:latin typeface="Symbol" pitchFamily="18" charset="2"/>
              </a:endParaRPr>
            </a:p>
          </p:txBody>
        </p:sp>
        <p:sp>
          <p:nvSpPr>
            <p:cNvPr id="479256" name="Line 24"/>
            <p:cNvSpPr>
              <a:spLocks noChangeShapeType="1"/>
            </p:cNvSpPr>
            <p:nvPr/>
          </p:nvSpPr>
          <p:spPr bwMode="auto">
            <a:xfrm>
              <a:off x="2530" y="3216"/>
              <a:ext cx="115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79258" name="Oval 26"/>
            <p:cNvSpPr>
              <a:spLocks noChangeArrowheads="1"/>
            </p:cNvSpPr>
            <p:nvPr/>
          </p:nvSpPr>
          <p:spPr bwMode="auto">
            <a:xfrm>
              <a:off x="3660" y="2988"/>
              <a:ext cx="48" cy="48"/>
            </a:xfrm>
            <a:prstGeom prst="ellipse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79259" name="Line 27"/>
            <p:cNvSpPr>
              <a:spLocks noChangeShapeType="1"/>
            </p:cNvSpPr>
            <p:nvPr/>
          </p:nvSpPr>
          <p:spPr bwMode="auto">
            <a:xfrm>
              <a:off x="3684" y="3024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</p:grpSp>
      <p:grpSp>
        <p:nvGrpSpPr>
          <p:cNvPr id="479268" name="Group 36"/>
          <p:cNvGrpSpPr>
            <a:grpSpLocks/>
          </p:cNvGrpSpPr>
          <p:nvPr/>
        </p:nvGrpSpPr>
        <p:grpSpPr bwMode="auto">
          <a:xfrm>
            <a:off x="5184000" y="2387771"/>
            <a:ext cx="3041280" cy="3012796"/>
            <a:chOff x="3696" y="1476"/>
            <a:chExt cx="2112" cy="2092"/>
          </a:xfrm>
        </p:grpSpPr>
        <p:sp>
          <p:nvSpPr>
            <p:cNvPr id="479260" name="Line 28"/>
            <p:cNvSpPr>
              <a:spLocks noChangeShapeType="1"/>
            </p:cNvSpPr>
            <p:nvPr/>
          </p:nvSpPr>
          <p:spPr bwMode="auto">
            <a:xfrm>
              <a:off x="3696" y="3216"/>
              <a:ext cx="17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79261" name="Text Box 29"/>
            <p:cNvSpPr txBox="1">
              <a:spLocks noChangeArrowheads="1"/>
            </p:cNvSpPr>
            <p:nvPr/>
          </p:nvSpPr>
          <p:spPr bwMode="auto">
            <a:xfrm>
              <a:off x="4935" y="3312"/>
              <a:ext cx="873" cy="2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i="1">
                  <a:solidFill>
                    <a:srgbClr val="000000"/>
                  </a:solidFill>
                  <a:latin typeface="Times New Roman" pitchFamily="18" charset="0"/>
                </a:rPr>
                <a:t>x</a:t>
              </a:r>
              <a:r>
                <a:rPr lang="en-US" i="1" baseline="-25000">
                  <a:solidFill>
                    <a:srgbClr val="000000"/>
                  </a:solidFill>
                  <a:latin typeface="Times New Roman" pitchFamily="18" charset="0"/>
                </a:rPr>
                <a:t>4</a:t>
              </a:r>
              <a:r>
                <a:rPr lang="en-US" i="1">
                  <a:solidFill>
                    <a:srgbClr val="000000"/>
                  </a:solidFill>
                  <a:latin typeface="Times New Roman" pitchFamily="18" charset="0"/>
                </a:rPr>
                <a:t> = x</a:t>
              </a:r>
              <a:r>
                <a:rPr lang="en-US" i="1" baseline="-25000">
                  <a:solidFill>
                    <a:srgbClr val="000000"/>
                  </a:solidFill>
                  <a:latin typeface="Times New Roman" pitchFamily="18" charset="0"/>
                </a:rPr>
                <a:t>3</a:t>
              </a:r>
              <a:r>
                <a:rPr lang="en-US" i="1">
                  <a:solidFill>
                    <a:srgbClr val="000000"/>
                  </a:solidFill>
                  <a:latin typeface="Times New Roman" pitchFamily="18" charset="0"/>
                </a:rPr>
                <a:t>+</a:t>
              </a:r>
              <a:r>
                <a:rPr lang="en-US">
                  <a:solidFill>
                    <a:srgbClr val="000000"/>
                  </a:solidFill>
                  <a:latin typeface="Symbol" pitchFamily="18" charset="2"/>
                </a:rPr>
                <a:t>g</a:t>
              </a:r>
              <a:r>
                <a:rPr lang="en-US" i="1" baseline="30000">
                  <a:solidFill>
                    <a:srgbClr val="000000"/>
                  </a:solidFill>
                  <a:latin typeface="Times New Roman" pitchFamily="18" charset="0"/>
                </a:rPr>
                <a:t>2</a:t>
              </a:r>
              <a:r>
                <a:rPr lang="en-US">
                  <a:solidFill>
                    <a:srgbClr val="000000"/>
                  </a:solidFill>
                  <a:latin typeface="Symbol" pitchFamily="18" charset="2"/>
                </a:rPr>
                <a:t>D</a:t>
              </a:r>
              <a:endParaRPr lang="en-GB">
                <a:solidFill>
                  <a:srgbClr val="000000"/>
                </a:solidFill>
                <a:latin typeface="Symbol" pitchFamily="18" charset="2"/>
              </a:endParaRPr>
            </a:p>
          </p:txBody>
        </p:sp>
        <p:sp>
          <p:nvSpPr>
            <p:cNvPr id="479263" name="Line 31"/>
            <p:cNvSpPr>
              <a:spLocks noChangeShapeType="1"/>
            </p:cNvSpPr>
            <p:nvPr/>
          </p:nvSpPr>
          <p:spPr bwMode="auto">
            <a:xfrm>
              <a:off x="5424" y="1488"/>
              <a:ext cx="0" cy="18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79262" name="Oval 30"/>
            <p:cNvSpPr>
              <a:spLocks noChangeArrowheads="1"/>
            </p:cNvSpPr>
            <p:nvPr/>
          </p:nvSpPr>
          <p:spPr bwMode="auto">
            <a:xfrm>
              <a:off x="5400" y="1476"/>
              <a:ext cx="48" cy="48"/>
            </a:xfrm>
            <a:prstGeom prst="ellipse">
              <a:avLst/>
            </a:prstGeom>
            <a:solidFill>
              <a:srgbClr val="3399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</p:grpSp>
      <p:grpSp>
        <p:nvGrpSpPr>
          <p:cNvPr id="479271" name="Group 39"/>
          <p:cNvGrpSpPr>
            <a:grpSpLocks/>
          </p:cNvGrpSpPr>
          <p:nvPr/>
        </p:nvGrpSpPr>
        <p:grpSpPr bwMode="auto">
          <a:xfrm>
            <a:off x="3456000" y="3787598"/>
            <a:ext cx="4216320" cy="483891"/>
            <a:chOff x="2496" y="2448"/>
            <a:chExt cx="2928" cy="336"/>
          </a:xfrm>
        </p:grpSpPr>
        <p:sp>
          <p:nvSpPr>
            <p:cNvPr id="479269" name="Line 37"/>
            <p:cNvSpPr>
              <a:spLocks noChangeShapeType="1"/>
            </p:cNvSpPr>
            <p:nvPr/>
          </p:nvSpPr>
          <p:spPr bwMode="auto">
            <a:xfrm>
              <a:off x="2496" y="2784"/>
              <a:ext cx="29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79270" name="Rectangle 38"/>
            <p:cNvSpPr>
              <a:spLocks noChangeArrowheads="1"/>
            </p:cNvSpPr>
            <p:nvPr/>
          </p:nvSpPr>
          <p:spPr bwMode="auto">
            <a:xfrm>
              <a:off x="3560" y="2448"/>
              <a:ext cx="722" cy="3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solidFill>
                    <a:srgbClr val="000000"/>
                  </a:solidFill>
                  <a:latin typeface="Times New Roman" pitchFamily="18" charset="0"/>
                </a:rPr>
                <a:t>[</a:t>
              </a:r>
              <a:r>
                <a:rPr lang="en-US" sz="2400" i="1" dirty="0">
                  <a:solidFill>
                    <a:srgbClr val="000000"/>
                  </a:solidFill>
                  <a:latin typeface="Times New Roman" pitchFamily="18" charset="0"/>
                </a:rPr>
                <a:t>a</a:t>
              </a:r>
              <a:r>
                <a:rPr lang="en-US" sz="2400" i="1" baseline="-25000" dirty="0">
                  <a:solidFill>
                    <a:srgbClr val="000000"/>
                  </a:solidFill>
                  <a:latin typeface="Times New Roman" pitchFamily="18" charset="0"/>
                </a:rPr>
                <a:t>0</a:t>
              </a:r>
              <a:r>
                <a:rPr lang="en-US" sz="2400" dirty="0">
                  <a:solidFill>
                    <a:srgbClr val="000000"/>
                  </a:solidFill>
                  <a:latin typeface="Times New Roman" pitchFamily="18" charset="0"/>
                </a:rPr>
                <a:t>, </a:t>
              </a:r>
              <a:r>
                <a:rPr lang="en-US" sz="2400" i="1" dirty="0">
                  <a:solidFill>
                    <a:srgbClr val="000000"/>
                  </a:solidFill>
                  <a:latin typeface="Times New Roman" pitchFamily="18" charset="0"/>
                </a:rPr>
                <a:t>b</a:t>
              </a:r>
              <a:r>
                <a:rPr lang="en-US" sz="2400" i="1" baseline="-25000" dirty="0">
                  <a:solidFill>
                    <a:srgbClr val="000000"/>
                  </a:solidFill>
                  <a:latin typeface="Times New Roman" pitchFamily="18" charset="0"/>
                </a:rPr>
                <a:t>0</a:t>
              </a:r>
              <a:r>
                <a:rPr lang="en-US" sz="2400" dirty="0">
                  <a:solidFill>
                    <a:srgbClr val="000000"/>
                  </a:solidFill>
                  <a:latin typeface="Times New Roman" pitchFamily="18" charset="0"/>
                </a:rPr>
                <a:t>]</a:t>
              </a:r>
              <a:endParaRPr lang="en-GB" sz="2400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</p:grpSp>
      <p:sp>
        <p:nvSpPr>
          <p:cNvPr id="479272" name="Text Box 40"/>
          <p:cNvSpPr txBox="1">
            <a:spLocks noChangeArrowheads="1"/>
          </p:cNvSpPr>
          <p:nvPr/>
        </p:nvSpPr>
        <p:spPr bwMode="auto">
          <a:xfrm>
            <a:off x="463488" y="5733242"/>
            <a:ext cx="8323589" cy="422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200" dirty="0">
                <a:solidFill>
                  <a:srgbClr val="000000"/>
                </a:solidFill>
              </a:rPr>
              <a:t>Starting point </a:t>
            </a:r>
            <a:r>
              <a:rPr lang="en-US" sz="2200" i="1" dirty="0">
                <a:solidFill>
                  <a:srgbClr val="000000"/>
                </a:solidFill>
                <a:latin typeface="Times New Roman" pitchFamily="18" charset="0"/>
              </a:rPr>
              <a:t>x</a:t>
            </a:r>
            <a:r>
              <a:rPr lang="en-US" sz="2200" i="1" baseline="-25000" dirty="0">
                <a:solidFill>
                  <a:srgbClr val="000000"/>
                </a:solidFill>
                <a:latin typeface="Times New Roman" pitchFamily="18" charset="0"/>
              </a:rPr>
              <a:t>1</a:t>
            </a:r>
            <a:r>
              <a:rPr lang="en-US" sz="2200" dirty="0">
                <a:solidFill>
                  <a:srgbClr val="000000"/>
                </a:solidFill>
              </a:rPr>
              <a:t>, </a:t>
            </a:r>
            <a:r>
              <a:rPr lang="en-US" sz="2200" dirty="0" err="1">
                <a:solidFill>
                  <a:srgbClr val="000000"/>
                </a:solidFill>
              </a:rPr>
              <a:t>stepsize</a:t>
            </a:r>
            <a:r>
              <a:rPr lang="en-US" sz="2200" dirty="0">
                <a:solidFill>
                  <a:srgbClr val="000000"/>
                </a:solidFill>
              </a:rPr>
              <a:t> </a:t>
            </a:r>
            <a:r>
              <a:rPr lang="en-US" sz="2200" dirty="0">
                <a:solidFill>
                  <a:srgbClr val="000000"/>
                </a:solidFill>
                <a:latin typeface="Symbol" pitchFamily="18" charset="2"/>
              </a:rPr>
              <a:t>D</a:t>
            </a:r>
            <a:r>
              <a:rPr lang="en-US" sz="2200" dirty="0">
                <a:solidFill>
                  <a:srgbClr val="000000"/>
                </a:solidFill>
              </a:rPr>
              <a:t>, expansion parameter </a:t>
            </a:r>
            <a:r>
              <a:rPr lang="en-US" sz="2200" dirty="0">
                <a:solidFill>
                  <a:srgbClr val="000000"/>
                </a:solidFill>
                <a:latin typeface="Symbol" pitchFamily="18" charset="2"/>
              </a:rPr>
              <a:t>g</a:t>
            </a:r>
            <a:r>
              <a:rPr lang="en-US" sz="2200" dirty="0">
                <a:solidFill>
                  <a:srgbClr val="000000"/>
                </a:solidFill>
              </a:rPr>
              <a:t>: user-defined</a:t>
            </a:r>
            <a:endParaRPr lang="en-GB" sz="2200" dirty="0">
              <a:solidFill>
                <a:srgbClr val="000000"/>
              </a:solidFill>
            </a:endParaRPr>
          </a:p>
        </p:txBody>
      </p:sp>
      <p:sp>
        <p:nvSpPr>
          <p:cNvPr id="479273" name="Freeform 41"/>
          <p:cNvSpPr>
            <a:spLocks/>
          </p:cNvSpPr>
          <p:nvPr/>
        </p:nvSpPr>
        <p:spPr bwMode="auto">
          <a:xfrm>
            <a:off x="1667520" y="1659055"/>
            <a:ext cx="6212160" cy="3225939"/>
          </a:xfrm>
          <a:custGeom>
            <a:avLst/>
            <a:gdLst>
              <a:gd name="T0" fmla="*/ 0 w 4314"/>
              <a:gd name="T1" fmla="*/ 522 h 2240"/>
              <a:gd name="T2" fmla="*/ 780 w 4314"/>
              <a:gd name="T3" fmla="*/ 1164 h 2240"/>
              <a:gd name="T4" fmla="*/ 1464 w 4314"/>
              <a:gd name="T5" fmla="*/ 1716 h 2240"/>
              <a:gd name="T6" fmla="*/ 2586 w 4314"/>
              <a:gd name="T7" fmla="*/ 2064 h 2240"/>
              <a:gd name="T8" fmla="*/ 3654 w 4314"/>
              <a:gd name="T9" fmla="*/ 1896 h 2240"/>
              <a:gd name="T10" fmla="*/ 4314 w 4314"/>
              <a:gd name="T11" fmla="*/ 0 h 2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14" h="2240">
                <a:moveTo>
                  <a:pt x="0" y="522"/>
                </a:moveTo>
                <a:cubicBezTo>
                  <a:pt x="130" y="629"/>
                  <a:pt x="536" y="965"/>
                  <a:pt x="780" y="1164"/>
                </a:cubicBezTo>
                <a:cubicBezTo>
                  <a:pt x="1024" y="1363"/>
                  <a:pt x="1163" y="1566"/>
                  <a:pt x="1464" y="1716"/>
                </a:cubicBezTo>
                <a:cubicBezTo>
                  <a:pt x="1765" y="1866"/>
                  <a:pt x="2221" y="2034"/>
                  <a:pt x="2586" y="2064"/>
                </a:cubicBezTo>
                <a:cubicBezTo>
                  <a:pt x="2951" y="2094"/>
                  <a:pt x="3366" y="2240"/>
                  <a:pt x="3654" y="1896"/>
                </a:cubicBezTo>
                <a:cubicBezTo>
                  <a:pt x="3942" y="1552"/>
                  <a:pt x="4177" y="395"/>
                  <a:pt x="4314" y="0"/>
                </a:cubicBezTo>
              </a:path>
            </a:pathLst>
          </a:custGeom>
          <a:noFill/>
          <a:ln w="19050" cap="flat" cmpd="sng">
            <a:solidFill>
              <a:srgbClr val="3366FF"/>
            </a:solidFill>
            <a:prstDash val="lg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479274" name="Freeform 42"/>
          <p:cNvSpPr>
            <a:spLocks/>
          </p:cNvSpPr>
          <p:nvPr/>
        </p:nvSpPr>
        <p:spPr bwMode="auto">
          <a:xfrm>
            <a:off x="1719360" y="1935565"/>
            <a:ext cx="6721920" cy="3130889"/>
          </a:xfrm>
          <a:custGeom>
            <a:avLst/>
            <a:gdLst>
              <a:gd name="T0" fmla="*/ 0 w 4668"/>
              <a:gd name="T1" fmla="*/ 366 h 2174"/>
              <a:gd name="T2" fmla="*/ 654 w 4668"/>
              <a:gd name="T3" fmla="*/ 960 h 2174"/>
              <a:gd name="T4" fmla="*/ 930 w 4668"/>
              <a:gd name="T5" fmla="*/ 2076 h 2174"/>
              <a:gd name="T6" fmla="*/ 1176 w 4668"/>
              <a:gd name="T7" fmla="*/ 1548 h 2174"/>
              <a:gd name="T8" fmla="*/ 1470 w 4668"/>
              <a:gd name="T9" fmla="*/ 936 h 2174"/>
              <a:gd name="T10" fmla="*/ 1848 w 4668"/>
              <a:gd name="T11" fmla="*/ 960 h 2174"/>
              <a:gd name="T12" fmla="*/ 2130 w 4668"/>
              <a:gd name="T13" fmla="*/ 1584 h 2174"/>
              <a:gd name="T14" fmla="*/ 2544 w 4668"/>
              <a:gd name="T15" fmla="*/ 1860 h 2174"/>
              <a:gd name="T16" fmla="*/ 3336 w 4668"/>
              <a:gd name="T17" fmla="*/ 1422 h 2174"/>
              <a:gd name="T18" fmla="*/ 3882 w 4668"/>
              <a:gd name="T19" fmla="*/ 546 h 2174"/>
              <a:gd name="T20" fmla="*/ 4668 w 4668"/>
              <a:gd name="T21" fmla="*/ 0 h 2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668" h="2174">
                <a:moveTo>
                  <a:pt x="0" y="366"/>
                </a:moveTo>
                <a:cubicBezTo>
                  <a:pt x="109" y="465"/>
                  <a:pt x="499" y="675"/>
                  <a:pt x="654" y="960"/>
                </a:cubicBezTo>
                <a:cubicBezTo>
                  <a:pt x="809" y="1245"/>
                  <a:pt x="843" y="1978"/>
                  <a:pt x="930" y="2076"/>
                </a:cubicBezTo>
                <a:cubicBezTo>
                  <a:pt x="1017" y="2174"/>
                  <a:pt x="1086" y="1738"/>
                  <a:pt x="1176" y="1548"/>
                </a:cubicBezTo>
                <a:cubicBezTo>
                  <a:pt x="1266" y="1358"/>
                  <a:pt x="1358" y="1034"/>
                  <a:pt x="1470" y="936"/>
                </a:cubicBezTo>
                <a:cubicBezTo>
                  <a:pt x="1582" y="838"/>
                  <a:pt x="1738" y="852"/>
                  <a:pt x="1848" y="960"/>
                </a:cubicBezTo>
                <a:cubicBezTo>
                  <a:pt x="1958" y="1068"/>
                  <a:pt x="2014" y="1434"/>
                  <a:pt x="2130" y="1584"/>
                </a:cubicBezTo>
                <a:cubicBezTo>
                  <a:pt x="2246" y="1734"/>
                  <a:pt x="2343" y="1887"/>
                  <a:pt x="2544" y="1860"/>
                </a:cubicBezTo>
                <a:cubicBezTo>
                  <a:pt x="2745" y="1833"/>
                  <a:pt x="3113" y="1641"/>
                  <a:pt x="3336" y="1422"/>
                </a:cubicBezTo>
                <a:cubicBezTo>
                  <a:pt x="3559" y="1203"/>
                  <a:pt x="3660" y="783"/>
                  <a:pt x="3882" y="546"/>
                </a:cubicBezTo>
                <a:cubicBezTo>
                  <a:pt x="4104" y="309"/>
                  <a:pt x="4504" y="114"/>
                  <a:pt x="4668" y="0"/>
                </a:cubicBezTo>
              </a:path>
            </a:pathLst>
          </a:custGeom>
          <a:noFill/>
          <a:ln w="19050" cap="flat" cmpd="sng">
            <a:solidFill>
              <a:srgbClr val="FF0000"/>
            </a:solidFill>
            <a:prstDash val="lg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17649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9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9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9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9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9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9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79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9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9272" grpId="0" autoUpdateAnimBg="0"/>
      <p:bldP spid="479273" grpId="0" animBg="1"/>
      <p:bldP spid="47927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Unimodality</a:t>
            </a:r>
          </a:p>
        </p:txBody>
      </p:sp>
      <p:sp>
        <p:nvSpPr>
          <p:cNvPr id="494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1040" y="1906760"/>
            <a:ext cx="7806240" cy="1480475"/>
          </a:xfrm>
        </p:spPr>
        <p:txBody>
          <a:bodyPr/>
          <a:lstStyle/>
          <a:p>
            <a:r>
              <a:rPr lang="nl-NL" dirty="0">
                <a:latin typeface="Calibri" pitchFamily="34" charset="0"/>
              </a:rPr>
              <a:t>Bracketing and sectioning methods work best for </a:t>
            </a:r>
            <a:r>
              <a:rPr lang="nl-NL" i="1" dirty="0">
                <a:latin typeface="Calibri" pitchFamily="34" charset="0"/>
              </a:rPr>
              <a:t>unimodal</a:t>
            </a:r>
            <a:r>
              <a:rPr lang="nl-NL" dirty="0">
                <a:latin typeface="Calibri" pitchFamily="34" charset="0"/>
              </a:rPr>
              <a:t> functions:</a:t>
            </a:r>
            <a:br>
              <a:rPr lang="nl-NL" dirty="0">
                <a:latin typeface="Calibri" pitchFamily="34" charset="0"/>
              </a:rPr>
            </a:br>
            <a:r>
              <a:rPr lang="nl-NL" i="1" dirty="0">
                <a:latin typeface="Calibri" pitchFamily="34" charset="0"/>
              </a:rPr>
              <a:t>“An unimodal function consists of exactly one monotonically increasing and decreasing part”</a:t>
            </a:r>
            <a:endParaRPr lang="nl-NL" dirty="0">
              <a:latin typeface="Calibri" pitchFamily="34" charset="0"/>
            </a:endParaRPr>
          </a:p>
        </p:txBody>
      </p:sp>
      <p:sp>
        <p:nvSpPr>
          <p:cNvPr id="494596" name="Line 4"/>
          <p:cNvSpPr>
            <a:spLocks noChangeShapeType="1"/>
          </p:cNvSpPr>
          <p:nvPr/>
        </p:nvSpPr>
        <p:spPr bwMode="auto">
          <a:xfrm>
            <a:off x="1175040" y="6014071"/>
            <a:ext cx="272736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494597" name="Line 5"/>
          <p:cNvSpPr>
            <a:spLocks noChangeShapeType="1"/>
          </p:cNvSpPr>
          <p:nvPr/>
        </p:nvSpPr>
        <p:spPr bwMode="auto">
          <a:xfrm flipV="1">
            <a:off x="1175040" y="4147635"/>
            <a:ext cx="0" cy="186643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2936" tIns="41469" rIns="82936" bIns="41469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sp>
        <p:nvSpPr>
          <p:cNvPr id="494598" name="Freeform 6"/>
          <p:cNvSpPr>
            <a:spLocks/>
          </p:cNvSpPr>
          <p:nvPr/>
        </p:nvSpPr>
        <p:spPr bwMode="auto">
          <a:xfrm>
            <a:off x="1264320" y="4612805"/>
            <a:ext cx="2580480" cy="1340780"/>
          </a:xfrm>
          <a:custGeom>
            <a:avLst/>
            <a:gdLst>
              <a:gd name="T0" fmla="*/ 0 w 4314"/>
              <a:gd name="T1" fmla="*/ 522 h 2240"/>
              <a:gd name="T2" fmla="*/ 780 w 4314"/>
              <a:gd name="T3" fmla="*/ 1164 h 2240"/>
              <a:gd name="T4" fmla="*/ 1464 w 4314"/>
              <a:gd name="T5" fmla="*/ 1716 h 2240"/>
              <a:gd name="T6" fmla="*/ 2586 w 4314"/>
              <a:gd name="T7" fmla="*/ 2064 h 2240"/>
              <a:gd name="T8" fmla="*/ 3654 w 4314"/>
              <a:gd name="T9" fmla="*/ 1896 h 2240"/>
              <a:gd name="T10" fmla="*/ 4314 w 4314"/>
              <a:gd name="T11" fmla="*/ 0 h 2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14" h="2240">
                <a:moveTo>
                  <a:pt x="0" y="522"/>
                </a:moveTo>
                <a:cubicBezTo>
                  <a:pt x="130" y="629"/>
                  <a:pt x="536" y="965"/>
                  <a:pt x="780" y="1164"/>
                </a:cubicBezTo>
                <a:cubicBezTo>
                  <a:pt x="1024" y="1363"/>
                  <a:pt x="1163" y="1566"/>
                  <a:pt x="1464" y="1716"/>
                </a:cubicBezTo>
                <a:cubicBezTo>
                  <a:pt x="1765" y="1866"/>
                  <a:pt x="2221" y="2034"/>
                  <a:pt x="2586" y="2064"/>
                </a:cubicBezTo>
                <a:cubicBezTo>
                  <a:pt x="2951" y="2094"/>
                  <a:pt x="3366" y="2240"/>
                  <a:pt x="3654" y="1896"/>
                </a:cubicBezTo>
                <a:cubicBezTo>
                  <a:pt x="3942" y="1552"/>
                  <a:pt x="4177" y="395"/>
                  <a:pt x="4314" y="0"/>
                </a:cubicBezTo>
              </a:path>
            </a:pathLst>
          </a:custGeom>
          <a:noFill/>
          <a:ln w="19050" cap="flat" cmpd="sng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grpSp>
        <p:nvGrpSpPr>
          <p:cNvPr id="494606" name="Group 14"/>
          <p:cNvGrpSpPr>
            <a:grpSpLocks/>
          </p:cNvGrpSpPr>
          <p:nvPr/>
        </p:nvGrpSpPr>
        <p:grpSpPr bwMode="auto">
          <a:xfrm>
            <a:off x="4838400" y="4091470"/>
            <a:ext cx="2903040" cy="1922601"/>
            <a:chOff x="3360" y="2601"/>
            <a:chExt cx="2016" cy="1335"/>
          </a:xfrm>
        </p:grpSpPr>
        <p:sp>
          <p:nvSpPr>
            <p:cNvPr id="494601" name="Line 9"/>
            <p:cNvSpPr>
              <a:spLocks noChangeShapeType="1"/>
            </p:cNvSpPr>
            <p:nvPr/>
          </p:nvSpPr>
          <p:spPr bwMode="auto">
            <a:xfrm>
              <a:off x="3360" y="3926"/>
              <a:ext cx="189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94602" name="Line 10"/>
            <p:cNvSpPr>
              <a:spLocks noChangeShapeType="1"/>
            </p:cNvSpPr>
            <p:nvPr/>
          </p:nvSpPr>
          <p:spPr bwMode="auto">
            <a:xfrm flipV="1">
              <a:off x="3360" y="2601"/>
              <a:ext cx="0" cy="13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94604" name="Freeform 12"/>
            <p:cNvSpPr>
              <a:spLocks/>
            </p:cNvSpPr>
            <p:nvPr/>
          </p:nvSpPr>
          <p:spPr bwMode="auto">
            <a:xfrm>
              <a:off x="3437" y="3033"/>
              <a:ext cx="1939" cy="903"/>
            </a:xfrm>
            <a:custGeom>
              <a:avLst/>
              <a:gdLst>
                <a:gd name="T0" fmla="*/ 0 w 4668"/>
                <a:gd name="T1" fmla="*/ 366 h 2174"/>
                <a:gd name="T2" fmla="*/ 654 w 4668"/>
                <a:gd name="T3" fmla="*/ 960 h 2174"/>
                <a:gd name="T4" fmla="*/ 930 w 4668"/>
                <a:gd name="T5" fmla="*/ 2076 h 2174"/>
                <a:gd name="T6" fmla="*/ 1176 w 4668"/>
                <a:gd name="T7" fmla="*/ 1548 h 2174"/>
                <a:gd name="T8" fmla="*/ 1470 w 4668"/>
                <a:gd name="T9" fmla="*/ 936 h 2174"/>
                <a:gd name="T10" fmla="*/ 1848 w 4668"/>
                <a:gd name="T11" fmla="*/ 960 h 2174"/>
                <a:gd name="T12" fmla="*/ 2130 w 4668"/>
                <a:gd name="T13" fmla="*/ 1584 h 2174"/>
                <a:gd name="T14" fmla="*/ 2544 w 4668"/>
                <a:gd name="T15" fmla="*/ 1860 h 2174"/>
                <a:gd name="T16" fmla="*/ 3336 w 4668"/>
                <a:gd name="T17" fmla="*/ 1422 h 2174"/>
                <a:gd name="T18" fmla="*/ 3882 w 4668"/>
                <a:gd name="T19" fmla="*/ 546 h 2174"/>
                <a:gd name="T20" fmla="*/ 4668 w 4668"/>
                <a:gd name="T21" fmla="*/ 0 h 2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68" h="2174">
                  <a:moveTo>
                    <a:pt x="0" y="366"/>
                  </a:moveTo>
                  <a:cubicBezTo>
                    <a:pt x="109" y="465"/>
                    <a:pt x="499" y="675"/>
                    <a:pt x="654" y="960"/>
                  </a:cubicBezTo>
                  <a:cubicBezTo>
                    <a:pt x="809" y="1245"/>
                    <a:pt x="843" y="1978"/>
                    <a:pt x="930" y="2076"/>
                  </a:cubicBezTo>
                  <a:cubicBezTo>
                    <a:pt x="1017" y="2174"/>
                    <a:pt x="1086" y="1738"/>
                    <a:pt x="1176" y="1548"/>
                  </a:cubicBezTo>
                  <a:cubicBezTo>
                    <a:pt x="1266" y="1358"/>
                    <a:pt x="1358" y="1034"/>
                    <a:pt x="1470" y="936"/>
                  </a:cubicBezTo>
                  <a:cubicBezTo>
                    <a:pt x="1582" y="838"/>
                    <a:pt x="1738" y="852"/>
                    <a:pt x="1848" y="960"/>
                  </a:cubicBezTo>
                  <a:cubicBezTo>
                    <a:pt x="1958" y="1068"/>
                    <a:pt x="2014" y="1434"/>
                    <a:pt x="2130" y="1584"/>
                  </a:cubicBezTo>
                  <a:cubicBezTo>
                    <a:pt x="2246" y="1734"/>
                    <a:pt x="2343" y="1887"/>
                    <a:pt x="2544" y="1860"/>
                  </a:cubicBezTo>
                  <a:cubicBezTo>
                    <a:pt x="2745" y="1833"/>
                    <a:pt x="3113" y="1641"/>
                    <a:pt x="3336" y="1422"/>
                  </a:cubicBezTo>
                  <a:cubicBezTo>
                    <a:pt x="3559" y="1203"/>
                    <a:pt x="3660" y="783"/>
                    <a:pt x="3882" y="546"/>
                  </a:cubicBezTo>
                  <a:cubicBezTo>
                    <a:pt x="4104" y="309"/>
                    <a:pt x="4504" y="114"/>
                    <a:pt x="4668" y="0"/>
                  </a:cubicBez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</p:grpSp>
      <p:sp>
        <p:nvSpPr>
          <p:cNvPr id="494605" name="Freeform 13"/>
          <p:cNvSpPr>
            <a:spLocks/>
          </p:cNvSpPr>
          <p:nvPr/>
        </p:nvSpPr>
        <p:spPr bwMode="auto">
          <a:xfrm>
            <a:off x="1520640" y="4493273"/>
            <a:ext cx="2073600" cy="1175163"/>
          </a:xfrm>
          <a:custGeom>
            <a:avLst/>
            <a:gdLst>
              <a:gd name="T0" fmla="*/ 0 w 1440"/>
              <a:gd name="T1" fmla="*/ 0 h 816"/>
              <a:gd name="T2" fmla="*/ 528 w 1440"/>
              <a:gd name="T3" fmla="*/ 288 h 816"/>
              <a:gd name="T4" fmla="*/ 720 w 1440"/>
              <a:gd name="T5" fmla="*/ 816 h 816"/>
              <a:gd name="T6" fmla="*/ 864 w 1440"/>
              <a:gd name="T7" fmla="*/ 288 h 816"/>
              <a:gd name="T8" fmla="*/ 1440 w 1440"/>
              <a:gd name="T9" fmla="*/ 0 h 8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40" h="816">
                <a:moveTo>
                  <a:pt x="0" y="0"/>
                </a:moveTo>
                <a:cubicBezTo>
                  <a:pt x="204" y="76"/>
                  <a:pt x="408" y="152"/>
                  <a:pt x="528" y="288"/>
                </a:cubicBezTo>
                <a:cubicBezTo>
                  <a:pt x="648" y="424"/>
                  <a:pt x="690" y="558"/>
                  <a:pt x="720" y="816"/>
                </a:cubicBezTo>
                <a:cubicBezTo>
                  <a:pt x="738" y="576"/>
                  <a:pt x="744" y="424"/>
                  <a:pt x="864" y="288"/>
                </a:cubicBezTo>
                <a:cubicBezTo>
                  <a:pt x="984" y="152"/>
                  <a:pt x="1212" y="76"/>
                  <a:pt x="1440" y="0"/>
                </a:cubicBezTo>
              </a:path>
            </a:pathLst>
          </a:custGeom>
          <a:noFill/>
          <a:ln w="19050" cap="flat" cmpd="sng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  <p:grpSp>
        <p:nvGrpSpPr>
          <p:cNvPr id="494614" name="Group 22"/>
          <p:cNvGrpSpPr>
            <a:grpSpLocks/>
          </p:cNvGrpSpPr>
          <p:nvPr/>
        </p:nvGrpSpPr>
        <p:grpSpPr bwMode="auto">
          <a:xfrm>
            <a:off x="1451520" y="3940255"/>
            <a:ext cx="2280960" cy="1175163"/>
            <a:chOff x="1008" y="2496"/>
            <a:chExt cx="1584" cy="816"/>
          </a:xfrm>
        </p:grpSpPr>
        <p:sp>
          <p:nvSpPr>
            <p:cNvPr id="494607" name="Line 15"/>
            <p:cNvSpPr>
              <a:spLocks noChangeShapeType="1"/>
            </p:cNvSpPr>
            <p:nvPr/>
          </p:nvSpPr>
          <p:spPr bwMode="auto">
            <a:xfrm>
              <a:off x="1008" y="2496"/>
              <a:ext cx="384" cy="240"/>
            </a:xfrm>
            <a:prstGeom prst="line">
              <a:avLst/>
            </a:prstGeom>
            <a:noFill/>
            <a:ln w="19050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94608" name="Line 16"/>
            <p:cNvSpPr>
              <a:spLocks noChangeShapeType="1"/>
            </p:cNvSpPr>
            <p:nvPr/>
          </p:nvSpPr>
          <p:spPr bwMode="auto">
            <a:xfrm>
              <a:off x="1392" y="2880"/>
              <a:ext cx="144" cy="144"/>
            </a:xfrm>
            <a:prstGeom prst="line">
              <a:avLst/>
            </a:prstGeom>
            <a:noFill/>
            <a:ln w="19050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94609" name="Line 17"/>
            <p:cNvSpPr>
              <a:spLocks noChangeShapeType="1"/>
            </p:cNvSpPr>
            <p:nvPr/>
          </p:nvSpPr>
          <p:spPr bwMode="auto">
            <a:xfrm flipV="1">
              <a:off x="1536" y="2784"/>
              <a:ext cx="432" cy="528"/>
            </a:xfrm>
            <a:prstGeom prst="line">
              <a:avLst/>
            </a:prstGeom>
            <a:noFill/>
            <a:ln w="19050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94610" name="Line 18"/>
            <p:cNvSpPr>
              <a:spLocks noChangeShapeType="1"/>
            </p:cNvSpPr>
            <p:nvPr/>
          </p:nvSpPr>
          <p:spPr bwMode="auto">
            <a:xfrm flipV="1">
              <a:off x="1968" y="2544"/>
              <a:ext cx="624" cy="144"/>
            </a:xfrm>
            <a:prstGeom prst="line">
              <a:avLst/>
            </a:prstGeom>
            <a:noFill/>
            <a:ln w="19050">
              <a:solidFill>
                <a:srgbClr val="33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94611" name="Line 19"/>
            <p:cNvSpPr>
              <a:spLocks noChangeShapeType="1"/>
            </p:cNvSpPr>
            <p:nvPr/>
          </p:nvSpPr>
          <p:spPr bwMode="auto">
            <a:xfrm>
              <a:off x="1392" y="2736"/>
              <a:ext cx="0" cy="144"/>
            </a:xfrm>
            <a:prstGeom prst="line">
              <a:avLst/>
            </a:prstGeom>
            <a:noFill/>
            <a:ln w="9525">
              <a:solidFill>
                <a:srgbClr val="3366FF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94612" name="Line 20"/>
            <p:cNvSpPr>
              <a:spLocks noChangeShapeType="1"/>
            </p:cNvSpPr>
            <p:nvPr/>
          </p:nvSpPr>
          <p:spPr bwMode="auto">
            <a:xfrm>
              <a:off x="1536" y="3024"/>
              <a:ext cx="0" cy="288"/>
            </a:xfrm>
            <a:prstGeom prst="line">
              <a:avLst/>
            </a:prstGeom>
            <a:noFill/>
            <a:ln w="9525">
              <a:solidFill>
                <a:srgbClr val="3366FF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  <p:sp>
          <p:nvSpPr>
            <p:cNvPr id="494613" name="Line 21"/>
            <p:cNvSpPr>
              <a:spLocks noChangeShapeType="1"/>
            </p:cNvSpPr>
            <p:nvPr/>
          </p:nvSpPr>
          <p:spPr bwMode="auto">
            <a:xfrm>
              <a:off x="1968" y="2688"/>
              <a:ext cx="0" cy="96"/>
            </a:xfrm>
            <a:prstGeom prst="line">
              <a:avLst/>
            </a:prstGeom>
            <a:noFill/>
            <a:ln w="9525">
              <a:solidFill>
                <a:srgbClr val="3366FF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sz="2200">
                <a:solidFill>
                  <a:srgbClr val="000000"/>
                </a:solidFill>
              </a:endParaRPr>
            </a:p>
          </p:txBody>
        </p:sp>
      </p:grpSp>
      <p:sp>
        <p:nvSpPr>
          <p:cNvPr id="494615" name="Freeform 23"/>
          <p:cNvSpPr>
            <a:spLocks/>
          </p:cNvSpPr>
          <p:nvPr/>
        </p:nvSpPr>
        <p:spPr bwMode="auto">
          <a:xfrm>
            <a:off x="4976640" y="4147636"/>
            <a:ext cx="2833920" cy="898654"/>
          </a:xfrm>
          <a:custGeom>
            <a:avLst/>
            <a:gdLst>
              <a:gd name="T0" fmla="*/ 0 w 1968"/>
              <a:gd name="T1" fmla="*/ 336 h 624"/>
              <a:gd name="T2" fmla="*/ 480 w 1968"/>
              <a:gd name="T3" fmla="*/ 48 h 624"/>
              <a:gd name="T4" fmla="*/ 1056 w 1968"/>
              <a:gd name="T5" fmla="*/ 624 h 624"/>
              <a:gd name="T6" fmla="*/ 1968 w 1968"/>
              <a:gd name="T7" fmla="*/ 48 h 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68" h="624">
                <a:moveTo>
                  <a:pt x="0" y="336"/>
                </a:moveTo>
                <a:cubicBezTo>
                  <a:pt x="152" y="168"/>
                  <a:pt x="304" y="0"/>
                  <a:pt x="480" y="48"/>
                </a:cubicBezTo>
                <a:cubicBezTo>
                  <a:pt x="656" y="96"/>
                  <a:pt x="808" y="624"/>
                  <a:pt x="1056" y="624"/>
                </a:cubicBezTo>
                <a:cubicBezTo>
                  <a:pt x="1304" y="624"/>
                  <a:pt x="1636" y="336"/>
                  <a:pt x="1968" y="48"/>
                </a:cubicBezTo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936" tIns="41469" rIns="82936" bIns="41469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30747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4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4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4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4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4605" grpId="0" animBg="1"/>
      <p:bldP spid="4946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Dichotomous search</a:t>
            </a:r>
            <a:endParaRPr lang="en-GB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b="1" u="sng" dirty="0" smtClean="0">
                    <a:latin typeface="Calibri" pitchFamily="34" charset="0"/>
                  </a:rPr>
                  <a:t>Example:</a:t>
                </a:r>
                <a:r>
                  <a:rPr lang="en-US" dirty="0" smtClean="0">
                    <a:latin typeface="Calibri" pitchFamily="34" charset="0"/>
                  </a:rPr>
                  <a:t> Maximize the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func>
                      <m:funcPr>
                        <m:ctrlPr>
                          <a:rPr lang="en-US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</m:e>
                    </m:func>
                  </m:oMath>
                </a14:m>
                <a:r>
                  <a:rPr lang="en-GB" dirty="0" smtClean="0">
                    <a:latin typeface="Calibri" pitchFamily="34" charset="0"/>
                  </a:rPr>
                  <a:t>within the interval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0</m:t>
                    </m:r>
                    <m:r>
                      <a:rPr lang="en-US" b="0" i="1" smtClean="0">
                        <a:latin typeface="Cambria Math"/>
                      </a:rPr>
                      <m:t>≤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≤</m:t>
                    </m:r>
                    <m:r>
                      <a:rPr lang="en-US" b="0" i="1" smtClean="0">
                        <a:latin typeface="Cambria Math"/>
                      </a:rPr>
                      <m:t>𝜋</m:t>
                    </m:r>
                  </m:oMath>
                </a14:m>
                <a:r>
                  <a:rPr lang="en-GB" dirty="0" smtClean="0">
                    <a:latin typeface="Calibri" pitchFamily="34" charset="0"/>
                  </a:rPr>
                  <a:t> using a 14-point search (k=7)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𝜖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0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  <m:r>
                      <a:rPr lang="en-US" b="0" i="1" smtClean="0">
                        <a:latin typeface="Cambria Math"/>
                      </a:rPr>
                      <m:t>0001</m:t>
                    </m:r>
                  </m:oMath>
                </a14:m>
                <a:r>
                  <a:rPr lang="en-GB" dirty="0" smtClean="0">
                    <a:latin typeface="Calibri" pitchFamily="34" charset="0"/>
                  </a:rPr>
                  <a:t> radians.</a:t>
                </a:r>
              </a:p>
              <a:p>
                <a:endParaRPr lang="en-US" dirty="0">
                  <a:latin typeface="Calibri" pitchFamily="34" charset="0"/>
                </a:endParaRPr>
              </a:p>
              <a:p>
                <a:pPr marL="97922" indent="0">
                  <a:buNone/>
                </a:pPr>
                <a:endParaRPr lang="en-GB" dirty="0">
                  <a:latin typeface="Calibri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093" t="-9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200399"/>
            <a:ext cx="6160999" cy="311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70658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Dichotomous search-II</a:t>
            </a:r>
            <a:endParaRPr lang="en-GB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000" dirty="0" smtClean="0">
                    <a:latin typeface="Calibri" pitchFamily="34" charset="0"/>
                  </a:rPr>
                  <a:t>The first two search points are calculated as follows:</a:t>
                </a:r>
              </a:p>
              <a:p>
                <a:pPr marL="97922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/>
                          </a:rPr>
                          <m:t>𝜋</m:t>
                        </m:r>
                        <m:r>
                          <a:rPr lang="en-US" sz="2000" b="0" i="1" smtClean="0">
                            <a:latin typeface="Cambria Math"/>
                          </a:rPr>
                          <m:t>+</m:t>
                        </m:r>
                        <m:r>
                          <a:rPr lang="en-US" sz="2000" b="0" i="1" smtClean="0">
                            <a:latin typeface="Cambria Math"/>
                          </a:rPr>
                          <m:t>0</m:t>
                        </m:r>
                        <m:r>
                          <a:rPr lang="en-US" sz="2000" b="0" i="1" smtClean="0">
                            <a:latin typeface="Cambria Math"/>
                          </a:rPr>
                          <m:t>)−</m:t>
                        </m:r>
                        <m:r>
                          <a:rPr lang="en-US" sz="2000" b="0" i="1" smtClean="0">
                            <a:latin typeface="Cambria Math"/>
                          </a:rPr>
                          <m:t>𝜖</m:t>
                        </m:r>
                      </m:e>
                    </m:d>
                    <m:r>
                      <a:rPr lang="en-US" sz="2000" b="0" i="1" smtClean="0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  </m:t>
                        </m:r>
                        <m:r>
                          <a:rPr lang="en-US" sz="20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sz="2000" b="0" i="1" smtClean="0">
                        <a:latin typeface="Cambria Math"/>
                      </a:rPr>
                      <m:t>((</m:t>
                    </m:r>
                    <m:r>
                      <a:rPr lang="en-US" sz="2000" b="0" i="1" smtClean="0">
                        <a:latin typeface="Cambria Math"/>
                      </a:rPr>
                      <m:t>𝜋</m:t>
                    </m:r>
                    <m:r>
                      <a:rPr lang="en-US" sz="2000" b="0" i="1" smtClean="0">
                        <a:latin typeface="Cambria Math"/>
                      </a:rPr>
                      <m:t>+</m:t>
                    </m:r>
                    <m:r>
                      <a:rPr lang="en-US" sz="2000" b="0" i="1" smtClean="0">
                        <a:latin typeface="Cambria Math"/>
                      </a:rPr>
                      <m:t>0</m:t>
                    </m:r>
                    <m:r>
                      <a:rPr lang="en-US" sz="2000" b="0" i="1" smtClean="0">
                        <a:latin typeface="Cambria Math"/>
                      </a:rPr>
                      <m:t>)+</m:t>
                    </m:r>
                    <m:r>
                      <a:rPr lang="en-US" sz="2000" b="0" i="1" smtClean="0">
                        <a:latin typeface="Cambria Math"/>
                      </a:rPr>
                      <m:t>𝜖</m:t>
                    </m:r>
                    <m:r>
                      <a:rPr lang="en-US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sz="2000" dirty="0" smtClean="0">
                    <a:latin typeface="Calibri" pitchFamily="34" charset="0"/>
                  </a:rPr>
                  <a:t>.</a:t>
                </a:r>
                <a:endParaRPr lang="en-GB" sz="2000" dirty="0" smtClean="0">
                  <a:latin typeface="Calibri" pitchFamily="34" charset="0"/>
                </a:endParaRPr>
              </a:p>
              <a:p>
                <a:pPr marL="97922" indent="0">
                  <a:buNone/>
                </a:pPr>
                <a:r>
                  <a:rPr lang="en-US" sz="2000" dirty="0" smtClean="0">
                    <a:latin typeface="Calibri" pitchFamily="34" charset="0"/>
                  </a:rPr>
                  <a:t>In the example given above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1</m:t>
                    </m:r>
                    <m:r>
                      <a:rPr lang="en-US" sz="2000" b="0" i="1" smtClean="0">
                        <a:latin typeface="Cambria Math"/>
                      </a:rPr>
                      <m:t>.</m:t>
                    </m:r>
                    <m:r>
                      <a:rPr lang="en-US" sz="2000" b="0" i="1" smtClean="0">
                        <a:latin typeface="Cambria Math"/>
                      </a:rPr>
                      <m:t>570745</m:t>
                    </m:r>
                    <m:r>
                      <a:rPr lang="en-US" sz="2000" b="0" i="1" smtClean="0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=</m:t>
                    </m:r>
                    <m:r>
                      <a:rPr lang="en-US" sz="2000" b="0" i="1" smtClean="0">
                        <a:latin typeface="Cambria Math"/>
                      </a:rPr>
                      <m:t>1</m:t>
                    </m:r>
                    <m:r>
                      <a:rPr lang="en-US" sz="2000" b="0" i="1" smtClean="0">
                        <a:latin typeface="Cambria Math"/>
                      </a:rPr>
                      <m:t>.</m:t>
                    </m:r>
                    <m:r>
                      <a:rPr lang="en-US" sz="2000" b="0" i="1" smtClean="0">
                        <a:latin typeface="Cambria Math"/>
                      </a:rPr>
                      <m:t>570845</m:t>
                    </m:r>
                  </m:oMath>
                </a14:m>
                <a:r>
                  <a:rPr lang="en-GB" sz="2000" dirty="0" smtClean="0">
                    <a:latin typeface="Calibri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𝑦</m:t>
                    </m:r>
                    <m:r>
                      <a:rPr lang="en-US" sz="2000" b="0" i="1" smtClean="0">
                        <a:latin typeface="Cambria Math"/>
                      </a:rPr>
                      <m:t>(</m:t>
                    </m:r>
                    <m:r>
                      <a:rPr lang="en-US" sz="2000" b="0" i="1" smtClean="0">
                        <a:latin typeface="Cambria Math"/>
                      </a:rPr>
                      <m:t>1</m:t>
                    </m:r>
                    <m:r>
                      <a:rPr lang="en-US" sz="2000" b="0" i="1" smtClean="0">
                        <a:latin typeface="Cambria Math"/>
                      </a:rPr>
                      <m:t>.</m:t>
                    </m:r>
                    <m:r>
                      <a:rPr lang="en-US" sz="2000" b="0" i="1" smtClean="0">
                        <a:latin typeface="Cambria Math"/>
                      </a:rPr>
                      <m:t>570745</m:t>
                    </m:r>
                  </m:oMath>
                </a14:m>
                <a:r>
                  <a:rPr lang="en-GB" sz="2000" dirty="0" smtClean="0">
                    <a:latin typeface="Calibri" pitchFamily="34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n-US" sz="2000" b="0" i="1" dirty="0" smtClean="0">
                        <a:latin typeface="Cambria Math"/>
                      </a:rPr>
                      <m:t>=</m:t>
                    </m:r>
                    <m:r>
                      <a:rPr lang="en-US" sz="2000" b="0" i="1" dirty="0" smtClean="0">
                        <a:latin typeface="Cambria Math"/>
                      </a:rPr>
                      <m:t>0</m:t>
                    </m:r>
                    <m:r>
                      <a:rPr lang="en-US" sz="2000" b="0" i="1" dirty="0" smtClean="0">
                        <a:latin typeface="Cambria Math"/>
                      </a:rPr>
                      <m:t>.</m:t>
                    </m:r>
                    <m:r>
                      <a:rPr lang="en-US" sz="2000" b="0" i="1" dirty="0" smtClean="0">
                        <a:latin typeface="Cambria Math"/>
                      </a:rPr>
                      <m:t>000085</m:t>
                    </m:r>
                  </m:oMath>
                </a14:m>
                <a:r>
                  <a:rPr lang="en-GB" sz="2000" dirty="0" smtClean="0">
                    <a:latin typeface="Calibri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/>
                      </a:rPr>
                      <m:t>𝑦</m:t>
                    </m:r>
                    <m:d>
                      <m:dPr>
                        <m:ctrlPr>
                          <a:rPr lang="en-US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/>
                          </a:rPr>
                          <m:t>1</m:t>
                        </m:r>
                        <m:r>
                          <a:rPr lang="en-US" sz="2000" b="0" i="1" smtClean="0">
                            <a:latin typeface="Cambria Math"/>
                          </a:rPr>
                          <m:t>.</m:t>
                        </m:r>
                        <m:r>
                          <a:rPr lang="en-US" sz="2000" b="0" i="1" smtClean="0">
                            <a:latin typeface="Cambria Math"/>
                          </a:rPr>
                          <m:t>570845</m:t>
                        </m:r>
                      </m:e>
                    </m:d>
                    <m:r>
                      <a:rPr lang="en-US" sz="2000" b="0" i="1" smtClean="0">
                        <a:latin typeface="Cambria Math"/>
                      </a:rPr>
                      <m:t>=−</m:t>
                    </m:r>
                    <m:r>
                      <a:rPr lang="en-US" sz="2000" b="0" i="1" smtClean="0">
                        <a:latin typeface="Cambria Math"/>
                      </a:rPr>
                      <m:t>0</m:t>
                    </m:r>
                    <m:r>
                      <a:rPr lang="en-US" sz="2000" b="0" i="1" smtClean="0">
                        <a:latin typeface="Cambria Math"/>
                      </a:rPr>
                      <m:t>.</m:t>
                    </m:r>
                    <m:r>
                      <a:rPr lang="en-US" sz="2000" b="0" i="1" smtClean="0">
                        <a:latin typeface="Cambria Math"/>
                      </a:rPr>
                      <m:t>000075</m:t>
                    </m:r>
                    <m:r>
                      <a:rPr lang="en-US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en-GB" sz="2000" dirty="0" smtClean="0">
                  <a:latin typeface="Calibri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703" t="-7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320571"/>
            <a:ext cx="3505200" cy="2337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191000"/>
            <a:ext cx="3520956" cy="234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636777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71040" y="838200"/>
                <a:ext cx="7806240" cy="5387575"/>
              </a:xfrm>
            </p:spPr>
            <p:txBody>
              <a:bodyPr/>
              <a:lstStyle/>
              <a:p>
                <a:r>
                  <a:rPr lang="en-US" dirty="0" smtClean="0">
                    <a:latin typeface="Calibri" pitchFamily="34" charset="0"/>
                  </a:rPr>
                  <a:t>Clearly the maxima lies in the interval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0</m:t>
                    </m:r>
                    <m:r>
                      <a:rPr lang="en-US" b="0" i="1" smtClean="0">
                        <a:latin typeface="Cambria Math"/>
                      </a:rPr>
                      <m:t>≤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≤</m:t>
                    </m:r>
                    <m:r>
                      <a:rPr lang="en-US" b="0" i="1" smtClean="0">
                        <a:latin typeface="Cambria Math"/>
                      </a:rPr>
                      <m:t>1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  <m:r>
                      <a:rPr lang="en-US" b="0" i="1" smtClean="0">
                        <a:latin typeface="Cambria Math"/>
                      </a:rPr>
                      <m:t>5708</m:t>
                    </m:r>
                  </m:oMath>
                </a14:m>
                <a:r>
                  <a:rPr lang="en-GB" dirty="0" smtClean="0">
                    <a:latin typeface="Calibri" pitchFamily="34" charset="0"/>
                  </a:rPr>
                  <a:t>45. Now we find the next two search points </a:t>
                </a:r>
              </a:p>
              <a:p>
                <a:pPr marL="97922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  <m:r>
                          <a:rPr lang="en-US" b="0" i="1" smtClean="0">
                            <a:latin typeface="Cambria Math"/>
                          </a:rPr>
                          <m:t>.</m:t>
                        </m:r>
                        <m:r>
                          <a:rPr lang="en-US" b="0" i="1" smtClean="0">
                            <a:latin typeface="Cambria Math"/>
                          </a:rPr>
                          <m:t>570845</m:t>
                        </m:r>
                        <m:r>
                          <a:rPr lang="en-US" b="0" i="1" smtClean="0">
                            <a:latin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</a:rPr>
                          <m:t>𝜖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  </m:t>
                        </m:r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4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1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  <m:r>
                      <a:rPr lang="en-US" b="0" i="1" smtClean="0">
                        <a:latin typeface="Cambria Math"/>
                      </a:rPr>
                      <m:t>570845</m:t>
                    </m:r>
                    <m:r>
                      <a:rPr lang="en-US" b="0" i="1" smtClean="0">
                        <a:latin typeface="Cambria Math"/>
                      </a:rPr>
                      <m:t>+</m:t>
                    </m:r>
                    <m:r>
                      <a:rPr lang="en-US" b="0" i="1" smtClean="0">
                        <a:latin typeface="Cambria Math"/>
                      </a:rPr>
                      <m:t>𝜖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dirty="0" smtClean="0">
                    <a:latin typeface="Calibri" pitchFamily="34" charset="0"/>
                  </a:rPr>
                  <a:t>.</a:t>
                </a:r>
              </a:p>
              <a:p>
                <a:pPr marL="97922" indent="0">
                  <a:buNone/>
                </a:pPr>
                <a:r>
                  <a:rPr lang="en-US" dirty="0" smtClean="0">
                    <a:latin typeface="Calibri" pitchFamily="34" charset="0"/>
                  </a:rPr>
                  <a:t>We get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0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  <m:r>
                      <a:rPr lang="en-US" b="0" i="1" smtClean="0">
                        <a:latin typeface="Cambria Math"/>
                      </a:rPr>
                      <m:t>785373</m:t>
                    </m:r>
                    <m:r>
                      <a:rPr lang="en-US" b="0" i="1" smtClean="0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4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0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  <m:r>
                      <a:rPr lang="en-US" b="0" i="1" smtClean="0">
                        <a:latin typeface="Cambria Math"/>
                      </a:rPr>
                      <m:t>785473</m:t>
                    </m:r>
                    <m:r>
                      <a:rPr lang="en-US" b="0" i="1" smtClean="0">
                        <a:latin typeface="Cambria Math"/>
                      </a:rPr>
                      <m:t>.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C</m:t>
                    </m:r>
                  </m:oMath>
                </a14:m>
                <a:r>
                  <a:rPr lang="en-GB" dirty="0" smtClean="0">
                    <a:latin typeface="Calibri" pitchFamily="34" charset="0"/>
                  </a:rPr>
                  <a:t>alculate values of the function at these points to get</a:t>
                </a:r>
              </a:p>
              <a:p>
                <a:pPr marL="97922" indent="0" algn="ctr">
                  <a:buNone/>
                </a:pPr>
                <a:r>
                  <a:rPr lang="en-GB" dirty="0" smtClean="0">
                    <a:latin typeface="Calibri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𝑦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0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  <m:r>
                      <a:rPr lang="en-US" b="0" i="1" smtClean="0">
                        <a:latin typeface="Cambria Math"/>
                      </a:rPr>
                      <m:t>555356</m:t>
                    </m:r>
                    <m:r>
                      <a:rPr lang="en-US" b="0" i="1" smtClean="0">
                        <a:latin typeface="Cambria Math"/>
                      </a:rPr>
                      <m:t>,  </m:t>
                    </m:r>
                    <m:r>
                      <a:rPr lang="en-US" b="0" i="1" smtClean="0">
                        <a:latin typeface="Cambria Math"/>
                      </a:rPr>
                      <m:t>𝑦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4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0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  <m:r>
                      <a:rPr lang="en-US" b="0" i="1" smtClean="0">
                        <a:latin typeface="Cambria Math"/>
                      </a:rPr>
                      <m:t>555371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</m:oMath>
                </a14:m>
                <a:endParaRPr lang="en-GB" dirty="0" smtClean="0">
                  <a:latin typeface="Calibri" pitchFamily="34" charset="0"/>
                </a:endParaRPr>
              </a:p>
              <a:p>
                <a:pPr marL="97922" indent="0">
                  <a:buNone/>
                </a:pPr>
                <a:r>
                  <a:rPr lang="en-US" dirty="0" smtClean="0">
                    <a:latin typeface="Calibri" pitchFamily="34" charset="0"/>
                  </a:rPr>
                  <a:t>Since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𝑦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/>
                      </a:rPr>
                      <m:t>&lt;</m:t>
                    </m:r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4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dirty="0" smtClean="0">
                    <a:latin typeface="Calibri" pitchFamily="34" charset="0"/>
                  </a:rPr>
                  <a:t> this implies that maxima lies in the interval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0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  <m:r>
                      <a:rPr lang="en-US" b="0" i="1" smtClean="0">
                        <a:latin typeface="Cambria Math"/>
                      </a:rPr>
                      <m:t>785373</m:t>
                    </m:r>
                    <m:r>
                      <a:rPr lang="en-US" b="0" i="1" smtClean="0">
                        <a:latin typeface="Cambria Math"/>
                      </a:rPr>
                      <m:t>≤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≤</m:t>
                    </m:r>
                    <m:r>
                      <a:rPr lang="en-US" b="0" i="1" smtClean="0">
                        <a:latin typeface="Cambria Math"/>
                      </a:rPr>
                      <m:t>1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  <m:r>
                      <a:rPr lang="en-US" b="0" i="1" smtClean="0">
                        <a:latin typeface="Cambria Math"/>
                      </a:rPr>
                      <m:t>570845</m:t>
                    </m:r>
                    <m:r>
                      <a:rPr lang="en-US" b="0" i="1" smtClean="0">
                        <a:latin typeface="Cambria Math"/>
                      </a:rPr>
                      <m:t>. </m:t>
                    </m:r>
                  </m:oMath>
                </a14:m>
                <a:endParaRPr lang="en-GB" dirty="0">
                  <a:latin typeface="Calibri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1040" y="838200"/>
                <a:ext cx="7806240" cy="5387575"/>
              </a:xfrm>
              <a:blipFill rotWithShape="1">
                <a:blip r:embed="rId3" cstate="print"/>
                <a:stretch>
                  <a:fillRect l="-1093" t="-793" r="-22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549940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71040" y="838200"/>
                <a:ext cx="7806240" cy="5387575"/>
              </a:xfrm>
            </p:spPr>
            <p:txBody>
              <a:bodyPr/>
              <a:lstStyle/>
              <a:p>
                <a:pPr marL="97922" indent="0">
                  <a:buNone/>
                </a:pPr>
                <a:r>
                  <a:rPr lang="en-GB" dirty="0" smtClean="0">
                    <a:latin typeface="Calibri" pitchFamily="34" charset="0"/>
                  </a:rPr>
                  <a:t>Now we find the next two search points </a:t>
                </a:r>
              </a:p>
              <a:p>
                <a:pPr marL="97922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5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((</m:t>
                    </m:r>
                    <m:r>
                      <a:rPr lang="en-US" b="0" i="1" smtClean="0">
                        <a:latin typeface="Cambria Math"/>
                      </a:rPr>
                      <m:t>1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  <m:r>
                      <a:rPr lang="en-US" b="0" i="1" smtClean="0">
                        <a:latin typeface="Cambria Math"/>
                      </a:rPr>
                      <m:t>570845</m:t>
                    </m:r>
                    <m:r>
                      <a:rPr lang="en-US" b="0" i="1" smtClean="0">
                        <a:latin typeface="Cambria Math"/>
                      </a:rPr>
                      <m:t>+</m:t>
                    </m:r>
                    <m:r>
                      <a:rPr lang="en-US" b="0" i="1" smtClean="0">
                        <a:latin typeface="Cambria Math"/>
                      </a:rPr>
                      <m:t>0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  <m:r>
                      <a:rPr lang="en-US" b="0" i="1" smtClean="0">
                        <a:latin typeface="Cambria Math"/>
                      </a:rPr>
                      <m:t>785373</m:t>
                    </m:r>
                    <m:r>
                      <a:rPr lang="en-US" b="0" i="1" smtClean="0">
                        <a:latin typeface="Cambria Math"/>
                      </a:rPr>
                      <m:t>)−</m:t>
                    </m:r>
                    <m:r>
                      <a:rPr lang="en-US" b="0" i="1" smtClean="0">
                        <a:latin typeface="Cambria Math"/>
                      </a:rPr>
                      <m:t>0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  <m:r>
                      <a:rPr lang="en-US" b="0" i="1" smtClean="0">
                        <a:latin typeface="Cambria Math"/>
                      </a:rPr>
                      <m:t>0001</m:t>
                    </m:r>
                    <m:r>
                      <a:rPr lang="en-US" b="0" i="1" smtClean="0">
                        <a:latin typeface="Cambria Math"/>
                      </a:rPr>
                      <m:t>), 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  </m:t>
                        </m:r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6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(</m:t>
                    </m:r>
                    <m:r>
                      <a:rPr lang="en-US" b="0" i="1" smtClean="0">
                        <a:latin typeface="Cambria Math"/>
                      </a:rPr>
                      <m:t>1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  <m:r>
                      <a:rPr lang="en-US" b="0" i="1" smtClean="0">
                        <a:latin typeface="Cambria Math"/>
                      </a:rPr>
                      <m:t>570845</m:t>
                    </m:r>
                    <m:r>
                      <a:rPr lang="en-US" b="0" i="1" smtClean="0">
                        <a:latin typeface="Cambria Math"/>
                      </a:rPr>
                      <m:t>+</m:t>
                    </m:r>
                    <m:r>
                      <a:rPr lang="en-US" b="0" i="1" smtClean="0">
                        <a:latin typeface="Cambria Math"/>
                      </a:rPr>
                      <m:t>0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  <m:r>
                      <a:rPr lang="en-US" b="0" i="1" smtClean="0">
                        <a:latin typeface="Cambria Math"/>
                      </a:rPr>
                      <m:t>785373</m:t>
                    </m:r>
                    <m:r>
                      <a:rPr lang="en-US" b="0" i="1" smtClean="0">
                        <a:latin typeface="Cambria Math"/>
                      </a:rPr>
                      <m:t>)+</m:t>
                    </m:r>
                    <m:r>
                      <a:rPr lang="en-US" b="0" i="1" smtClean="0">
                        <a:latin typeface="Cambria Math"/>
                      </a:rPr>
                      <m:t>0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  <m:r>
                      <a:rPr lang="en-US" b="0" i="1" smtClean="0">
                        <a:latin typeface="Cambria Math"/>
                      </a:rPr>
                      <m:t>0001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dirty="0" smtClean="0">
                    <a:latin typeface="Calibri" pitchFamily="34" charset="0"/>
                  </a:rPr>
                  <a:t>.</a:t>
                </a:r>
              </a:p>
              <a:p>
                <a:pPr marL="97922" indent="0">
                  <a:buNone/>
                </a:pPr>
                <a:r>
                  <a:rPr lang="en-US" dirty="0" smtClean="0">
                    <a:latin typeface="Calibri" pitchFamily="34" charset="0"/>
                  </a:rPr>
                  <a:t>We get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5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1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  <m:r>
                      <a:rPr lang="en-US" b="0" i="1" smtClean="0">
                        <a:latin typeface="Cambria Math"/>
                      </a:rPr>
                      <m:t>1</m:t>
                    </m:r>
                    <m:r>
                      <a:rPr lang="en-US" b="0" i="1" smtClean="0">
                        <a:latin typeface="Cambria Math"/>
                      </a:rPr>
                      <m:t>7</m:t>
                    </m:r>
                    <m:r>
                      <a:rPr lang="en-US" b="0" i="1" smtClean="0">
                        <a:latin typeface="Cambria Math"/>
                      </a:rPr>
                      <m:t>8059</m:t>
                    </m:r>
                    <m:r>
                      <a:rPr lang="en-US" b="0" i="1" smtClean="0"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4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1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  <m:r>
                      <a:rPr lang="en-US" b="0" i="1" smtClean="0">
                        <a:latin typeface="Cambria Math"/>
                      </a:rPr>
                      <m:t>1</m:t>
                    </m:r>
                    <m:r>
                      <a:rPr lang="en-US" b="0" i="1" smtClean="0">
                        <a:latin typeface="Cambria Math"/>
                      </a:rPr>
                      <m:t>78</m:t>
                    </m:r>
                    <m:r>
                      <a:rPr lang="en-US" b="0" i="1" smtClean="0">
                        <a:latin typeface="Cambria Math"/>
                      </a:rPr>
                      <m:t>1</m:t>
                    </m:r>
                    <m:r>
                      <a:rPr lang="en-US" b="0" i="1" smtClean="0">
                        <a:latin typeface="Cambria Math"/>
                      </a:rPr>
                      <m:t>5</m:t>
                    </m:r>
                    <m:r>
                      <a:rPr lang="en-US" b="0" i="1" smtClean="0">
                        <a:latin typeface="Cambria Math"/>
                      </a:rPr>
                      <m:t>9</m:t>
                    </m:r>
                    <m:r>
                      <a:rPr lang="en-US" b="0" i="1" smtClean="0">
                        <a:latin typeface="Cambria Math"/>
                      </a:rPr>
                      <m:t>.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C</m:t>
                    </m:r>
                  </m:oMath>
                </a14:m>
                <a:r>
                  <a:rPr lang="en-GB" dirty="0" smtClean="0">
                    <a:latin typeface="Calibri" pitchFamily="34" charset="0"/>
                  </a:rPr>
                  <a:t>alculate values of the function at these points to get</a:t>
                </a:r>
              </a:p>
              <a:p>
                <a:pPr marL="97922" indent="0" algn="ctr">
                  <a:buNone/>
                </a:pPr>
                <a:r>
                  <a:rPr lang="en-GB" dirty="0" smtClean="0">
                    <a:latin typeface="Calibri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𝑦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5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0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  <m:r>
                      <a:rPr lang="en-US" b="0" i="1" smtClean="0">
                        <a:latin typeface="Cambria Math"/>
                      </a:rPr>
                      <m:t>4</m:t>
                    </m:r>
                    <m:r>
                      <a:rPr lang="en-US" b="0" i="1" smtClean="0">
                        <a:latin typeface="Cambria Math"/>
                      </a:rPr>
                      <m:t>5</m:t>
                    </m:r>
                    <m:r>
                      <a:rPr lang="en-US" b="0" i="1" smtClean="0">
                        <a:latin typeface="Cambria Math"/>
                      </a:rPr>
                      <m:t>0863</m:t>
                    </m:r>
                    <m:r>
                      <a:rPr lang="en-US" b="0" i="1" smtClean="0">
                        <a:latin typeface="Cambria Math"/>
                      </a:rPr>
                      <m:t>,  </m:t>
                    </m:r>
                    <m:r>
                      <a:rPr lang="en-US" b="0" i="1" smtClean="0">
                        <a:latin typeface="Cambria Math"/>
                      </a:rPr>
                      <m:t>𝑦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6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045</m:t>
                    </m:r>
                    <m:r>
                      <a:rPr lang="en-US" b="0" i="1" smtClean="0">
                        <a:latin typeface="Cambria Math"/>
                      </a:rPr>
                      <m:t>0797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</m:oMath>
                </a14:m>
                <a:endParaRPr lang="en-GB" dirty="0" smtClean="0">
                  <a:latin typeface="Calibri" pitchFamily="34" charset="0"/>
                </a:endParaRPr>
              </a:p>
              <a:p>
                <a:pPr marL="97922" indent="0">
                  <a:buNone/>
                </a:pPr>
                <a:r>
                  <a:rPr lang="en-US" dirty="0" smtClean="0">
                    <a:latin typeface="Calibri" pitchFamily="34" charset="0"/>
                  </a:rPr>
                  <a:t>Since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𝑦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5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/>
                      </a:rPr>
                      <m:t>&gt;</m:t>
                    </m:r>
                    <m:r>
                      <a:rPr lang="en-US" b="0" i="1" smtClean="0">
                        <a:latin typeface="Cambria Math"/>
                      </a:rPr>
                      <m:t>𝑦</m:t>
                    </m:r>
                    <m:r>
                      <a:rPr lang="en-US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6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dirty="0" smtClean="0">
                    <a:latin typeface="Calibri" pitchFamily="34" charset="0"/>
                  </a:rPr>
                  <a:t> this implies that maxima lies in the interval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0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  <m:r>
                      <a:rPr lang="en-US" b="0" i="1" smtClean="0">
                        <a:latin typeface="Cambria Math"/>
                      </a:rPr>
                      <m:t>785373</m:t>
                    </m:r>
                    <m:r>
                      <a:rPr lang="en-US" b="0" i="1" smtClean="0">
                        <a:latin typeface="Cambria Math"/>
                      </a:rPr>
                      <m:t>≤</m:t>
                    </m:r>
                    <m:r>
                      <a:rPr lang="en-US" b="0" i="1" smtClean="0">
                        <a:latin typeface="Cambria Math"/>
                      </a:rPr>
                      <m:t>𝑥</m:t>
                    </m:r>
                    <m:r>
                      <a:rPr lang="en-US" b="0" i="1" smtClean="0">
                        <a:latin typeface="Cambria Math"/>
                      </a:rPr>
                      <m:t>≤</m:t>
                    </m:r>
                    <m:r>
                      <a:rPr lang="en-US" b="0" i="1" smtClean="0">
                        <a:latin typeface="Cambria Math"/>
                      </a:rPr>
                      <m:t>1</m:t>
                    </m:r>
                    <m:r>
                      <a:rPr lang="en-US" b="0" i="1" smtClean="0">
                        <a:latin typeface="Cambria Math"/>
                      </a:rPr>
                      <m:t>.</m:t>
                    </m:r>
                    <m:r>
                      <a:rPr lang="en-US" b="0" i="1" smtClean="0">
                        <a:latin typeface="Cambria Math"/>
                      </a:rPr>
                      <m:t>178159</m:t>
                    </m:r>
                    <m:r>
                      <a:rPr lang="en-US" b="0" i="1" smtClean="0">
                        <a:latin typeface="Cambria Math"/>
                      </a:rPr>
                      <m:t>. </m:t>
                    </m:r>
                  </m:oMath>
                </a14:m>
                <a:endParaRPr lang="en-GB" dirty="0">
                  <a:latin typeface="Calibri" pitchFamily="34" charset="0"/>
                </a:endParaRPr>
              </a:p>
              <a:p>
                <a:pPr marL="97922" indent="0">
                  <a:buNone/>
                </a:pPr>
                <a:r>
                  <a:rPr lang="en-US" u="sng" dirty="0" smtClean="0">
                    <a:latin typeface="Calibri" pitchFamily="34" charset="0"/>
                  </a:rPr>
                  <a:t>We continue in the same manner and arrive at the following table</a:t>
                </a:r>
                <a:endParaRPr lang="en-GB" u="sng" dirty="0">
                  <a:latin typeface="Calibri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1040" y="838200"/>
                <a:ext cx="7806240" cy="5387575"/>
              </a:xfrm>
              <a:blipFill rotWithShape="1">
                <a:blip r:embed="rId3" cstate="print"/>
                <a:stretch>
                  <a:fillRect l="-1093" t="-793" r="-2264" b="-92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243458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graphicFrame>
            <p:nvGraphicFramePr>
              <p:cNvPr id="4" name="Content Placeholder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822399663"/>
                  </p:ext>
                </p:extLst>
              </p:nvPr>
            </p:nvGraphicFramePr>
            <p:xfrm>
              <a:off x="671513" y="762000"/>
              <a:ext cx="7805736" cy="29667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00956"/>
                    <a:gridCol w="1300956"/>
                    <a:gridCol w="1300956"/>
                    <a:gridCol w="1300956"/>
                    <a:gridCol w="1300956"/>
                    <a:gridCol w="1300956"/>
                  </a:tblGrid>
                  <a:tr h="370840"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latin typeface="Cambria Math"/>
                                  </a:rPr>
                                  <m:t>𝒂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latin typeface="Cambria Math"/>
                                  </a:rPr>
                                  <m:t>𝒃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𝒔</m:t>
                                    </m:r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𝒔</m:t>
                                    </m:r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latin typeface="Cambria Math"/>
                                  </a:rPr>
                                  <m:t>𝒚</m:t>
                                </m:r>
                                <m:r>
                                  <a:rPr lang="en-US" b="1" i="1" smtClean="0">
                                    <a:latin typeface="Cambria Math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𝒔</m:t>
                                    </m:r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𝟏</m:t>
                                    </m:r>
                                  </m:sub>
                                </m:sSub>
                                <m:r>
                                  <a:rPr lang="en-US" b="1" i="1" smtClean="0"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latin typeface="Cambria Math"/>
                                  </a:rPr>
                                  <m:t>𝒚</m:t>
                                </m:r>
                                <m:r>
                                  <a:rPr lang="en-US" b="1" i="1" smtClean="0">
                                    <a:latin typeface="Cambria Math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1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𝒙</m:t>
                                    </m:r>
                                  </m:e>
                                  <m:sub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𝒔</m:t>
                                    </m:r>
                                    <m:r>
                                      <a:rPr lang="en-US" b="1" i="1" smtClean="0">
                                        <a:latin typeface="Cambria Math"/>
                                      </a:rPr>
                                      <m:t>𝟐</m:t>
                                    </m:r>
                                  </m:sub>
                                </m:sSub>
                                <m:r>
                                  <a:rPr lang="en-US" b="1" i="1" smtClean="0">
                                    <a:latin typeface="Cambria Math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3.141593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1.570745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1.570845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0.000085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-0.000075</a:t>
                          </a:r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1.570845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0.785373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0.785473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0.555356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0.555373</a:t>
                          </a:r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0.785373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1.570845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1.178059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1.178159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0.450863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0.450797</a:t>
                          </a:r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829452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0.785373</a:t>
                          </a:r>
                          <a:endParaRPr lang="en-GB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1.178159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0.981716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0.981816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0.545436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0.545414</a:t>
                          </a:r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829452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0.785373</a:t>
                          </a:r>
                          <a:endParaRPr lang="en-GB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0.981816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0.883544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0.883644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0.560535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0.560529</a:t>
                          </a:r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829452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0.785373</a:t>
                          </a:r>
                          <a:endParaRPr lang="en-GB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0.883644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0.834458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0.834558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0.560406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0.560411</a:t>
                          </a:r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0.834458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0.883644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0.859001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0.859101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0.561096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0.561095</a:t>
                          </a:r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4" name="Content Placeholder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="" xmlns:p14="http://schemas.microsoft.com/office/powerpoint/2010/main" val="822399663"/>
                  </p:ext>
                </p:extLst>
              </p:nvPr>
            </p:nvGraphicFramePr>
            <p:xfrm>
              <a:off x="671513" y="762000"/>
              <a:ext cx="7805736" cy="29667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00956"/>
                    <a:gridCol w="1300956"/>
                    <a:gridCol w="1300956"/>
                    <a:gridCol w="1300956"/>
                    <a:gridCol w="1300956"/>
                    <a:gridCol w="1300956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4918" r="-498598" b="-7098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469" t="-4918" r="-400939" b="-7098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9533" t="-4918" r="-299065" b="-7098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00939" t="-4918" r="-200469" b="-7098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399065" t="-4918" r="-99533" b="-7098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501408" t="-4918" b="-709836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3.141593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1.570745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1.570845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0.000085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-0.000075</a:t>
                          </a:r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1.570845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0.785373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0.785473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0.555356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0.555373</a:t>
                          </a:r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0.785373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1.570845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1.178059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1.178159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0.450863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0.450797</a:t>
                          </a:r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829452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0.785373</a:t>
                          </a:r>
                          <a:endParaRPr lang="en-GB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1.178159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0.981716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0.981816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0.545436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0.545414</a:t>
                          </a:r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829452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0.785373</a:t>
                          </a:r>
                          <a:endParaRPr lang="en-GB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0.981816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0.883544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0.883644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0.560535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0.560529</a:t>
                          </a:r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marL="0" marR="0" indent="0" algn="ctr" defTabSz="829452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0.785373</a:t>
                          </a:r>
                          <a:endParaRPr lang="en-GB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0.883644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0.834458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0.834558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0.560406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0.560411</a:t>
                          </a:r>
                          <a:endParaRPr lang="en-GB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0.834458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0.883644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0.859001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0.859101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0.561096</a:t>
                          </a:r>
                          <a:endParaRPr lang="en-GB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0.561095</a:t>
                          </a:r>
                          <a:endParaRPr lang="en-GB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="" xmlns:p14="http://schemas.microsoft.com/office/powerpoint/2010/main" val="703916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72816"/>
            <a:ext cx="8229600" cy="2808312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6873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84784"/>
            <a:ext cx="8229600" cy="4392488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2349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14560</TotalTime>
  <Words>200</Words>
  <Application>Microsoft Office PowerPoint</Application>
  <PresentationFormat>On-screen Show (4:3)</PresentationFormat>
  <Paragraphs>103</Paragraphs>
  <Slides>16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Office Theme</vt:lpstr>
      <vt:lpstr>Default Design</vt:lpstr>
      <vt:lpstr>Equation</vt:lpstr>
      <vt:lpstr>Slide 1</vt:lpstr>
      <vt:lpstr>Lecture 15</vt:lpstr>
      <vt:lpstr> Recap</vt:lpstr>
      <vt:lpstr>Today’s Topics</vt:lpstr>
      <vt:lpstr>Brute-force approach</vt:lpstr>
      <vt:lpstr>Basic strategy of 0th order methods for single-variable case</vt:lpstr>
      <vt:lpstr>Bracketing the minimum</vt:lpstr>
      <vt:lpstr>Unimodality</vt:lpstr>
      <vt:lpstr>Dichotomous search</vt:lpstr>
      <vt:lpstr>Dichotomous search-II</vt:lpstr>
      <vt:lpstr>Slide 11</vt:lpstr>
      <vt:lpstr>Slide 12</vt:lpstr>
      <vt:lpstr>Slide 13</vt:lpstr>
      <vt:lpstr>Slide 14</vt:lpstr>
      <vt:lpstr>Summary</vt:lpstr>
      <vt:lpstr>Thank You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383</cp:revision>
  <dcterms:created xsi:type="dcterms:W3CDTF">2012-02-27T05:45:45Z</dcterms:created>
  <dcterms:modified xsi:type="dcterms:W3CDTF">2014-07-17T07:13:51Z</dcterms:modified>
</cp:coreProperties>
</file>