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Default Extension="bin" ContentType="application/vnd.openxmlformats-officedocument.oleObject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9"/>
  </p:notesMasterIdLst>
  <p:sldIdLst>
    <p:sldId id="263" r:id="rId3"/>
    <p:sldId id="288" r:id="rId4"/>
    <p:sldId id="287" r:id="rId5"/>
    <p:sldId id="376" r:id="rId6"/>
    <p:sldId id="377" r:id="rId7"/>
    <p:sldId id="378" r:id="rId8"/>
    <p:sldId id="379" r:id="rId9"/>
    <p:sldId id="380" r:id="rId10"/>
    <p:sldId id="381" r:id="rId11"/>
    <p:sldId id="382" r:id="rId12"/>
    <p:sldId id="383" r:id="rId13"/>
    <p:sldId id="384" r:id="rId14"/>
    <p:sldId id="410" r:id="rId15"/>
    <p:sldId id="411" r:id="rId16"/>
    <p:sldId id="359" r:id="rId17"/>
    <p:sldId id="322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 xmlns="">
        <p14:section name="Default Section" id="{C8558C43-C7C3-4671-A8BE-DCD8E955C0AC}">
          <p14:sldIdLst>
            <p14:sldId id="263"/>
            <p14:sldId id="288"/>
            <p14:sldId id="287"/>
            <p14:sldId id="376"/>
            <p14:sldId id="377"/>
            <p14:sldId id="378"/>
            <p14:sldId id="379"/>
            <p14:sldId id="380"/>
            <p14:sldId id="381"/>
            <p14:sldId id="382"/>
            <p14:sldId id="383"/>
            <p14:sldId id="384"/>
            <p14:sldId id="385"/>
            <p14:sldId id="386"/>
            <p14:sldId id="387"/>
            <p14:sldId id="397"/>
            <p14:sldId id="398"/>
            <p14:sldId id="399"/>
            <p14:sldId id="400"/>
            <p14:sldId id="401"/>
            <p14:sldId id="402"/>
            <p14:sldId id="388"/>
            <p14:sldId id="389"/>
            <p14:sldId id="403"/>
            <p14:sldId id="409"/>
            <p14:sldId id="405"/>
            <p14:sldId id="406"/>
            <p14:sldId id="391"/>
            <p14:sldId id="392"/>
            <p14:sldId id="394"/>
            <p14:sldId id="395"/>
            <p14:sldId id="396"/>
            <p14:sldId id="359"/>
            <p14:sldId id="322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250" autoAdjust="0"/>
    <p:restoredTop sz="94660"/>
  </p:normalViewPr>
  <p:slideViewPr>
    <p:cSldViewPr>
      <p:cViewPr>
        <p:scale>
          <a:sx n="75" d="100"/>
          <a:sy n="75" d="100"/>
        </p:scale>
        <p:origin x="-1122" y="15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image" Target="../media/image2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A86F1B-B11A-466E-83F8-B792F397556A}" type="datetimeFigureOut">
              <a:rPr lang="en-US" smtClean="0"/>
              <a:pPr/>
              <a:t>7/17/2014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5103E7A-9575-41B1-A0D7-6A339B13B87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200704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03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570371" name="Rectangle 3"/>
          <p:cNvSpPr txBox="1"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13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571395" name="Rectangle 3"/>
          <p:cNvSpPr txBox="1"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24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572419" name="Rectangle 3"/>
          <p:cNvSpPr txBox="1"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573443" name="Rectangle 3"/>
          <p:cNvSpPr txBox="1"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44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574467" name="Rectangle 3"/>
          <p:cNvSpPr txBox="1"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54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575491" name="Rectangle 3"/>
          <p:cNvSpPr txBox="1"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D231D-AC41-4168-A8DB-6679B2981FB3}" type="datetime1">
              <a:rPr lang="en-US" smtClean="0"/>
              <a:pPr/>
              <a:t>7/17/2014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D31467-9020-4074-A741-C3D79EE8CAF1}" type="datetime1">
              <a:rPr lang="en-US" smtClean="0"/>
              <a:pPr/>
              <a:t>7/17/2014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817020-4C4D-47A1-9EA9-8F261262EFBC}" type="datetime1">
              <a:rPr lang="en-US" smtClean="0"/>
              <a:pPr/>
              <a:t>7/17/2014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032807-16DB-4946-8C6C-04E9EF71A191}" type="datetime1">
              <a:rPr lang="en-US" smtClean="0"/>
              <a:pPr/>
              <a:t>7/17/2014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9D6C78-AC5F-4BD1-954F-33DD16DDB08C}" type="datetime1">
              <a:rPr lang="en-US" smtClean="0"/>
              <a:pPr/>
              <a:t>7/17/2014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AEB61-FF5A-4B93-8345-91E6735A92C7}" type="datetime1">
              <a:rPr lang="en-US" smtClean="0"/>
              <a:pPr/>
              <a:t>7/17/2014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9B3C13-1B50-42D6-B590-20DA3627EB7F}" type="datetime1">
              <a:rPr lang="en-US" smtClean="0"/>
              <a:pPr/>
              <a:t>7/17/2014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83502-2EB3-4A60-A3B3-A5D37B583226}" type="datetime1">
              <a:rPr lang="en-US" smtClean="0"/>
              <a:pPr/>
              <a:t>7/17/2014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A9B9F-D5C4-40E2-8092-43A34880C8A6}" type="datetime1">
              <a:rPr lang="en-US" smtClean="0"/>
              <a:pPr/>
              <a:t>7/17/2014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3E89C9-7DA8-4498-9DD5-98DAAE4B37D1}" type="datetime1">
              <a:rPr lang="en-US" smtClean="0"/>
              <a:pPr/>
              <a:t>7/17/2014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637387-633A-45AC-BD76-291AEABCAB3A}" type="datetime1">
              <a:rPr lang="en-US" smtClean="0"/>
              <a:pPr/>
              <a:t>7/17/2014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440" y="2129984"/>
            <a:ext cx="7773120" cy="1470394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2321" y="3885528"/>
            <a:ext cx="6400800" cy="1752664"/>
          </a:xfrm>
        </p:spPr>
        <p:txBody>
          <a:bodyPr/>
          <a:lstStyle>
            <a:lvl1pPr marL="0" indent="0" algn="ctr">
              <a:buNone/>
              <a:defRPr/>
            </a:lvl1pPr>
            <a:lvl2pPr marL="414726" indent="0" algn="ctr">
              <a:buNone/>
              <a:defRPr/>
            </a:lvl2pPr>
            <a:lvl3pPr marL="829452" indent="0" algn="ctr">
              <a:buNone/>
              <a:defRPr/>
            </a:lvl3pPr>
            <a:lvl4pPr marL="1244178" indent="0" algn="ctr">
              <a:buNone/>
              <a:defRPr/>
            </a:lvl4pPr>
            <a:lvl5pPr marL="1658904" indent="0" algn="ctr">
              <a:buNone/>
              <a:defRPr/>
            </a:lvl5pPr>
            <a:lvl6pPr marL="2073631" indent="0" algn="ctr">
              <a:buNone/>
              <a:defRPr/>
            </a:lvl6pPr>
            <a:lvl7pPr marL="2488357" indent="0" algn="ctr">
              <a:buNone/>
              <a:defRPr/>
            </a:lvl7pPr>
            <a:lvl8pPr marL="2903083" indent="0" algn="ctr">
              <a:buNone/>
              <a:defRPr/>
            </a:lvl8pPr>
            <a:lvl9pPr marL="3317809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17917766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61679976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880" y="4406863"/>
            <a:ext cx="7771680" cy="1362383"/>
          </a:xfrm>
        </p:spPr>
        <p:txBody>
          <a:bodyPr anchor="t"/>
          <a:lstStyle>
            <a:lvl1pPr algn="l">
              <a:defRPr sz="36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880" y="2906225"/>
            <a:ext cx="7771680" cy="1500638"/>
          </a:xfrm>
        </p:spPr>
        <p:txBody>
          <a:bodyPr anchor="b"/>
          <a:lstStyle>
            <a:lvl1pPr marL="0" indent="0">
              <a:buNone/>
              <a:defRPr sz="1800"/>
            </a:lvl1pPr>
            <a:lvl2pPr marL="414726" indent="0">
              <a:buNone/>
              <a:defRPr sz="1600"/>
            </a:lvl2pPr>
            <a:lvl3pPr marL="829452" indent="0">
              <a:buNone/>
              <a:defRPr sz="1500"/>
            </a:lvl3pPr>
            <a:lvl4pPr marL="1244178" indent="0">
              <a:buNone/>
              <a:defRPr sz="1300"/>
            </a:lvl4pPr>
            <a:lvl5pPr marL="1658904" indent="0">
              <a:buNone/>
              <a:defRPr sz="1300"/>
            </a:lvl5pPr>
            <a:lvl6pPr marL="2073631" indent="0">
              <a:buNone/>
              <a:defRPr sz="1300"/>
            </a:lvl6pPr>
            <a:lvl7pPr marL="2488357" indent="0">
              <a:buNone/>
              <a:defRPr sz="1300"/>
            </a:lvl7pPr>
            <a:lvl8pPr marL="2903083" indent="0">
              <a:buNone/>
              <a:defRPr sz="1300"/>
            </a:lvl8pPr>
            <a:lvl9pPr marL="3317809" indent="0">
              <a:buNone/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367115481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1040" y="1906761"/>
            <a:ext cx="3833280" cy="4319014"/>
          </a:xfrm>
        </p:spPr>
        <p:txBody>
          <a:bodyPr/>
          <a:lstStyle>
            <a:lvl1pPr>
              <a:defRPr sz="2500"/>
            </a:lvl1pPr>
            <a:lvl2pPr>
              <a:defRPr sz="22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2561" y="1906761"/>
            <a:ext cx="3834720" cy="4319014"/>
          </a:xfrm>
        </p:spPr>
        <p:txBody>
          <a:bodyPr/>
          <a:lstStyle>
            <a:lvl1pPr>
              <a:defRPr sz="2500"/>
            </a:lvl1pPr>
            <a:lvl2pPr>
              <a:defRPr sz="22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06901411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921" y="275070"/>
            <a:ext cx="8229600" cy="1142039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920" y="1535201"/>
            <a:ext cx="4039200" cy="639427"/>
          </a:xfrm>
        </p:spPr>
        <p:txBody>
          <a:bodyPr anchor="b"/>
          <a:lstStyle>
            <a:lvl1pPr marL="0" indent="0">
              <a:buNone/>
              <a:defRPr sz="2200" b="1"/>
            </a:lvl1pPr>
            <a:lvl2pPr marL="414726" indent="0">
              <a:buNone/>
              <a:defRPr sz="1800" b="1"/>
            </a:lvl2pPr>
            <a:lvl3pPr marL="829452" indent="0">
              <a:buNone/>
              <a:defRPr sz="1600" b="1"/>
            </a:lvl3pPr>
            <a:lvl4pPr marL="1244178" indent="0">
              <a:buNone/>
              <a:defRPr sz="1500" b="1"/>
            </a:lvl4pPr>
            <a:lvl5pPr marL="1658904" indent="0">
              <a:buNone/>
              <a:defRPr sz="1500" b="1"/>
            </a:lvl5pPr>
            <a:lvl6pPr marL="2073631" indent="0">
              <a:buNone/>
              <a:defRPr sz="1500" b="1"/>
            </a:lvl6pPr>
            <a:lvl7pPr marL="2488357" indent="0">
              <a:buNone/>
              <a:defRPr sz="1500" b="1"/>
            </a:lvl7pPr>
            <a:lvl8pPr marL="2903083" indent="0">
              <a:buNone/>
              <a:defRPr sz="1500" b="1"/>
            </a:lvl8pPr>
            <a:lvl9pPr marL="3317809" indent="0">
              <a:buNone/>
              <a:defRPr sz="15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920" y="2174628"/>
            <a:ext cx="4039200" cy="3951775"/>
          </a:xfrm>
        </p:spPr>
        <p:txBody>
          <a:bodyPr/>
          <a:lstStyle>
            <a:lvl1pPr>
              <a:defRPr sz="2200"/>
            </a:lvl1pPr>
            <a:lvl2pPr>
              <a:defRPr sz="1800"/>
            </a:lvl2pPr>
            <a:lvl3pPr>
              <a:defRPr sz="16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441" y="1535201"/>
            <a:ext cx="4042080" cy="639427"/>
          </a:xfrm>
        </p:spPr>
        <p:txBody>
          <a:bodyPr anchor="b"/>
          <a:lstStyle>
            <a:lvl1pPr marL="0" indent="0">
              <a:buNone/>
              <a:defRPr sz="2200" b="1"/>
            </a:lvl1pPr>
            <a:lvl2pPr marL="414726" indent="0">
              <a:buNone/>
              <a:defRPr sz="1800" b="1"/>
            </a:lvl2pPr>
            <a:lvl3pPr marL="829452" indent="0">
              <a:buNone/>
              <a:defRPr sz="1600" b="1"/>
            </a:lvl3pPr>
            <a:lvl4pPr marL="1244178" indent="0">
              <a:buNone/>
              <a:defRPr sz="1500" b="1"/>
            </a:lvl4pPr>
            <a:lvl5pPr marL="1658904" indent="0">
              <a:buNone/>
              <a:defRPr sz="1500" b="1"/>
            </a:lvl5pPr>
            <a:lvl6pPr marL="2073631" indent="0">
              <a:buNone/>
              <a:defRPr sz="1500" b="1"/>
            </a:lvl6pPr>
            <a:lvl7pPr marL="2488357" indent="0">
              <a:buNone/>
              <a:defRPr sz="1500" b="1"/>
            </a:lvl7pPr>
            <a:lvl8pPr marL="2903083" indent="0">
              <a:buNone/>
              <a:defRPr sz="1500" b="1"/>
            </a:lvl8pPr>
            <a:lvl9pPr marL="3317809" indent="0">
              <a:buNone/>
              <a:defRPr sz="15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441" y="2174628"/>
            <a:ext cx="4042080" cy="3951775"/>
          </a:xfrm>
        </p:spPr>
        <p:txBody>
          <a:bodyPr/>
          <a:lstStyle>
            <a:lvl1pPr>
              <a:defRPr sz="2200"/>
            </a:lvl1pPr>
            <a:lvl2pPr>
              <a:defRPr sz="1800"/>
            </a:lvl2pPr>
            <a:lvl3pPr>
              <a:defRPr sz="16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409361550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62560166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420676220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920" y="273629"/>
            <a:ext cx="3008160" cy="1160762"/>
          </a:xfrm>
        </p:spPr>
        <p:txBody>
          <a:bodyPr anchor="b"/>
          <a:lstStyle>
            <a:lvl1pPr algn="l">
              <a:defRPr sz="18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521" y="273629"/>
            <a:ext cx="5112000" cy="5852774"/>
          </a:xfrm>
        </p:spPr>
        <p:txBody>
          <a:bodyPr/>
          <a:lstStyle>
            <a:lvl1pPr>
              <a:defRPr sz="2900"/>
            </a:lvl1pPr>
            <a:lvl2pPr>
              <a:defRPr sz="2500"/>
            </a:lvl2pPr>
            <a:lvl3pPr>
              <a:defRPr sz="22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920" y="1434391"/>
            <a:ext cx="3008160" cy="4692013"/>
          </a:xfrm>
        </p:spPr>
        <p:txBody>
          <a:bodyPr/>
          <a:lstStyle>
            <a:lvl1pPr marL="0" indent="0">
              <a:buNone/>
              <a:defRPr sz="1300"/>
            </a:lvl1pPr>
            <a:lvl2pPr marL="414726" indent="0">
              <a:buNone/>
              <a:defRPr sz="1100"/>
            </a:lvl2pPr>
            <a:lvl3pPr marL="829452" indent="0">
              <a:buNone/>
              <a:defRPr sz="900"/>
            </a:lvl3pPr>
            <a:lvl4pPr marL="1244178" indent="0">
              <a:buNone/>
              <a:defRPr sz="800"/>
            </a:lvl4pPr>
            <a:lvl5pPr marL="1658904" indent="0">
              <a:buNone/>
              <a:defRPr sz="800"/>
            </a:lvl5pPr>
            <a:lvl6pPr marL="2073631" indent="0">
              <a:buNone/>
              <a:defRPr sz="800"/>
            </a:lvl6pPr>
            <a:lvl7pPr marL="2488357" indent="0">
              <a:buNone/>
              <a:defRPr sz="800"/>
            </a:lvl7pPr>
            <a:lvl8pPr marL="2903083" indent="0">
              <a:buNone/>
              <a:defRPr sz="800"/>
            </a:lvl8pPr>
            <a:lvl9pPr marL="3317809" indent="0">
              <a:buNone/>
              <a:defRPr sz="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167861233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801" y="4800025"/>
            <a:ext cx="5486400" cy="567420"/>
          </a:xfrm>
        </p:spPr>
        <p:txBody>
          <a:bodyPr anchor="b"/>
          <a:lstStyle>
            <a:lvl1pPr algn="l">
              <a:defRPr sz="18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801" y="612065"/>
            <a:ext cx="5486400" cy="4115952"/>
          </a:xfrm>
        </p:spPr>
        <p:txBody>
          <a:bodyPr/>
          <a:lstStyle>
            <a:lvl1pPr marL="0" indent="0">
              <a:buNone/>
              <a:defRPr sz="2900"/>
            </a:lvl1pPr>
            <a:lvl2pPr marL="414726" indent="0">
              <a:buNone/>
              <a:defRPr sz="2500"/>
            </a:lvl2pPr>
            <a:lvl3pPr marL="829452" indent="0">
              <a:buNone/>
              <a:defRPr sz="2200"/>
            </a:lvl3pPr>
            <a:lvl4pPr marL="1244178" indent="0">
              <a:buNone/>
              <a:defRPr sz="1800"/>
            </a:lvl4pPr>
            <a:lvl5pPr marL="1658904" indent="0">
              <a:buNone/>
              <a:defRPr sz="1800"/>
            </a:lvl5pPr>
            <a:lvl6pPr marL="2073631" indent="0">
              <a:buNone/>
              <a:defRPr sz="1800"/>
            </a:lvl6pPr>
            <a:lvl7pPr marL="2488357" indent="0">
              <a:buNone/>
              <a:defRPr sz="1800"/>
            </a:lvl7pPr>
            <a:lvl8pPr marL="2903083" indent="0">
              <a:buNone/>
              <a:defRPr sz="1800"/>
            </a:lvl8pPr>
            <a:lvl9pPr marL="3317809" indent="0">
              <a:buNone/>
              <a:defRPr sz="18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801" y="5367444"/>
            <a:ext cx="5486400" cy="805044"/>
          </a:xfrm>
        </p:spPr>
        <p:txBody>
          <a:bodyPr/>
          <a:lstStyle>
            <a:lvl1pPr marL="0" indent="0">
              <a:buNone/>
              <a:defRPr sz="1300"/>
            </a:lvl1pPr>
            <a:lvl2pPr marL="414726" indent="0">
              <a:buNone/>
              <a:defRPr sz="1100"/>
            </a:lvl2pPr>
            <a:lvl3pPr marL="829452" indent="0">
              <a:buNone/>
              <a:defRPr sz="900"/>
            </a:lvl3pPr>
            <a:lvl4pPr marL="1244178" indent="0">
              <a:buNone/>
              <a:defRPr sz="800"/>
            </a:lvl4pPr>
            <a:lvl5pPr marL="1658904" indent="0">
              <a:buNone/>
              <a:defRPr sz="800"/>
            </a:lvl5pPr>
            <a:lvl6pPr marL="2073631" indent="0">
              <a:buNone/>
              <a:defRPr sz="800"/>
            </a:lvl6pPr>
            <a:lvl7pPr marL="2488357" indent="0">
              <a:buNone/>
              <a:defRPr sz="800"/>
            </a:lvl7pPr>
            <a:lvl8pPr marL="2903083" indent="0">
              <a:buNone/>
              <a:defRPr sz="800"/>
            </a:lvl8pPr>
            <a:lvl9pPr marL="3317809" indent="0">
              <a:buNone/>
              <a:defRPr sz="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250204046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5564147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26081" y="568860"/>
            <a:ext cx="1951200" cy="565691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1040" y="568860"/>
            <a:ext cx="5716800" cy="565691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19251275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1040" y="568861"/>
            <a:ext cx="7806240" cy="114348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9920257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hyperlink" Target="http://www.tudelft.nl/" TargetMode="Externa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FBE16B-4C34-4A02-9817-E535062977C1}" type="datetime1">
              <a:rPr lang="en-US" smtClean="0"/>
              <a:pPr/>
              <a:t>7/17/2014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www.tudelft.nl">
            <a:hlinkClick r:id="rId14"/>
          </p:cNvPr>
          <p:cNvPicPr>
            <a:picLocks noChangeAspect="1" noChangeArrowheads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4815" b="25926"/>
          <a:stretch>
            <a:fillRect/>
          </a:stretch>
        </p:blipFill>
        <p:spPr bwMode="auto">
          <a:xfrm>
            <a:off x="8363520" y="6454758"/>
            <a:ext cx="691200" cy="3009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025" name="Text Box 1"/>
          <p:cNvSpPr txBox="1">
            <a:spLocks noChangeArrowheads="1"/>
          </p:cNvSpPr>
          <p:nvPr/>
        </p:nvSpPr>
        <p:spPr bwMode="auto">
          <a:xfrm>
            <a:off x="161280" y="6535407"/>
            <a:ext cx="8064000" cy="2480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algn="l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algn="l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algn="l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algn="l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algn="l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fontAlgn="base" hangingPunct="0">
              <a:lnSpc>
                <a:spcPct val="124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StarSymbol" charset="0"/>
              <a:buNone/>
            </a:pPr>
            <a:r>
              <a:rPr lang="en-GB" sz="1300" smtClean="0">
                <a:solidFill>
                  <a:srgbClr val="000000"/>
                </a:solidFill>
                <a:latin typeface="Arial" charset="0"/>
              </a:rPr>
              <a:t>Engineering Optimization – Concepts and Applications</a:t>
            </a:r>
          </a:p>
        </p:txBody>
      </p:sp>
      <p:sp>
        <p:nvSpPr>
          <p:cNvPr id="1026" name="Line 2"/>
          <p:cNvSpPr>
            <a:spLocks noChangeShapeType="1"/>
          </p:cNvSpPr>
          <p:nvPr/>
        </p:nvSpPr>
        <p:spPr bwMode="auto">
          <a:xfrm>
            <a:off x="141120" y="6460518"/>
            <a:ext cx="8881920" cy="1441"/>
          </a:xfrm>
          <a:prstGeom prst="line">
            <a:avLst/>
          </a:prstGeom>
          <a:noFill/>
          <a:ln w="28575">
            <a:solidFill>
              <a:srgbClr val="3399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lIns="82945" tIns="41473" rIns="82945" bIns="41473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sz="2200" smtClean="0">
              <a:solidFill>
                <a:srgbClr val="000000"/>
              </a:solidFill>
            </a:endParaRP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671040" y="568861"/>
            <a:ext cx="7806240" cy="11434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the title text format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671040" y="1906761"/>
            <a:ext cx="7806240" cy="43190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the outline text format</a:t>
            </a:r>
          </a:p>
          <a:p>
            <a:pPr lvl="1"/>
            <a:r>
              <a:rPr lang="en-GB" smtClean="0"/>
              <a:t>Second Outline Level</a:t>
            </a:r>
          </a:p>
          <a:p>
            <a:pPr lvl="2"/>
            <a:r>
              <a:rPr lang="en-GB" smtClean="0"/>
              <a:t>Third Outline Level</a:t>
            </a:r>
          </a:p>
          <a:p>
            <a:pPr lvl="3"/>
            <a:r>
              <a:rPr lang="en-GB" smtClean="0"/>
              <a:t>Fourth Outline Level</a:t>
            </a:r>
          </a:p>
          <a:p>
            <a:pPr lvl="4"/>
            <a:r>
              <a:rPr lang="en-GB" smtClean="0"/>
              <a:t>Fifth Outline Level</a:t>
            </a:r>
          </a:p>
          <a:p>
            <a:pPr lvl="4"/>
            <a:r>
              <a:rPr lang="en-GB" smtClean="0"/>
              <a:t>Sixth Outline Level</a:t>
            </a:r>
          </a:p>
          <a:p>
            <a:pPr lvl="4"/>
            <a:r>
              <a:rPr lang="en-GB" smtClean="0"/>
              <a:t>Seventh Outline Level</a:t>
            </a:r>
          </a:p>
          <a:p>
            <a:pPr lvl="4"/>
            <a:r>
              <a:rPr lang="en-GB" smtClean="0"/>
              <a:t>Eighth Outline Level</a:t>
            </a:r>
          </a:p>
          <a:p>
            <a:pPr lvl="4"/>
            <a:r>
              <a:rPr lang="en-GB" smtClean="0"/>
              <a:t>Ninth Outline Level</a:t>
            </a:r>
          </a:p>
        </p:txBody>
      </p:sp>
    </p:spTree>
    <p:extLst>
      <p:ext uri="{BB962C8B-B14F-4D97-AF65-F5344CB8AC3E}">
        <p14:creationId xmlns:p14="http://schemas.microsoft.com/office/powerpoint/2010/main" xmlns="" val="32932179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ctr" defTabSz="414726" rtl="0" fontAlgn="base" hangingPunct="0">
        <a:lnSpc>
          <a:spcPct val="124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StarSymbol" charset="0"/>
        <a:defRPr sz="4000">
          <a:solidFill>
            <a:srgbClr val="000000"/>
          </a:solidFill>
          <a:latin typeface="+mj-lt"/>
          <a:ea typeface="+mj-ea"/>
          <a:cs typeface="+mj-cs"/>
        </a:defRPr>
      </a:lvl1pPr>
      <a:lvl2pPr marL="391686" indent="-195843" algn="l" defTabSz="414726" rtl="0" fontAlgn="base" hangingPunct="0">
        <a:spcBef>
          <a:spcPct val="0"/>
        </a:spcBef>
        <a:spcAft>
          <a:spcPct val="0"/>
        </a:spcAft>
        <a:buClr>
          <a:srgbClr val="000000"/>
        </a:buClr>
        <a:buSzPct val="45000"/>
        <a:buFont typeface="StarSymbol" charset="0"/>
        <a:defRPr sz="4000">
          <a:solidFill>
            <a:srgbClr val="000000"/>
          </a:solidFill>
          <a:latin typeface="Times New Roman" pitchFamily="18" charset="0"/>
        </a:defRPr>
      </a:lvl2pPr>
      <a:lvl3pPr marL="587529" indent="-195843" algn="l" defTabSz="414726" rtl="0" fontAlgn="base" hangingPunct="0">
        <a:spcBef>
          <a:spcPct val="0"/>
        </a:spcBef>
        <a:spcAft>
          <a:spcPct val="0"/>
        </a:spcAft>
        <a:buClr>
          <a:srgbClr val="000000"/>
        </a:buClr>
        <a:buSzPct val="45000"/>
        <a:buFont typeface="StarSymbol" charset="0"/>
        <a:defRPr sz="4000">
          <a:solidFill>
            <a:srgbClr val="000000"/>
          </a:solidFill>
          <a:latin typeface="Times New Roman" pitchFamily="18" charset="0"/>
        </a:defRPr>
      </a:lvl3pPr>
      <a:lvl4pPr marL="783372" indent="-195843" algn="l" defTabSz="414726" rtl="0" fontAlgn="base" hangingPunct="0">
        <a:spcBef>
          <a:spcPct val="0"/>
        </a:spcBef>
        <a:spcAft>
          <a:spcPct val="0"/>
        </a:spcAft>
        <a:buClr>
          <a:srgbClr val="000000"/>
        </a:buClr>
        <a:buSzPct val="45000"/>
        <a:buFont typeface="StarSymbol" charset="0"/>
        <a:defRPr sz="4000">
          <a:solidFill>
            <a:srgbClr val="000000"/>
          </a:solidFill>
          <a:latin typeface="Times New Roman" pitchFamily="18" charset="0"/>
        </a:defRPr>
      </a:lvl4pPr>
      <a:lvl5pPr marL="979214" indent="-195843" algn="l" defTabSz="414726" rtl="0" fontAlgn="base" hangingPunct="0">
        <a:spcBef>
          <a:spcPct val="0"/>
        </a:spcBef>
        <a:spcAft>
          <a:spcPct val="0"/>
        </a:spcAft>
        <a:buClr>
          <a:srgbClr val="000000"/>
        </a:buClr>
        <a:buSzPct val="45000"/>
        <a:buFont typeface="StarSymbol" charset="0"/>
        <a:defRPr sz="4000">
          <a:solidFill>
            <a:srgbClr val="000000"/>
          </a:solidFill>
          <a:latin typeface="Times New Roman" pitchFamily="18" charset="0"/>
        </a:defRPr>
      </a:lvl5pPr>
      <a:lvl6pPr marL="1393941" indent="-195843" algn="l" defTabSz="414726" rtl="0" fontAlgn="base" hangingPunct="0">
        <a:spcBef>
          <a:spcPct val="0"/>
        </a:spcBef>
        <a:spcAft>
          <a:spcPct val="0"/>
        </a:spcAft>
        <a:buClr>
          <a:srgbClr val="000000"/>
        </a:buClr>
        <a:buSzPct val="45000"/>
        <a:buFont typeface="StarSymbol" charset="0"/>
        <a:defRPr sz="4000">
          <a:solidFill>
            <a:srgbClr val="000000"/>
          </a:solidFill>
          <a:latin typeface="Times New Roman" pitchFamily="18" charset="0"/>
        </a:defRPr>
      </a:lvl6pPr>
      <a:lvl7pPr marL="1808667" indent="-195843" algn="l" defTabSz="414726" rtl="0" fontAlgn="base" hangingPunct="0">
        <a:spcBef>
          <a:spcPct val="0"/>
        </a:spcBef>
        <a:spcAft>
          <a:spcPct val="0"/>
        </a:spcAft>
        <a:buClr>
          <a:srgbClr val="000000"/>
        </a:buClr>
        <a:buSzPct val="45000"/>
        <a:buFont typeface="StarSymbol" charset="0"/>
        <a:defRPr sz="4000">
          <a:solidFill>
            <a:srgbClr val="000000"/>
          </a:solidFill>
          <a:latin typeface="Times New Roman" pitchFamily="18" charset="0"/>
        </a:defRPr>
      </a:lvl7pPr>
      <a:lvl8pPr marL="2223393" indent="-195843" algn="l" defTabSz="414726" rtl="0" fontAlgn="base" hangingPunct="0">
        <a:spcBef>
          <a:spcPct val="0"/>
        </a:spcBef>
        <a:spcAft>
          <a:spcPct val="0"/>
        </a:spcAft>
        <a:buClr>
          <a:srgbClr val="000000"/>
        </a:buClr>
        <a:buSzPct val="45000"/>
        <a:buFont typeface="StarSymbol" charset="0"/>
        <a:defRPr sz="4000">
          <a:solidFill>
            <a:srgbClr val="000000"/>
          </a:solidFill>
          <a:latin typeface="Times New Roman" pitchFamily="18" charset="0"/>
        </a:defRPr>
      </a:lvl8pPr>
      <a:lvl9pPr marL="2638119" indent="-195843" algn="l" defTabSz="414726" rtl="0" fontAlgn="base" hangingPunct="0">
        <a:spcBef>
          <a:spcPct val="0"/>
        </a:spcBef>
        <a:spcAft>
          <a:spcPct val="0"/>
        </a:spcAft>
        <a:buClr>
          <a:srgbClr val="000000"/>
        </a:buClr>
        <a:buSzPct val="45000"/>
        <a:buFont typeface="StarSymbol" charset="0"/>
        <a:defRPr sz="4000">
          <a:solidFill>
            <a:srgbClr val="000000"/>
          </a:solidFill>
          <a:latin typeface="Times New Roman" pitchFamily="18" charset="0"/>
        </a:defRPr>
      </a:lvl9pPr>
    </p:titleStyle>
    <p:bodyStyle>
      <a:lvl1pPr marL="391686" indent="-293764" algn="l" defTabSz="414726" rtl="0" fontAlgn="base" hangingPunct="0">
        <a:lnSpc>
          <a:spcPct val="124000"/>
        </a:lnSpc>
        <a:spcBef>
          <a:spcPct val="0"/>
        </a:spcBef>
        <a:spcAft>
          <a:spcPts val="1293"/>
        </a:spcAft>
        <a:buClr>
          <a:srgbClr val="000000"/>
        </a:buClr>
        <a:buSzPct val="85000"/>
        <a:buFont typeface="StarSymbol" charset="0"/>
        <a:buChar char="●"/>
        <a:defRPr sz="2400">
          <a:solidFill>
            <a:srgbClr val="000000"/>
          </a:solidFill>
          <a:latin typeface="+mn-lt"/>
          <a:ea typeface="+mn-ea"/>
          <a:cs typeface="+mn-cs"/>
        </a:defRPr>
      </a:lvl1pPr>
      <a:lvl2pPr marL="783372" indent="-260644" algn="l" defTabSz="414726" rtl="0" fontAlgn="base" hangingPunct="0">
        <a:lnSpc>
          <a:spcPct val="124000"/>
        </a:lnSpc>
        <a:spcBef>
          <a:spcPct val="0"/>
        </a:spcBef>
        <a:spcAft>
          <a:spcPts val="1032"/>
        </a:spcAft>
        <a:buClr>
          <a:srgbClr val="000000"/>
        </a:buClr>
        <a:buSzPct val="90000"/>
        <a:buFont typeface="StarSymbol" charset="0"/>
        <a:buChar char="–"/>
        <a:defRPr sz="2200">
          <a:solidFill>
            <a:srgbClr val="000000"/>
          </a:solidFill>
          <a:latin typeface="+mn-lt"/>
        </a:defRPr>
      </a:lvl2pPr>
      <a:lvl3pPr marL="1175057" indent="-195843" algn="l" defTabSz="414726" rtl="0" fontAlgn="base" hangingPunct="0">
        <a:lnSpc>
          <a:spcPct val="124000"/>
        </a:lnSpc>
        <a:spcBef>
          <a:spcPct val="0"/>
        </a:spcBef>
        <a:spcAft>
          <a:spcPts val="771"/>
        </a:spcAft>
        <a:buClr>
          <a:srgbClr val="000000"/>
        </a:buClr>
        <a:buSzPct val="85000"/>
        <a:buFont typeface="Wingdings" pitchFamily="2" charset="2"/>
        <a:buChar char="§"/>
        <a:defRPr sz="2000">
          <a:solidFill>
            <a:srgbClr val="000000"/>
          </a:solidFill>
          <a:latin typeface="+mn-lt"/>
        </a:defRPr>
      </a:lvl3pPr>
      <a:lvl4pPr marL="1566743" indent="-195843" algn="l" defTabSz="414726" rtl="0" fontAlgn="base" hangingPunct="0">
        <a:lnSpc>
          <a:spcPct val="124000"/>
        </a:lnSpc>
        <a:spcBef>
          <a:spcPct val="0"/>
        </a:spcBef>
        <a:spcAft>
          <a:spcPts val="522"/>
        </a:spcAft>
        <a:buClr>
          <a:srgbClr val="000000"/>
        </a:buClr>
        <a:buSzPct val="75000"/>
        <a:buFont typeface="StarSymbol" charset="0"/>
        <a:buChar char="–"/>
        <a:defRPr sz="1800">
          <a:solidFill>
            <a:srgbClr val="000000"/>
          </a:solidFill>
          <a:latin typeface="+mn-lt"/>
        </a:defRPr>
      </a:lvl4pPr>
      <a:lvl5pPr marL="1958429" indent="-195843" algn="l" defTabSz="414726" rtl="0" fontAlgn="base" hangingPunct="0">
        <a:lnSpc>
          <a:spcPct val="124000"/>
        </a:lnSpc>
        <a:spcBef>
          <a:spcPct val="0"/>
        </a:spcBef>
        <a:spcAft>
          <a:spcPts val="261"/>
        </a:spcAft>
        <a:buClr>
          <a:srgbClr val="000000"/>
        </a:buClr>
        <a:buSzPct val="45000"/>
        <a:buFont typeface="StarSymbol" charset="0"/>
        <a:buChar char="●"/>
        <a:defRPr sz="1800">
          <a:solidFill>
            <a:srgbClr val="000000"/>
          </a:solidFill>
          <a:latin typeface="+mn-lt"/>
        </a:defRPr>
      </a:lvl5pPr>
      <a:lvl6pPr marL="2373155" indent="-195843" algn="l" defTabSz="414726" rtl="0" fontAlgn="base" hangingPunct="0">
        <a:lnSpc>
          <a:spcPct val="124000"/>
        </a:lnSpc>
        <a:spcBef>
          <a:spcPct val="0"/>
        </a:spcBef>
        <a:spcAft>
          <a:spcPts val="261"/>
        </a:spcAft>
        <a:buClr>
          <a:srgbClr val="000000"/>
        </a:buClr>
        <a:buSzPct val="45000"/>
        <a:buFont typeface="StarSymbol" charset="0"/>
        <a:buChar char="●"/>
        <a:defRPr sz="1800">
          <a:solidFill>
            <a:srgbClr val="000000"/>
          </a:solidFill>
          <a:latin typeface="+mn-lt"/>
        </a:defRPr>
      </a:lvl6pPr>
      <a:lvl7pPr marL="2787881" indent="-195843" algn="l" defTabSz="414726" rtl="0" fontAlgn="base" hangingPunct="0">
        <a:lnSpc>
          <a:spcPct val="124000"/>
        </a:lnSpc>
        <a:spcBef>
          <a:spcPct val="0"/>
        </a:spcBef>
        <a:spcAft>
          <a:spcPts val="261"/>
        </a:spcAft>
        <a:buClr>
          <a:srgbClr val="000000"/>
        </a:buClr>
        <a:buSzPct val="45000"/>
        <a:buFont typeface="StarSymbol" charset="0"/>
        <a:buChar char="●"/>
        <a:defRPr sz="1800">
          <a:solidFill>
            <a:srgbClr val="000000"/>
          </a:solidFill>
          <a:latin typeface="+mn-lt"/>
        </a:defRPr>
      </a:lvl7pPr>
      <a:lvl8pPr marL="3202607" indent="-195843" algn="l" defTabSz="414726" rtl="0" fontAlgn="base" hangingPunct="0">
        <a:lnSpc>
          <a:spcPct val="124000"/>
        </a:lnSpc>
        <a:spcBef>
          <a:spcPct val="0"/>
        </a:spcBef>
        <a:spcAft>
          <a:spcPts val="261"/>
        </a:spcAft>
        <a:buClr>
          <a:srgbClr val="000000"/>
        </a:buClr>
        <a:buSzPct val="45000"/>
        <a:buFont typeface="StarSymbol" charset="0"/>
        <a:buChar char="●"/>
        <a:defRPr sz="1800">
          <a:solidFill>
            <a:srgbClr val="000000"/>
          </a:solidFill>
          <a:latin typeface="+mn-lt"/>
        </a:defRPr>
      </a:lvl8pPr>
      <a:lvl9pPr marL="3617333" indent="-195843" algn="l" defTabSz="414726" rtl="0" fontAlgn="base" hangingPunct="0">
        <a:lnSpc>
          <a:spcPct val="124000"/>
        </a:lnSpc>
        <a:spcBef>
          <a:spcPct val="0"/>
        </a:spcBef>
        <a:spcAft>
          <a:spcPts val="261"/>
        </a:spcAft>
        <a:buClr>
          <a:srgbClr val="000000"/>
        </a:buClr>
        <a:buSzPct val="45000"/>
        <a:buFont typeface="StarSymbol" charset="0"/>
        <a:buChar char="●"/>
        <a:defRPr sz="1800">
          <a:solidFill>
            <a:srgbClr val="000000"/>
          </a:solidFill>
          <a:latin typeface="+mn-lt"/>
        </a:defRPr>
      </a:lvl9pPr>
    </p:bodyStyle>
    <p:otherStyle>
      <a:defPPr>
        <a:defRPr lang="en-US"/>
      </a:defPPr>
      <a:lvl1pPr marL="0" algn="l" defTabSz="829452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414726" algn="l" defTabSz="829452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829452" algn="l" defTabSz="829452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244178" algn="l" defTabSz="829452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658904" algn="l" defTabSz="829452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73631" algn="l" defTabSz="829452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488357" algn="l" defTabSz="829452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903083" algn="l" defTabSz="829452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317809" algn="l" defTabSz="829452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2.bin"/><Relationship Id="rId5" Type="http://schemas.openxmlformats.org/officeDocument/2006/relationships/oleObject" Target="../embeddings/oleObject1.bin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6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4.vml"/><Relationship Id="rId4" Type="http://schemas.openxmlformats.org/officeDocument/2006/relationships/oleObject" Target="../embeddings/oleObject3.bin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5.vml"/><Relationship Id="rId5" Type="http://schemas.openxmlformats.org/officeDocument/2006/relationships/image" Target="../media/image9.png"/><Relationship Id="rId4" Type="http://schemas.openxmlformats.org/officeDocument/2006/relationships/oleObject" Target="../embeddings/oleObject4.bin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6.vml"/><Relationship Id="rId4" Type="http://schemas.openxmlformats.org/officeDocument/2006/relationships/oleObject" Target="../embeddings/oleObject5.bin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7.v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8.v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1"/>
          <p:cNvSpPr>
            <a:spLocks noChangeArrowheads="1"/>
          </p:cNvSpPr>
          <p:nvPr/>
        </p:nvSpPr>
        <p:spPr bwMode="auto">
          <a:xfrm>
            <a:off x="1371600" y="1295400"/>
            <a:ext cx="6096000" cy="30162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y-GB" sz="2800" b="1" i="0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MTH374: </a:t>
            </a:r>
            <a:r>
              <a:rPr lang="en-GB" sz="2800" b="1" dirty="0" smtClean="0">
                <a:solidFill>
                  <a:schemeClr val="tx2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Optimization</a:t>
            </a:r>
            <a:endParaRPr kumimoji="0" lang="en-US" sz="900" b="0" i="0" u="none" strike="noStrike" cap="none" normalizeH="0" baseline="0" dirty="0" smtClean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GB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GB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For</a:t>
            </a:r>
          </a:p>
          <a:p>
            <a:pPr algn="ctr"/>
            <a:endParaRPr lang="en-US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GB" dirty="0" smtClean="0">
                <a:solidFill>
                  <a:schemeClr val="tx2"/>
                </a:solidFill>
              </a:rPr>
              <a:t> </a:t>
            </a:r>
            <a:r>
              <a:rPr lang="en-GB" sz="24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Master of Mathematics</a:t>
            </a:r>
          </a:p>
          <a:p>
            <a:pPr algn="ctr"/>
            <a:endParaRPr lang="en-US" sz="2400" b="1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endParaRPr lang="en-US" sz="2400" b="1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GB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By</a:t>
            </a:r>
            <a:endParaRPr lang="en-US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676400" y="4495800"/>
            <a:ext cx="5562600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 err="1" smtClean="0">
                <a:solidFill>
                  <a:schemeClr val="tx2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Dr.</a:t>
            </a:r>
            <a:r>
              <a:rPr lang="en-GB" sz="2800" b="1" dirty="0" smtClean="0">
                <a:solidFill>
                  <a:schemeClr val="tx2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M. </a:t>
            </a:r>
            <a:r>
              <a:rPr lang="en-GB" sz="2800" b="1" dirty="0" err="1" smtClean="0">
                <a:solidFill>
                  <a:schemeClr val="tx2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Fazeel</a:t>
            </a:r>
            <a:r>
              <a:rPr lang="en-GB" sz="2800" b="1" dirty="0" smtClean="0">
                <a:solidFill>
                  <a:schemeClr val="tx2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Anwar</a:t>
            </a:r>
            <a:endParaRPr lang="en-US" sz="2800" b="1" dirty="0" smtClean="0">
              <a:solidFill>
                <a:schemeClr val="tx2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algn="ctr"/>
            <a:r>
              <a:rPr lang="en-GB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Assistant Professor</a:t>
            </a:r>
            <a:endParaRPr lang="en-US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GB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Department of Mathematics, CIIT Islamabad</a:t>
            </a:r>
            <a:endParaRPr lang="en-US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90800"/>
            <a:ext cx="8229600" cy="1143000"/>
          </a:xfrm>
        </p:spPr>
        <p:txBody>
          <a:bodyPr>
            <a:normAutofit/>
          </a:bodyPr>
          <a:lstStyle/>
          <a:p>
            <a:r>
              <a:rPr lang="en-GB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Lecture 14</a:t>
            </a:r>
            <a:endParaRPr lang="en-GB" b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32641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28600"/>
            <a:ext cx="8229600" cy="1143000"/>
          </a:xfrm>
        </p:spPr>
        <p:txBody>
          <a:bodyPr>
            <a:normAutofit/>
          </a:bodyPr>
          <a:lstStyle/>
          <a:p>
            <a:r>
              <a:rPr lang="en-GB" sz="36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sz="36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Recap</a:t>
            </a:r>
            <a:endParaRPr lang="en-GB" sz="36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CA" sz="2400" dirty="0" smtClean="0">
                <a:solidFill>
                  <a:srgbClr val="000000"/>
                </a:solidFill>
                <a:cs typeface="Arial" pitchFamily="34" charset="0"/>
              </a:rPr>
              <a:t>Lagrange </a:t>
            </a:r>
            <a:r>
              <a:rPr lang="en-CA" sz="2400" dirty="0">
                <a:solidFill>
                  <a:srgbClr val="000000"/>
                </a:solidFill>
                <a:cs typeface="Arial" pitchFamily="34" charset="0"/>
              </a:rPr>
              <a:t>multiplier with inequality </a:t>
            </a:r>
            <a:r>
              <a:rPr lang="en-CA" sz="2400" dirty="0" smtClean="0">
                <a:solidFill>
                  <a:srgbClr val="000000"/>
                </a:solidFill>
                <a:cs typeface="Arial" pitchFamily="34" charset="0"/>
              </a:rPr>
              <a:t>constraints</a:t>
            </a:r>
          </a:p>
          <a:p>
            <a:r>
              <a:rPr lang="en-CA" sz="2400" dirty="0" smtClean="0">
                <a:solidFill>
                  <a:srgbClr val="000000"/>
                </a:solidFill>
                <a:cs typeface="Arial" pitchFamily="34" charset="0"/>
              </a:rPr>
              <a:t>Examples</a:t>
            </a:r>
            <a:endParaRPr lang="en-CA" sz="2400" dirty="0">
              <a:solidFill>
                <a:srgbClr val="000000"/>
              </a:solidFill>
              <a:cs typeface="Arial" pitchFamily="34" charset="0"/>
            </a:endParaRPr>
          </a:p>
          <a:p>
            <a:pPr marL="0" indent="0">
              <a:buNone/>
            </a:pPr>
            <a:endParaRPr lang="en-CA" sz="2400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9493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600" b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Today’s </a:t>
            </a:r>
            <a:r>
              <a:rPr lang="en-GB" sz="3600" b="1" dirty="0">
                <a:solidFill>
                  <a:schemeClr val="tx2"/>
                </a:solidFill>
                <a:cs typeface="Arial" pitchFamily="34" charset="0"/>
              </a:rPr>
              <a:t>Topics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sz="2400" dirty="0" smtClean="0">
                <a:solidFill>
                  <a:srgbClr val="000000"/>
                </a:solidFill>
                <a:cs typeface="Arial Unicode MS"/>
              </a:rPr>
              <a:t>One dimensional unconstrained optimization</a:t>
            </a:r>
          </a:p>
          <a:p>
            <a:r>
              <a:rPr lang="en-CA" sz="2400" dirty="0" smtClean="0">
                <a:solidFill>
                  <a:srgbClr val="000000"/>
                </a:solidFill>
                <a:cs typeface="Arial Unicode MS"/>
              </a:rPr>
              <a:t>Search methods</a:t>
            </a:r>
          </a:p>
          <a:p>
            <a:r>
              <a:rPr lang="nl-NL" sz="2400" dirty="0" smtClean="0">
                <a:solidFill>
                  <a:srgbClr val="000000"/>
                </a:solidFill>
              </a:rPr>
              <a:t>Dichotomous </a:t>
            </a:r>
            <a:r>
              <a:rPr lang="nl-NL" sz="2400" dirty="0">
                <a:solidFill>
                  <a:srgbClr val="000000"/>
                </a:solidFill>
              </a:rPr>
              <a:t>search</a:t>
            </a:r>
          </a:p>
          <a:p>
            <a:pPr marL="0" indent="0">
              <a:buNone/>
            </a:pPr>
            <a:endParaRPr lang="en-CA" dirty="0">
              <a:solidFill>
                <a:srgbClr val="000000"/>
              </a:solidFill>
              <a:latin typeface="Arial Unicode MS"/>
              <a:cs typeface="Arial Unicode M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08339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marL="342900" lvl="0" indent="-342900">
              <a:spcBef>
                <a:spcPct val="20000"/>
              </a:spcBef>
            </a:pPr>
            <a:r>
              <a:rPr lang="en-CA" sz="3600" b="1" dirty="0">
                <a:solidFill>
                  <a:schemeClr val="tx2"/>
                </a:solidFill>
                <a:ea typeface="+mn-ea"/>
                <a:cs typeface="Arial Unicode MS"/>
              </a:rPr>
              <a:t>One dimensional unconstrained optimization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Find maxima/minima for a one variable function</a:t>
            </a:r>
          </a:p>
          <a:p>
            <a:r>
              <a:rPr lang="en-US" sz="2400" dirty="0" smtClean="0"/>
              <a:t>We already know how to do this! Or do we?</a:t>
            </a:r>
          </a:p>
          <a:p>
            <a:r>
              <a:rPr lang="en-US" sz="2400" dirty="0" smtClean="0"/>
              <a:t>Why develop new methods?</a:t>
            </a:r>
          </a:p>
          <a:p>
            <a:r>
              <a:rPr lang="en-US" sz="2400" dirty="0" smtClean="0"/>
              <a:t>Every method has its own pros and cons</a:t>
            </a:r>
            <a:endParaRPr lang="en-GB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83438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en-GB" sz="3600" b="1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GB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53501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274" name="Rectangle 2"/>
          <p:cNvSpPr>
            <a:spLocks noGrp="1" noChangeArrowheads="1"/>
          </p:cNvSpPr>
          <p:nvPr>
            <p:ph type="title"/>
          </p:nvPr>
        </p:nvSpPr>
        <p:spPr>
          <a:xfrm>
            <a:off x="671040" y="620838"/>
            <a:ext cx="7806240" cy="1039527"/>
          </a:xfrm>
        </p:spPr>
        <p:txBody>
          <a:bodyPr/>
          <a:lstStyle/>
          <a:p>
            <a:r>
              <a:rPr lang="nl-NL" sz="3600" b="1" dirty="0" smtClean="0">
                <a:solidFill>
                  <a:schemeClr val="accent6">
                    <a:lumMod val="50000"/>
                  </a:schemeClr>
                </a:solidFill>
                <a:latin typeface="Calibri" pitchFamily="34" charset="0"/>
              </a:rPr>
              <a:t>Unconstrained optimization algorithms</a:t>
            </a:r>
            <a:endParaRPr lang="nl-NL" sz="3600" b="1" dirty="0">
              <a:solidFill>
                <a:schemeClr val="accent6">
                  <a:lumMod val="50000"/>
                </a:schemeClr>
              </a:solidFill>
              <a:latin typeface="Calibri" pitchFamily="34" charset="0"/>
            </a:endParaRPr>
          </a:p>
        </p:txBody>
      </p:sp>
      <p:sp>
        <p:nvSpPr>
          <p:cNvPr id="4382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1040" y="2142946"/>
            <a:ext cx="7806240" cy="4082829"/>
          </a:xfrm>
        </p:spPr>
        <p:txBody>
          <a:bodyPr/>
          <a:lstStyle/>
          <a:p>
            <a:r>
              <a:rPr lang="nl-NL" dirty="0" smtClean="0">
                <a:latin typeface="Calibri" pitchFamily="34" charset="0"/>
              </a:rPr>
              <a:t>Single-variable methods</a:t>
            </a:r>
          </a:p>
          <a:p>
            <a:pPr lvl="1"/>
            <a:r>
              <a:rPr lang="nl-NL" sz="2400" dirty="0" smtClean="0">
                <a:solidFill>
                  <a:srgbClr val="3399FF"/>
                </a:solidFill>
                <a:latin typeface="Calibri" pitchFamily="34" charset="0"/>
              </a:rPr>
              <a:t>0</a:t>
            </a:r>
            <a:r>
              <a:rPr lang="nl-NL" sz="2400" baseline="30000" dirty="0" smtClean="0">
                <a:solidFill>
                  <a:srgbClr val="3399FF"/>
                </a:solidFill>
                <a:latin typeface="Calibri" pitchFamily="34" charset="0"/>
              </a:rPr>
              <a:t>th</a:t>
            </a:r>
            <a:r>
              <a:rPr lang="nl-NL" sz="2400" dirty="0" smtClean="0">
                <a:solidFill>
                  <a:srgbClr val="3399FF"/>
                </a:solidFill>
                <a:latin typeface="Calibri" pitchFamily="34" charset="0"/>
              </a:rPr>
              <a:t> order (involving only </a:t>
            </a:r>
            <a:r>
              <a:rPr lang="nl-NL" sz="2400" i="1" dirty="0" smtClean="0">
                <a:solidFill>
                  <a:srgbClr val="3399FF"/>
                </a:solidFill>
                <a:latin typeface="Calibri" pitchFamily="34" charset="0"/>
              </a:rPr>
              <a:t>f </a:t>
            </a:r>
            <a:r>
              <a:rPr lang="nl-NL" sz="2400" dirty="0" smtClean="0">
                <a:solidFill>
                  <a:srgbClr val="3399FF"/>
                </a:solidFill>
                <a:latin typeface="Calibri" pitchFamily="34" charset="0"/>
              </a:rPr>
              <a:t>)</a:t>
            </a:r>
            <a:endParaRPr lang="nl-NL" sz="2400" dirty="0" smtClean="0">
              <a:latin typeface="Calibri" pitchFamily="34" charset="0"/>
            </a:endParaRPr>
          </a:p>
          <a:p>
            <a:pPr lvl="1"/>
            <a:r>
              <a:rPr lang="nl-NL" sz="2400" dirty="0" smtClean="0">
                <a:latin typeface="Calibri" pitchFamily="34" charset="0"/>
              </a:rPr>
              <a:t>1</a:t>
            </a:r>
            <a:r>
              <a:rPr lang="nl-NL" sz="2400" baseline="30000" dirty="0" smtClean="0">
                <a:latin typeface="Calibri" pitchFamily="34" charset="0"/>
              </a:rPr>
              <a:t>st</a:t>
            </a:r>
            <a:r>
              <a:rPr lang="nl-NL" sz="2400" dirty="0" smtClean="0">
                <a:latin typeface="Calibri" pitchFamily="34" charset="0"/>
              </a:rPr>
              <a:t> order (involving </a:t>
            </a:r>
            <a:r>
              <a:rPr lang="nl-NL" sz="2400" i="1" dirty="0" smtClean="0">
                <a:latin typeface="Calibri" pitchFamily="34" charset="0"/>
              </a:rPr>
              <a:t>f</a:t>
            </a:r>
            <a:r>
              <a:rPr lang="nl-NL" sz="2400" dirty="0" smtClean="0">
                <a:latin typeface="Calibri" pitchFamily="34" charset="0"/>
              </a:rPr>
              <a:t> and </a:t>
            </a:r>
            <a:r>
              <a:rPr lang="nl-NL" sz="2400" i="1" dirty="0" smtClean="0">
                <a:latin typeface="Calibri" pitchFamily="34" charset="0"/>
              </a:rPr>
              <a:t>f ’ </a:t>
            </a:r>
            <a:r>
              <a:rPr lang="nl-NL" sz="2400" dirty="0" smtClean="0">
                <a:latin typeface="Calibri" pitchFamily="34" charset="0"/>
              </a:rPr>
              <a:t>)</a:t>
            </a:r>
          </a:p>
          <a:p>
            <a:pPr lvl="1"/>
            <a:r>
              <a:rPr lang="nl-NL" sz="2400" dirty="0" smtClean="0">
                <a:latin typeface="Calibri" pitchFamily="34" charset="0"/>
              </a:rPr>
              <a:t>2</a:t>
            </a:r>
            <a:r>
              <a:rPr lang="nl-NL" sz="2400" baseline="30000" dirty="0" smtClean="0">
                <a:latin typeface="Calibri" pitchFamily="34" charset="0"/>
              </a:rPr>
              <a:t>nd</a:t>
            </a:r>
            <a:r>
              <a:rPr lang="nl-NL" sz="2400" dirty="0" smtClean="0">
                <a:latin typeface="Calibri" pitchFamily="34" charset="0"/>
              </a:rPr>
              <a:t> order (involving  </a:t>
            </a:r>
            <a:r>
              <a:rPr lang="nl-NL" sz="2400" i="1" dirty="0" smtClean="0">
                <a:latin typeface="Calibri" pitchFamily="34" charset="0"/>
              </a:rPr>
              <a:t>f</a:t>
            </a:r>
            <a:r>
              <a:rPr lang="nl-NL" sz="2400" dirty="0" smtClean="0">
                <a:latin typeface="Calibri" pitchFamily="34" charset="0"/>
              </a:rPr>
              <a:t>, </a:t>
            </a:r>
            <a:r>
              <a:rPr lang="nl-NL" sz="2400" i="1" dirty="0" smtClean="0">
                <a:latin typeface="Calibri" pitchFamily="34" charset="0"/>
              </a:rPr>
              <a:t>f ’</a:t>
            </a:r>
            <a:r>
              <a:rPr lang="nl-NL" sz="2400" dirty="0" smtClean="0">
                <a:latin typeface="Calibri" pitchFamily="34" charset="0"/>
              </a:rPr>
              <a:t> and </a:t>
            </a:r>
            <a:r>
              <a:rPr lang="nl-NL" sz="2400" i="1" dirty="0" smtClean="0">
                <a:latin typeface="Calibri" pitchFamily="34" charset="0"/>
              </a:rPr>
              <a:t>f ”</a:t>
            </a:r>
            <a:r>
              <a:rPr lang="nl-NL" sz="2400" dirty="0" smtClean="0">
                <a:latin typeface="Calibri" pitchFamily="34" charset="0"/>
              </a:rPr>
              <a:t> )</a:t>
            </a:r>
          </a:p>
          <a:p>
            <a:r>
              <a:rPr lang="nl-NL" dirty="0" smtClean="0">
                <a:latin typeface="Calibri" pitchFamily="34" charset="0"/>
              </a:rPr>
              <a:t>Multiple variable methods</a:t>
            </a:r>
            <a:endParaRPr lang="nl-NL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88142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7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b="1" dirty="0">
                <a:solidFill>
                  <a:schemeClr val="accent6">
                    <a:lumMod val="75000"/>
                  </a:schemeClr>
                </a:solidFill>
                <a:latin typeface="Calibri" pitchFamily="34" charset="0"/>
              </a:rPr>
              <a:t>Why optimization algorithms?</a:t>
            </a:r>
            <a:endParaRPr lang="en-GB" sz="3600" b="1" dirty="0">
              <a:solidFill>
                <a:schemeClr val="accent6">
                  <a:lumMod val="75000"/>
                </a:schemeClr>
              </a:solidFill>
              <a:latin typeface="Calibri" pitchFamily="34" charset="0"/>
            </a:endParaRPr>
          </a:p>
        </p:txBody>
      </p:sp>
      <p:sp>
        <p:nvSpPr>
          <p:cNvPr id="517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1040" y="1906760"/>
            <a:ext cx="7806240" cy="1756984"/>
          </a:xfrm>
        </p:spPr>
        <p:txBody>
          <a:bodyPr/>
          <a:lstStyle/>
          <a:p>
            <a:r>
              <a:rPr lang="en-US" dirty="0">
                <a:latin typeface="Calibri" pitchFamily="34" charset="0"/>
              </a:rPr>
              <a:t>Optimality conditions often cannot be used:</a:t>
            </a:r>
          </a:p>
          <a:p>
            <a:pPr lvl="1"/>
            <a:r>
              <a:rPr lang="en-US" sz="2400" dirty="0">
                <a:latin typeface="Calibri" pitchFamily="34" charset="0"/>
              </a:rPr>
              <a:t>Function not explicitly known (e.g. simulation)</a:t>
            </a:r>
          </a:p>
          <a:p>
            <a:pPr lvl="1"/>
            <a:r>
              <a:rPr lang="en-US" sz="2400" dirty="0">
                <a:latin typeface="Calibri" pitchFamily="34" charset="0"/>
              </a:rPr>
              <a:t>Conditions cannot be solved analytically</a:t>
            </a:r>
            <a:endParaRPr lang="en-GB" sz="2400" dirty="0">
              <a:latin typeface="Calibri" pitchFamily="34" charset="0"/>
            </a:endParaRPr>
          </a:p>
        </p:txBody>
      </p:sp>
      <p:grpSp>
        <p:nvGrpSpPr>
          <p:cNvPr id="517130" name="Group 10"/>
          <p:cNvGrpSpPr>
            <a:grpSpLocks/>
          </p:cNvGrpSpPr>
          <p:nvPr/>
        </p:nvGrpSpPr>
        <p:grpSpPr bwMode="auto">
          <a:xfrm>
            <a:off x="691200" y="3594617"/>
            <a:ext cx="8225280" cy="2695963"/>
            <a:chOff x="480" y="2496"/>
            <a:chExt cx="5712" cy="1872"/>
          </a:xfrm>
        </p:grpSpPr>
        <p:pic>
          <p:nvPicPr>
            <p:cNvPr id="517127" name="Picture 7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19539" t="6982" r="21721" b="10393"/>
            <a:stretch>
              <a:fillRect/>
            </a:stretch>
          </p:blipFill>
          <p:spPr bwMode="auto">
            <a:xfrm>
              <a:off x="4224" y="2630"/>
              <a:ext cx="1968" cy="17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517124" name="Rectangle 4"/>
            <p:cNvSpPr>
              <a:spLocks noChangeArrowheads="1"/>
            </p:cNvSpPr>
            <p:nvPr/>
          </p:nvSpPr>
          <p:spPr bwMode="auto">
            <a:xfrm>
              <a:off x="480" y="2496"/>
              <a:ext cx="5421" cy="48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pPr marL="391645" indent="-293733" defTabSz="414683" fontAlgn="base" hangingPunct="0">
                <a:lnSpc>
                  <a:spcPct val="124000"/>
                </a:lnSpc>
                <a:spcBef>
                  <a:spcPct val="0"/>
                </a:spcBef>
                <a:spcAft>
                  <a:spcPts val="1293"/>
                </a:spcAft>
                <a:buClr>
                  <a:srgbClr val="000000"/>
                </a:buClr>
                <a:buSzPct val="85000"/>
                <a:buFont typeface="StarSymbol" charset="0"/>
                <a:buChar char="●"/>
              </a:pPr>
              <a:r>
                <a:rPr lang="en-US" sz="2400" dirty="0">
                  <a:solidFill>
                    <a:srgbClr val="000000"/>
                  </a:solidFill>
                  <a:latin typeface="Calibri" pitchFamily="34" charset="0"/>
                </a:rPr>
                <a:t>Example:</a:t>
              </a:r>
              <a:endParaRPr lang="en-GB" sz="2200" dirty="0">
                <a:solidFill>
                  <a:srgbClr val="000000"/>
                </a:solidFill>
                <a:latin typeface="Calibri" pitchFamily="34" charset="0"/>
              </a:endParaRPr>
            </a:p>
          </p:txBody>
        </p:sp>
        <p:graphicFrame>
          <p:nvGraphicFramePr>
            <p:cNvPr id="517125" name="Object 5"/>
            <p:cNvGraphicFramePr>
              <a:graphicFrameLocks noChangeAspect="1"/>
            </p:cNvGraphicFramePr>
            <p:nvPr/>
          </p:nvGraphicFramePr>
          <p:xfrm>
            <a:off x="1636" y="2496"/>
            <a:ext cx="2902" cy="345"/>
          </p:xfrm>
          <a:graphic>
            <a:graphicData uri="http://schemas.openxmlformats.org/presentationml/2006/ole">
              <p:oleObj spid="_x0000_s30762" name="Equation" r:id="rId5" imgW="2032000" imgH="241300" progId="Equation.3">
                <p:embed/>
              </p:oleObj>
            </a:graphicData>
          </a:graphic>
        </p:graphicFrame>
      </p:grpSp>
      <p:sp>
        <p:nvSpPr>
          <p:cNvPr id="517126" name="Rectangle 6"/>
          <p:cNvSpPr>
            <a:spLocks noChangeArrowheads="1"/>
          </p:cNvSpPr>
          <p:nvPr/>
        </p:nvSpPr>
        <p:spPr bwMode="auto">
          <a:xfrm>
            <a:off x="4488214" y="3119367"/>
            <a:ext cx="167575" cy="4223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82936" tIns="41469" rIns="82936" bIns="41469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200">
              <a:solidFill>
                <a:srgbClr val="000000"/>
              </a:solidFill>
              <a:latin typeface="Times New Roman" pitchFamily="18" charset="0"/>
              <a:hlinkClick r:id=""/>
            </a:endParaRPr>
          </a:p>
        </p:txBody>
      </p:sp>
      <p:grpSp>
        <p:nvGrpSpPr>
          <p:cNvPr id="517131" name="Group 11"/>
          <p:cNvGrpSpPr>
            <a:grpSpLocks/>
          </p:cNvGrpSpPr>
          <p:nvPr/>
        </p:nvGrpSpPr>
        <p:grpSpPr bwMode="auto">
          <a:xfrm>
            <a:off x="1061280" y="4229726"/>
            <a:ext cx="5159520" cy="2129984"/>
            <a:chOff x="737" y="2937"/>
            <a:chExt cx="3583" cy="1479"/>
          </a:xfrm>
        </p:grpSpPr>
        <p:sp>
          <p:nvSpPr>
            <p:cNvPr id="517128" name="Text Box 8"/>
            <p:cNvSpPr txBox="1">
              <a:spLocks noChangeArrowheads="1"/>
            </p:cNvSpPr>
            <p:nvPr/>
          </p:nvSpPr>
          <p:spPr bwMode="auto">
            <a:xfrm>
              <a:off x="737" y="2937"/>
              <a:ext cx="1534" cy="2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2200" dirty="0">
                  <a:solidFill>
                    <a:srgbClr val="000000"/>
                  </a:solidFill>
                  <a:latin typeface="Calibri" pitchFamily="34" charset="0"/>
                </a:rPr>
                <a:t>Stationary points</a:t>
              </a:r>
              <a:r>
                <a:rPr lang="en-US" sz="2200" dirty="0">
                  <a:solidFill>
                    <a:srgbClr val="000000"/>
                  </a:solidFill>
                </a:rPr>
                <a:t>:</a:t>
              </a:r>
              <a:endParaRPr lang="en-GB" sz="2200" dirty="0">
                <a:solidFill>
                  <a:srgbClr val="000000"/>
                </a:solidFill>
              </a:endParaRPr>
            </a:p>
          </p:txBody>
        </p:sp>
        <p:graphicFrame>
          <p:nvGraphicFramePr>
            <p:cNvPr id="517129" name="Object 9"/>
            <p:cNvGraphicFramePr>
              <a:graphicFrameLocks noChangeAspect="1"/>
            </p:cNvGraphicFramePr>
            <p:nvPr/>
          </p:nvGraphicFramePr>
          <p:xfrm>
            <a:off x="768" y="3225"/>
            <a:ext cx="3552" cy="1191"/>
          </p:xfrm>
          <a:graphic>
            <a:graphicData uri="http://schemas.openxmlformats.org/presentationml/2006/ole">
              <p:oleObj spid="_x0000_s30763" name="Equation" r:id="rId6" imgW="2730500" imgH="914400" progId="Equation.3">
                <p:embed/>
              </p:oleObj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xmlns="" val="38761233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7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7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b="1" dirty="0">
                <a:solidFill>
                  <a:schemeClr val="accent6">
                    <a:lumMod val="75000"/>
                  </a:schemeClr>
                </a:solidFill>
                <a:latin typeface="Calibri" pitchFamily="34" charset="0"/>
              </a:rPr>
              <a:t>0</a:t>
            </a:r>
            <a:r>
              <a:rPr lang="en-US" sz="3600" b="1" baseline="30000" dirty="0">
                <a:solidFill>
                  <a:schemeClr val="accent6">
                    <a:lumMod val="75000"/>
                  </a:schemeClr>
                </a:solidFill>
                <a:latin typeface="Calibri" pitchFamily="34" charset="0"/>
              </a:rPr>
              <a:t>th</a:t>
            </a:r>
            <a:r>
              <a:rPr lang="en-US" sz="3600" b="1" dirty="0">
                <a:solidFill>
                  <a:schemeClr val="accent6">
                    <a:lumMod val="75000"/>
                  </a:schemeClr>
                </a:solidFill>
                <a:latin typeface="Calibri" pitchFamily="34" charset="0"/>
              </a:rPr>
              <a:t> order methods: pro/con</a:t>
            </a:r>
            <a:endParaRPr lang="en-GB" sz="3600" b="1" dirty="0">
              <a:solidFill>
                <a:schemeClr val="accent6">
                  <a:lumMod val="75000"/>
                </a:schemeClr>
              </a:solidFill>
              <a:latin typeface="Calibri" pitchFamily="34" charset="0"/>
            </a:endParaRPr>
          </a:p>
        </p:txBody>
      </p:sp>
      <p:sp>
        <p:nvSpPr>
          <p:cNvPr id="4812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1040" y="2488583"/>
            <a:ext cx="3752640" cy="3737193"/>
          </a:xfrm>
        </p:spPr>
        <p:txBody>
          <a:bodyPr/>
          <a:lstStyle/>
          <a:p>
            <a:r>
              <a:rPr lang="en-US" dirty="0">
                <a:latin typeface="Calibri" pitchFamily="34" charset="0"/>
              </a:rPr>
              <a:t>Strengths:</a:t>
            </a:r>
            <a:br>
              <a:rPr lang="en-US" dirty="0">
                <a:latin typeface="Calibri" pitchFamily="34" charset="0"/>
              </a:rPr>
            </a:br>
            <a:r>
              <a:rPr lang="en-US" sz="2400" dirty="0" smtClean="0">
                <a:latin typeface="Calibri" pitchFamily="34" charset="0"/>
              </a:rPr>
              <a:t>No derivatives needed</a:t>
            </a:r>
          </a:p>
          <a:p>
            <a:pPr lvl="1"/>
            <a:r>
              <a:rPr lang="en-US" sz="2400" dirty="0" smtClean="0">
                <a:latin typeface="Calibri" pitchFamily="34" charset="0"/>
              </a:rPr>
              <a:t>Work also for discontinuous / non-differentiable functions</a:t>
            </a:r>
          </a:p>
          <a:p>
            <a:pPr lvl="1"/>
            <a:r>
              <a:rPr lang="en-US" sz="2400" dirty="0" smtClean="0">
                <a:latin typeface="Calibri" pitchFamily="34" charset="0"/>
              </a:rPr>
              <a:t>Easy </a:t>
            </a:r>
            <a:r>
              <a:rPr lang="en-US" sz="2400" dirty="0">
                <a:latin typeface="Calibri" pitchFamily="34" charset="0"/>
              </a:rPr>
              <a:t>to program</a:t>
            </a:r>
          </a:p>
          <a:p>
            <a:pPr lvl="1"/>
            <a:r>
              <a:rPr lang="en-US" sz="2400" dirty="0">
                <a:latin typeface="Calibri" pitchFamily="34" charset="0"/>
              </a:rPr>
              <a:t>Robust</a:t>
            </a:r>
            <a:endParaRPr lang="en-GB" sz="2400" dirty="0">
              <a:latin typeface="Calibri" pitchFamily="34" charset="0"/>
            </a:endParaRPr>
          </a:p>
        </p:txBody>
      </p:sp>
      <p:pic>
        <p:nvPicPr>
          <p:cNvPr id="481286" name="Picture 6" descr="cup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626560" y="1659056"/>
            <a:ext cx="1082880" cy="14444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481291" name="Group 11"/>
          <p:cNvGrpSpPr>
            <a:grpSpLocks/>
          </p:cNvGrpSpPr>
          <p:nvPr/>
        </p:nvGrpSpPr>
        <p:grpSpPr bwMode="auto">
          <a:xfrm>
            <a:off x="4561920" y="1853475"/>
            <a:ext cx="3752640" cy="4372299"/>
            <a:chOff x="3168" y="1287"/>
            <a:chExt cx="2606" cy="3036"/>
          </a:xfrm>
        </p:grpSpPr>
        <p:pic>
          <p:nvPicPr>
            <p:cNvPr id="481288" name="Picture 8" descr="FISHBONE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48" y="1287"/>
              <a:ext cx="760" cy="72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81290" name="Rectangle 10"/>
            <p:cNvSpPr>
              <a:spLocks noChangeArrowheads="1"/>
            </p:cNvSpPr>
            <p:nvPr/>
          </p:nvSpPr>
          <p:spPr bwMode="auto">
            <a:xfrm>
              <a:off x="3168" y="1728"/>
              <a:ext cx="2606" cy="259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pPr marL="391645" indent="-293733" defTabSz="414683" fontAlgn="base" hangingPunct="0">
                <a:lnSpc>
                  <a:spcPct val="124000"/>
                </a:lnSpc>
                <a:spcBef>
                  <a:spcPct val="0"/>
                </a:spcBef>
                <a:spcAft>
                  <a:spcPts val="1293"/>
                </a:spcAft>
                <a:buClr>
                  <a:srgbClr val="000000"/>
                </a:buClr>
                <a:buSzPct val="85000"/>
                <a:buFont typeface="StarSymbol" charset="0"/>
                <a:buChar char="●"/>
              </a:pPr>
              <a:r>
                <a:rPr lang="en-US" sz="2400" dirty="0">
                  <a:solidFill>
                    <a:srgbClr val="000000"/>
                  </a:solidFill>
                  <a:latin typeface="Calibri" pitchFamily="34" charset="0"/>
                </a:rPr>
                <a:t>Weaknesses:</a:t>
              </a:r>
              <a:br>
                <a:rPr lang="en-US" sz="2400" dirty="0">
                  <a:solidFill>
                    <a:srgbClr val="000000"/>
                  </a:solidFill>
                  <a:latin typeface="Calibri" pitchFamily="34" charset="0"/>
                </a:rPr>
              </a:br>
              <a:endParaRPr lang="en-US" sz="2400" dirty="0" smtClean="0">
                <a:solidFill>
                  <a:srgbClr val="000000"/>
                </a:solidFill>
                <a:latin typeface="Calibri" pitchFamily="34" charset="0"/>
              </a:endParaRPr>
            </a:p>
            <a:p>
              <a:pPr marL="783291" lvl="1" indent="-260617" defTabSz="414683" fontAlgn="base" hangingPunct="0">
                <a:lnSpc>
                  <a:spcPct val="124000"/>
                </a:lnSpc>
                <a:spcBef>
                  <a:spcPct val="0"/>
                </a:spcBef>
                <a:spcAft>
                  <a:spcPts val="1032"/>
                </a:spcAft>
                <a:buClr>
                  <a:srgbClr val="000000"/>
                </a:buClr>
                <a:buSzPct val="90000"/>
                <a:buFont typeface="StarSymbol" charset="0"/>
                <a:buChar char="–"/>
              </a:pPr>
              <a:r>
                <a:rPr lang="en-US" sz="2400" dirty="0">
                  <a:solidFill>
                    <a:srgbClr val="000000"/>
                  </a:solidFill>
                  <a:latin typeface="Calibri" pitchFamily="34" charset="0"/>
                </a:rPr>
                <a:t>(Usually) less efficient than higher order methods (many function evaluations</a:t>
              </a:r>
              <a:r>
                <a:rPr lang="en-US" sz="2200" dirty="0">
                  <a:solidFill>
                    <a:srgbClr val="000000"/>
                  </a:solidFill>
                </a:rPr>
                <a:t>)</a:t>
              </a:r>
              <a:endParaRPr lang="en-GB" sz="2200" dirty="0">
                <a:solidFill>
                  <a:srgbClr val="00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36619398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1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92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l-NL" sz="3600" b="1" dirty="0">
                <a:solidFill>
                  <a:schemeClr val="accent6">
                    <a:lumMod val="75000"/>
                  </a:schemeClr>
                </a:solidFill>
                <a:latin typeface="Calibri" pitchFamily="34" charset="0"/>
              </a:rPr>
              <a:t>Minimization with one variable</a:t>
            </a:r>
          </a:p>
        </p:txBody>
      </p:sp>
      <p:sp>
        <p:nvSpPr>
          <p:cNvPr id="4392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1040" y="1906760"/>
            <a:ext cx="7806240" cy="1756984"/>
          </a:xfrm>
        </p:spPr>
        <p:txBody>
          <a:bodyPr/>
          <a:lstStyle/>
          <a:p>
            <a:r>
              <a:rPr lang="nl-NL" dirty="0">
                <a:latin typeface="Calibri" pitchFamily="34" charset="0"/>
              </a:rPr>
              <a:t>Why?</a:t>
            </a:r>
          </a:p>
          <a:p>
            <a:pPr lvl="1"/>
            <a:r>
              <a:rPr lang="nl-NL" sz="2400" dirty="0">
                <a:latin typeface="Calibri" pitchFamily="34" charset="0"/>
              </a:rPr>
              <a:t>Simplest case: good starting point</a:t>
            </a:r>
          </a:p>
          <a:p>
            <a:pPr lvl="1"/>
            <a:r>
              <a:rPr lang="nl-NL" sz="2400" dirty="0">
                <a:latin typeface="Calibri" pitchFamily="34" charset="0"/>
              </a:rPr>
              <a:t>Used in multi-variable methods during </a:t>
            </a:r>
            <a:r>
              <a:rPr lang="nl-NL" sz="2400" i="1" dirty="0">
                <a:latin typeface="Calibri" pitchFamily="34" charset="0"/>
              </a:rPr>
              <a:t>line search</a:t>
            </a:r>
            <a:endParaRPr lang="nl-NL" sz="2400" dirty="0">
              <a:latin typeface="Calibri" pitchFamily="34" charset="0"/>
            </a:endParaRPr>
          </a:p>
        </p:txBody>
      </p:sp>
      <p:grpSp>
        <p:nvGrpSpPr>
          <p:cNvPr id="439308" name="Group 12"/>
          <p:cNvGrpSpPr>
            <a:grpSpLocks/>
          </p:cNvGrpSpPr>
          <p:nvPr/>
        </p:nvGrpSpPr>
        <p:grpSpPr bwMode="auto">
          <a:xfrm>
            <a:off x="691200" y="3732874"/>
            <a:ext cx="6773760" cy="2773732"/>
            <a:chOff x="480" y="2592"/>
            <a:chExt cx="4704" cy="1926"/>
          </a:xfrm>
        </p:grpSpPr>
        <p:graphicFrame>
          <p:nvGraphicFramePr>
            <p:cNvPr id="439300" name="Object 4"/>
            <p:cNvGraphicFramePr>
              <a:graphicFrameLocks noChangeAspect="1"/>
            </p:cNvGraphicFramePr>
            <p:nvPr/>
          </p:nvGraphicFramePr>
          <p:xfrm>
            <a:off x="1802" y="2635"/>
            <a:ext cx="1270" cy="725"/>
          </p:xfrm>
          <a:graphic>
            <a:graphicData uri="http://schemas.openxmlformats.org/presentationml/2006/ole">
              <p:oleObj spid="_x0000_s31767" name="Equation" r:id="rId4" imgW="889000" imgH="508000" progId="Equation.3">
                <p:embed/>
              </p:oleObj>
            </a:graphicData>
          </a:graphic>
        </p:graphicFrame>
        <p:sp>
          <p:nvSpPr>
            <p:cNvPr id="439301" name="Rectangle 5"/>
            <p:cNvSpPr>
              <a:spLocks noChangeArrowheads="1"/>
            </p:cNvSpPr>
            <p:nvPr/>
          </p:nvSpPr>
          <p:spPr bwMode="auto">
            <a:xfrm>
              <a:off x="480" y="2592"/>
              <a:ext cx="470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pPr marL="391645" indent="-293733" defTabSz="414683" fontAlgn="base" hangingPunct="0">
                <a:lnSpc>
                  <a:spcPct val="124000"/>
                </a:lnSpc>
                <a:spcBef>
                  <a:spcPct val="0"/>
                </a:spcBef>
                <a:spcAft>
                  <a:spcPts val="1293"/>
                </a:spcAft>
                <a:buClr>
                  <a:srgbClr val="000000"/>
                </a:buClr>
                <a:buSzPct val="85000"/>
                <a:buFont typeface="StarSymbol" charset="0"/>
                <a:buChar char="●"/>
              </a:pPr>
              <a:r>
                <a:rPr lang="nl-NL" sz="2400" dirty="0">
                  <a:solidFill>
                    <a:srgbClr val="000000"/>
                  </a:solidFill>
                  <a:latin typeface="Calibri" pitchFamily="34" charset="0"/>
                </a:rPr>
                <a:t>Setting:</a:t>
              </a:r>
            </a:p>
          </p:txBody>
        </p:sp>
        <p:grpSp>
          <p:nvGrpSpPr>
            <p:cNvPr id="439307" name="Group 11"/>
            <p:cNvGrpSpPr>
              <a:grpSpLocks/>
            </p:cNvGrpSpPr>
            <p:nvPr/>
          </p:nvGrpSpPr>
          <p:grpSpPr bwMode="auto">
            <a:xfrm>
              <a:off x="1221" y="2966"/>
              <a:ext cx="2331" cy="1552"/>
              <a:chOff x="3573" y="2736"/>
              <a:chExt cx="2331" cy="1552"/>
            </a:xfrm>
          </p:grpSpPr>
          <p:sp>
            <p:nvSpPr>
              <p:cNvPr id="439302" name="Line 6"/>
              <p:cNvSpPr>
                <a:spLocks noChangeShapeType="1"/>
              </p:cNvSpPr>
              <p:nvPr/>
            </p:nvSpPr>
            <p:spPr bwMode="auto">
              <a:xfrm flipV="1">
                <a:off x="3792" y="2736"/>
                <a:ext cx="0" cy="129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algn="ctr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GB" sz="2200">
                  <a:solidFill>
                    <a:srgbClr val="000000"/>
                  </a:solidFill>
                </a:endParaRPr>
              </a:p>
            </p:txBody>
          </p:sp>
          <p:sp>
            <p:nvSpPr>
              <p:cNvPr id="439303" name="Line 7"/>
              <p:cNvSpPr>
                <a:spLocks noChangeShapeType="1"/>
              </p:cNvSpPr>
              <p:nvPr/>
            </p:nvSpPr>
            <p:spPr bwMode="auto">
              <a:xfrm>
                <a:off x="3792" y="4032"/>
                <a:ext cx="2112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algn="ctr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GB" sz="2200">
                  <a:solidFill>
                    <a:srgbClr val="000000"/>
                  </a:solidFill>
                </a:endParaRPr>
              </a:p>
            </p:txBody>
          </p:sp>
          <p:sp>
            <p:nvSpPr>
              <p:cNvPr id="439304" name="Text Box 8"/>
              <p:cNvSpPr txBox="1">
                <a:spLocks noChangeArrowheads="1"/>
              </p:cNvSpPr>
              <p:nvPr/>
            </p:nvSpPr>
            <p:spPr bwMode="auto">
              <a:xfrm>
                <a:off x="3573" y="2822"/>
                <a:ext cx="182" cy="25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algn="ctr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i="1">
                    <a:solidFill>
                      <a:srgbClr val="000000"/>
                    </a:solidFill>
                    <a:latin typeface="Times New Roman" pitchFamily="18" charset="0"/>
                  </a:rPr>
                  <a:t>f</a:t>
                </a:r>
                <a:endParaRPr lang="en-GB" baseline="-250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439305" name="Text Box 9"/>
              <p:cNvSpPr txBox="1">
                <a:spLocks noChangeArrowheads="1"/>
              </p:cNvSpPr>
              <p:nvPr/>
            </p:nvSpPr>
            <p:spPr bwMode="auto">
              <a:xfrm>
                <a:off x="5639" y="4032"/>
                <a:ext cx="208" cy="25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algn="ctr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i="1">
                    <a:solidFill>
                      <a:srgbClr val="000000"/>
                    </a:solidFill>
                    <a:latin typeface="Times New Roman" pitchFamily="18" charset="0"/>
                  </a:rPr>
                  <a:t>x</a:t>
                </a:r>
                <a:endParaRPr lang="en-GB" baseline="-250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439306" name="Freeform 10"/>
              <p:cNvSpPr>
                <a:spLocks/>
              </p:cNvSpPr>
              <p:nvPr/>
            </p:nvSpPr>
            <p:spPr bwMode="auto">
              <a:xfrm>
                <a:off x="3840" y="3080"/>
                <a:ext cx="1920" cy="664"/>
              </a:xfrm>
              <a:custGeom>
                <a:avLst/>
                <a:gdLst>
                  <a:gd name="T0" fmla="*/ 0 w 1920"/>
                  <a:gd name="T1" fmla="*/ 0 h 664"/>
                  <a:gd name="T2" fmla="*/ 432 w 1920"/>
                  <a:gd name="T3" fmla="*/ 384 h 664"/>
                  <a:gd name="T4" fmla="*/ 816 w 1920"/>
                  <a:gd name="T5" fmla="*/ 576 h 664"/>
                  <a:gd name="T6" fmla="*/ 1248 w 1920"/>
                  <a:gd name="T7" fmla="*/ 624 h 664"/>
                  <a:gd name="T8" fmla="*/ 1536 w 1920"/>
                  <a:gd name="T9" fmla="*/ 336 h 664"/>
                  <a:gd name="T10" fmla="*/ 1920 w 1920"/>
                  <a:gd name="T11" fmla="*/ 0 h 6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920" h="664">
                    <a:moveTo>
                      <a:pt x="0" y="0"/>
                    </a:moveTo>
                    <a:cubicBezTo>
                      <a:pt x="148" y="144"/>
                      <a:pt x="296" y="288"/>
                      <a:pt x="432" y="384"/>
                    </a:cubicBezTo>
                    <a:cubicBezTo>
                      <a:pt x="568" y="480"/>
                      <a:pt x="680" y="536"/>
                      <a:pt x="816" y="576"/>
                    </a:cubicBezTo>
                    <a:cubicBezTo>
                      <a:pt x="952" y="616"/>
                      <a:pt x="1128" y="664"/>
                      <a:pt x="1248" y="624"/>
                    </a:cubicBezTo>
                    <a:cubicBezTo>
                      <a:pt x="1368" y="584"/>
                      <a:pt x="1424" y="440"/>
                      <a:pt x="1536" y="336"/>
                    </a:cubicBezTo>
                    <a:cubicBezTo>
                      <a:pt x="1648" y="232"/>
                      <a:pt x="1784" y="116"/>
                      <a:pt x="1920" y="0"/>
                    </a:cubicBezTo>
                  </a:path>
                </a:pathLst>
              </a:custGeom>
              <a:noFill/>
              <a:ln w="19050" cap="flat" cmpd="sng">
                <a:solidFill>
                  <a:srgbClr val="3366FF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algn="ctr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GB" sz="2200">
                  <a:solidFill>
                    <a:srgbClr val="000000"/>
                  </a:solidFill>
                </a:endParaRPr>
              </a:p>
            </p:txBody>
          </p:sp>
        </p:grpSp>
      </p:grpSp>
      <p:grpSp>
        <p:nvGrpSpPr>
          <p:cNvPr id="439316" name="Group 20"/>
          <p:cNvGrpSpPr>
            <a:grpSpLocks/>
          </p:cNvGrpSpPr>
          <p:nvPr/>
        </p:nvGrpSpPr>
        <p:grpSpPr bwMode="auto">
          <a:xfrm>
            <a:off x="5850720" y="3801999"/>
            <a:ext cx="2321280" cy="2212072"/>
            <a:chOff x="4063" y="2640"/>
            <a:chExt cx="1612" cy="1536"/>
          </a:xfrm>
        </p:grpSpPr>
        <p:grpSp>
          <p:nvGrpSpPr>
            <p:cNvPr id="439314" name="Group 18"/>
            <p:cNvGrpSpPr>
              <a:grpSpLocks/>
            </p:cNvGrpSpPr>
            <p:nvPr/>
          </p:nvGrpSpPr>
          <p:grpSpPr bwMode="auto">
            <a:xfrm>
              <a:off x="4455" y="3120"/>
              <a:ext cx="969" cy="1056"/>
              <a:chOff x="4368" y="2976"/>
              <a:chExt cx="969" cy="1056"/>
            </a:xfrm>
          </p:grpSpPr>
          <p:sp>
            <p:nvSpPr>
              <p:cNvPr id="439310" name="Rectangle 14"/>
              <p:cNvSpPr>
                <a:spLocks noChangeArrowheads="1"/>
              </p:cNvSpPr>
              <p:nvPr/>
            </p:nvSpPr>
            <p:spPr bwMode="auto">
              <a:xfrm>
                <a:off x="4368" y="2976"/>
                <a:ext cx="968" cy="336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500">
                    <a:solidFill>
                      <a:srgbClr val="000000"/>
                    </a:solidFill>
                  </a:rPr>
                  <a:t>Model</a:t>
                </a:r>
                <a:endParaRPr lang="en-GB" sz="1500">
                  <a:solidFill>
                    <a:srgbClr val="000000"/>
                  </a:solidFill>
                </a:endParaRPr>
              </a:p>
            </p:txBody>
          </p:sp>
          <p:sp>
            <p:nvSpPr>
              <p:cNvPr id="439311" name="Rectangle 15"/>
              <p:cNvSpPr>
                <a:spLocks noChangeArrowheads="1"/>
              </p:cNvSpPr>
              <p:nvPr/>
            </p:nvSpPr>
            <p:spPr bwMode="auto">
              <a:xfrm>
                <a:off x="4368" y="3696"/>
                <a:ext cx="968" cy="336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500">
                    <a:solidFill>
                      <a:srgbClr val="000000"/>
                    </a:solidFill>
                  </a:rPr>
                  <a:t>Optimizer</a:t>
                </a:r>
                <a:endParaRPr lang="en-GB" sz="1500">
                  <a:solidFill>
                    <a:srgbClr val="000000"/>
                  </a:solidFill>
                </a:endParaRPr>
              </a:p>
            </p:txBody>
          </p:sp>
          <p:cxnSp>
            <p:nvCxnSpPr>
              <p:cNvPr id="439312" name="AutoShape 16"/>
              <p:cNvCxnSpPr>
                <a:cxnSpLocks noChangeShapeType="1"/>
                <a:stCxn id="439311" idx="1"/>
                <a:endCxn id="439310" idx="1"/>
              </p:cNvCxnSpPr>
              <p:nvPr/>
            </p:nvCxnSpPr>
            <p:spPr bwMode="auto">
              <a:xfrm rot="10800000" flipH="1">
                <a:off x="4368" y="3144"/>
                <a:ext cx="1" cy="720"/>
              </a:xfrm>
              <a:prstGeom prst="curvedConnector3">
                <a:avLst>
                  <a:gd name="adj1" fmla="val -36500005"/>
                </a:avLst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439313" name="AutoShape 17"/>
              <p:cNvCxnSpPr>
                <a:cxnSpLocks noChangeShapeType="1"/>
                <a:stCxn id="439310" idx="3"/>
                <a:endCxn id="439311" idx="3"/>
              </p:cNvCxnSpPr>
              <p:nvPr/>
            </p:nvCxnSpPr>
            <p:spPr bwMode="auto">
              <a:xfrm>
                <a:off x="5336" y="3144"/>
                <a:ext cx="1" cy="720"/>
              </a:xfrm>
              <a:prstGeom prst="curvedConnector3">
                <a:avLst>
                  <a:gd name="adj1" fmla="val 31600000"/>
                </a:avLst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  <p:sp>
          <p:nvSpPr>
            <p:cNvPr id="439315" name="Text Box 19"/>
            <p:cNvSpPr txBox="1">
              <a:spLocks noChangeArrowheads="1"/>
            </p:cNvSpPr>
            <p:nvPr/>
          </p:nvSpPr>
          <p:spPr bwMode="auto">
            <a:xfrm>
              <a:off x="4063" y="2640"/>
              <a:ext cx="1612" cy="32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2400" dirty="0">
                  <a:solidFill>
                    <a:srgbClr val="000000"/>
                  </a:solidFill>
                  <a:latin typeface="Calibri" pitchFamily="34" charset="0"/>
                </a:rPr>
                <a:t>Iterative process</a:t>
              </a:r>
              <a:r>
                <a:rPr lang="en-US" sz="2200" dirty="0">
                  <a:solidFill>
                    <a:srgbClr val="000000"/>
                  </a:solidFill>
                </a:rPr>
                <a:t>:</a:t>
              </a:r>
              <a:endParaRPr lang="en-GB" sz="2200" dirty="0">
                <a:solidFill>
                  <a:srgbClr val="00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38621485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9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9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61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b="1" dirty="0">
                <a:solidFill>
                  <a:schemeClr val="accent6">
                    <a:lumMod val="75000"/>
                  </a:schemeClr>
                </a:solidFill>
                <a:latin typeface="Calibri" pitchFamily="34" charset="0"/>
              </a:rPr>
              <a:t>Termination criteria</a:t>
            </a:r>
            <a:endParaRPr lang="en-GB" sz="3600" b="1" dirty="0">
              <a:solidFill>
                <a:schemeClr val="accent6">
                  <a:lumMod val="75000"/>
                </a:schemeClr>
              </a:solidFill>
              <a:latin typeface="Calibri" pitchFamily="34" charset="0"/>
            </a:endParaRPr>
          </a:p>
        </p:txBody>
      </p:sp>
      <p:sp>
        <p:nvSpPr>
          <p:cNvPr id="4761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34000"/>
              </a:lnSpc>
            </a:pPr>
            <a:r>
              <a:rPr lang="en-US" dirty="0">
                <a:latin typeface="Calibri" pitchFamily="34" charset="0"/>
              </a:rPr>
              <a:t>Stop optimization iterations when:</a:t>
            </a:r>
          </a:p>
          <a:p>
            <a:pPr lvl="1">
              <a:lnSpc>
                <a:spcPct val="134000"/>
              </a:lnSpc>
            </a:pPr>
            <a:r>
              <a:rPr lang="en-US" dirty="0">
                <a:latin typeface="Calibri" pitchFamily="34" charset="0"/>
              </a:rPr>
              <a:t>Solution is sufficiently accurate (check optimality criteria)</a:t>
            </a:r>
          </a:p>
          <a:p>
            <a:pPr lvl="1">
              <a:lnSpc>
                <a:spcPct val="134000"/>
              </a:lnSpc>
            </a:pPr>
            <a:r>
              <a:rPr lang="en-US" dirty="0">
                <a:latin typeface="Calibri" pitchFamily="34" charset="0"/>
              </a:rPr>
              <a:t>Progress becomes too slow:</a:t>
            </a:r>
            <a:br>
              <a:rPr lang="en-US" dirty="0">
                <a:latin typeface="Calibri" pitchFamily="34" charset="0"/>
              </a:rPr>
            </a:br>
            <a:endParaRPr lang="en-US" dirty="0">
              <a:latin typeface="Calibri" pitchFamily="34" charset="0"/>
            </a:endParaRPr>
          </a:p>
          <a:p>
            <a:pPr lvl="1">
              <a:lnSpc>
                <a:spcPct val="134000"/>
              </a:lnSpc>
            </a:pPr>
            <a:r>
              <a:rPr lang="en-US" dirty="0">
                <a:latin typeface="Calibri" pitchFamily="34" charset="0"/>
              </a:rPr>
              <a:t>Maximum resources have been spent</a:t>
            </a:r>
          </a:p>
          <a:p>
            <a:pPr lvl="1">
              <a:lnSpc>
                <a:spcPct val="134000"/>
              </a:lnSpc>
            </a:pPr>
            <a:r>
              <a:rPr lang="en-US" dirty="0">
                <a:latin typeface="Calibri" pitchFamily="34" charset="0"/>
              </a:rPr>
              <a:t>The solution diverges</a:t>
            </a:r>
          </a:p>
          <a:p>
            <a:pPr lvl="1">
              <a:lnSpc>
                <a:spcPct val="134000"/>
              </a:lnSpc>
            </a:pPr>
            <a:r>
              <a:rPr lang="en-US" dirty="0">
                <a:latin typeface="Calibri" pitchFamily="34" charset="0"/>
              </a:rPr>
              <a:t>Cycling occurs</a:t>
            </a:r>
            <a:endParaRPr lang="en-GB" dirty="0">
              <a:latin typeface="Calibri" pitchFamily="34" charset="0"/>
            </a:endParaRPr>
          </a:p>
        </p:txBody>
      </p:sp>
      <p:graphicFrame>
        <p:nvGraphicFramePr>
          <p:cNvPr id="476164" name="Object 4"/>
          <p:cNvGraphicFramePr>
            <a:graphicFrameLocks noChangeAspect="1"/>
          </p:cNvGraphicFramePr>
          <p:nvPr/>
        </p:nvGraphicFramePr>
        <p:xfrm>
          <a:off x="3110400" y="3594619"/>
          <a:ext cx="4803840" cy="521335"/>
        </p:xfrm>
        <a:graphic>
          <a:graphicData uri="http://schemas.openxmlformats.org/presentationml/2006/ole">
            <p:oleObj spid="_x0000_s32791" name="Equation" r:id="rId4" imgW="2336800" imgH="254000" progId="Equation.3">
              <p:embed/>
            </p:oleObj>
          </a:graphicData>
        </a:graphic>
      </p:graphicFrame>
      <p:grpSp>
        <p:nvGrpSpPr>
          <p:cNvPr id="476200" name="Group 40"/>
          <p:cNvGrpSpPr>
            <a:grpSpLocks/>
          </p:cNvGrpSpPr>
          <p:nvPr/>
        </p:nvGrpSpPr>
        <p:grpSpPr bwMode="auto">
          <a:xfrm>
            <a:off x="5929923" y="4908037"/>
            <a:ext cx="2651040" cy="1241410"/>
            <a:chOff x="3735" y="3323"/>
            <a:chExt cx="1841" cy="862"/>
          </a:xfrm>
        </p:grpSpPr>
        <p:sp>
          <p:nvSpPr>
            <p:cNvPr id="476190" name="Arc 30"/>
            <p:cNvSpPr>
              <a:spLocks/>
            </p:cNvSpPr>
            <p:nvPr/>
          </p:nvSpPr>
          <p:spPr bwMode="auto">
            <a:xfrm rot="16200000" flipV="1">
              <a:off x="4456" y="2883"/>
              <a:ext cx="384" cy="1264"/>
            </a:xfrm>
            <a:custGeom>
              <a:avLst/>
              <a:gdLst>
                <a:gd name="G0" fmla="+- 0 0 0"/>
                <a:gd name="G1" fmla="+- 20775 0 0"/>
                <a:gd name="G2" fmla="+- 21600 0 0"/>
                <a:gd name="T0" fmla="*/ 5911 w 21600"/>
                <a:gd name="T1" fmla="*/ 0 h 41431"/>
                <a:gd name="T2" fmla="*/ 6316 w 21600"/>
                <a:gd name="T3" fmla="*/ 41431 h 41431"/>
                <a:gd name="T4" fmla="*/ 0 w 21600"/>
                <a:gd name="T5" fmla="*/ 20775 h 414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41431" fill="none" extrusionOk="0">
                  <a:moveTo>
                    <a:pt x="5911" y="-1"/>
                  </a:moveTo>
                  <a:cubicBezTo>
                    <a:pt x="15195" y="2641"/>
                    <a:pt x="21600" y="11122"/>
                    <a:pt x="21600" y="20775"/>
                  </a:cubicBezTo>
                  <a:cubicBezTo>
                    <a:pt x="21600" y="30271"/>
                    <a:pt x="15397" y="38654"/>
                    <a:pt x="6315" y="41430"/>
                  </a:cubicBezTo>
                </a:path>
                <a:path w="21600" h="41431" stroke="0" extrusionOk="0">
                  <a:moveTo>
                    <a:pt x="5911" y="-1"/>
                  </a:moveTo>
                  <a:cubicBezTo>
                    <a:pt x="15195" y="2641"/>
                    <a:pt x="21600" y="11122"/>
                    <a:pt x="21600" y="20775"/>
                  </a:cubicBezTo>
                  <a:cubicBezTo>
                    <a:pt x="21600" y="30271"/>
                    <a:pt x="15397" y="38654"/>
                    <a:pt x="6315" y="41430"/>
                  </a:cubicBezTo>
                  <a:lnTo>
                    <a:pt x="0" y="20775"/>
                  </a:lnTo>
                  <a:close/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 sz="2200">
                <a:solidFill>
                  <a:srgbClr val="000000"/>
                </a:solidFill>
              </a:endParaRPr>
            </a:p>
          </p:txBody>
        </p:sp>
        <p:sp>
          <p:nvSpPr>
            <p:cNvPr id="476191" name="Arc 31"/>
            <p:cNvSpPr>
              <a:spLocks/>
            </p:cNvSpPr>
            <p:nvPr/>
          </p:nvSpPr>
          <p:spPr bwMode="auto">
            <a:xfrm rot="5400000">
              <a:off x="4456" y="3361"/>
              <a:ext cx="384" cy="1264"/>
            </a:xfrm>
            <a:custGeom>
              <a:avLst/>
              <a:gdLst>
                <a:gd name="G0" fmla="+- 0 0 0"/>
                <a:gd name="G1" fmla="+- 20775 0 0"/>
                <a:gd name="G2" fmla="+- 21600 0 0"/>
                <a:gd name="T0" fmla="*/ 5911 w 21600"/>
                <a:gd name="T1" fmla="*/ 0 h 41431"/>
                <a:gd name="T2" fmla="*/ 6316 w 21600"/>
                <a:gd name="T3" fmla="*/ 41431 h 41431"/>
                <a:gd name="T4" fmla="*/ 0 w 21600"/>
                <a:gd name="T5" fmla="*/ 20775 h 414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41431" fill="none" extrusionOk="0">
                  <a:moveTo>
                    <a:pt x="5911" y="-1"/>
                  </a:moveTo>
                  <a:cubicBezTo>
                    <a:pt x="15195" y="2641"/>
                    <a:pt x="21600" y="11122"/>
                    <a:pt x="21600" y="20775"/>
                  </a:cubicBezTo>
                  <a:cubicBezTo>
                    <a:pt x="21600" y="30271"/>
                    <a:pt x="15397" y="38654"/>
                    <a:pt x="6315" y="41430"/>
                  </a:cubicBezTo>
                </a:path>
                <a:path w="21600" h="41431" stroke="0" extrusionOk="0">
                  <a:moveTo>
                    <a:pt x="5911" y="-1"/>
                  </a:moveTo>
                  <a:cubicBezTo>
                    <a:pt x="15195" y="2641"/>
                    <a:pt x="21600" y="11122"/>
                    <a:pt x="21600" y="20775"/>
                  </a:cubicBezTo>
                  <a:cubicBezTo>
                    <a:pt x="21600" y="30271"/>
                    <a:pt x="15397" y="38654"/>
                    <a:pt x="6315" y="41430"/>
                  </a:cubicBezTo>
                  <a:lnTo>
                    <a:pt x="0" y="20775"/>
                  </a:lnTo>
                  <a:close/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 sz="2200">
                <a:solidFill>
                  <a:srgbClr val="000000"/>
                </a:solidFill>
              </a:endParaRPr>
            </a:p>
          </p:txBody>
        </p:sp>
        <p:sp>
          <p:nvSpPr>
            <p:cNvPr id="476192" name="Text Box 32"/>
            <p:cNvSpPr txBox="1">
              <a:spLocks noChangeArrowheads="1"/>
            </p:cNvSpPr>
            <p:nvPr/>
          </p:nvSpPr>
          <p:spPr bwMode="auto">
            <a:xfrm>
              <a:off x="5320" y="3599"/>
              <a:ext cx="256" cy="25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i="1">
                  <a:solidFill>
                    <a:srgbClr val="000000"/>
                  </a:solidFill>
                  <a:latin typeface="Times New Roman" pitchFamily="18" charset="0"/>
                </a:rPr>
                <a:t>x</a:t>
              </a:r>
              <a:r>
                <a:rPr lang="en-US" i="1" baseline="-25000">
                  <a:solidFill>
                    <a:srgbClr val="000000"/>
                  </a:solidFill>
                  <a:latin typeface="Times New Roman" pitchFamily="18" charset="0"/>
                </a:rPr>
                <a:t>a</a:t>
              </a:r>
              <a:endParaRPr lang="en-GB" baseline="-2500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476193" name="Text Box 33"/>
            <p:cNvSpPr txBox="1">
              <a:spLocks noChangeArrowheads="1"/>
            </p:cNvSpPr>
            <p:nvPr/>
          </p:nvSpPr>
          <p:spPr bwMode="auto">
            <a:xfrm>
              <a:off x="3735" y="3609"/>
              <a:ext cx="262" cy="25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i="1">
                  <a:solidFill>
                    <a:srgbClr val="000000"/>
                  </a:solidFill>
                  <a:latin typeface="Times New Roman" pitchFamily="18" charset="0"/>
                </a:rPr>
                <a:t>x</a:t>
              </a:r>
              <a:r>
                <a:rPr lang="en-US" i="1" baseline="-25000">
                  <a:solidFill>
                    <a:srgbClr val="000000"/>
                  </a:solidFill>
                  <a:latin typeface="Times New Roman" pitchFamily="18" charset="0"/>
                </a:rPr>
                <a:t>b</a:t>
              </a:r>
              <a:endParaRPr lang="en-GB" baseline="-2500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</p:grpSp>
      <p:pic>
        <p:nvPicPr>
          <p:cNvPr id="476198" name="Picture 38" descr=" 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216320" y="4951241"/>
            <a:ext cx="1339200" cy="13393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6079098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6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b="1" dirty="0">
                <a:solidFill>
                  <a:schemeClr val="accent6">
                    <a:lumMod val="75000"/>
                  </a:schemeClr>
                </a:solidFill>
                <a:latin typeface="Calibri" pitchFamily="34" charset="0"/>
              </a:rPr>
              <a:t>Brute-force approach</a:t>
            </a:r>
          </a:p>
        </p:txBody>
      </p:sp>
      <p:sp>
        <p:nvSpPr>
          <p:cNvPr id="5529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latin typeface="Calibri" pitchFamily="34" charset="0"/>
              </a:rPr>
              <a:t>Simple approach: exhaustive search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>
                <a:latin typeface="Calibri" pitchFamily="34" charset="0"/>
              </a:rPr>
              <a:t>Disadvantage: rather inefficient</a:t>
            </a:r>
          </a:p>
        </p:txBody>
      </p:sp>
      <p:grpSp>
        <p:nvGrpSpPr>
          <p:cNvPr id="552967" name="Group 7"/>
          <p:cNvGrpSpPr>
            <a:grpSpLocks/>
          </p:cNvGrpSpPr>
          <p:nvPr/>
        </p:nvGrpSpPr>
        <p:grpSpPr bwMode="auto">
          <a:xfrm>
            <a:off x="814356" y="2514504"/>
            <a:ext cx="4958605" cy="3162554"/>
            <a:chOff x="3603" y="2736"/>
            <a:chExt cx="2301" cy="1467"/>
          </a:xfrm>
        </p:grpSpPr>
        <p:sp>
          <p:nvSpPr>
            <p:cNvPr id="552968" name="Line 8"/>
            <p:cNvSpPr>
              <a:spLocks noChangeShapeType="1"/>
            </p:cNvSpPr>
            <p:nvPr/>
          </p:nvSpPr>
          <p:spPr bwMode="auto">
            <a:xfrm flipV="1">
              <a:off x="3792" y="2736"/>
              <a:ext cx="0" cy="129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 sz="2200">
                <a:solidFill>
                  <a:srgbClr val="000000"/>
                </a:solidFill>
              </a:endParaRPr>
            </a:p>
          </p:txBody>
        </p:sp>
        <p:sp>
          <p:nvSpPr>
            <p:cNvPr id="552969" name="Line 9"/>
            <p:cNvSpPr>
              <a:spLocks noChangeShapeType="1"/>
            </p:cNvSpPr>
            <p:nvPr/>
          </p:nvSpPr>
          <p:spPr bwMode="auto">
            <a:xfrm>
              <a:off x="3792" y="4032"/>
              <a:ext cx="211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 sz="2200">
                <a:solidFill>
                  <a:srgbClr val="000000"/>
                </a:solidFill>
              </a:endParaRPr>
            </a:p>
          </p:txBody>
        </p:sp>
        <p:sp>
          <p:nvSpPr>
            <p:cNvPr id="552970" name="Text Box 10"/>
            <p:cNvSpPr txBox="1">
              <a:spLocks noChangeArrowheads="1"/>
            </p:cNvSpPr>
            <p:nvPr/>
          </p:nvSpPr>
          <p:spPr bwMode="auto">
            <a:xfrm>
              <a:off x="3603" y="2822"/>
              <a:ext cx="121" cy="17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i="1">
                  <a:solidFill>
                    <a:srgbClr val="000000"/>
                  </a:solidFill>
                  <a:latin typeface="Times New Roman" pitchFamily="18" charset="0"/>
                </a:rPr>
                <a:t>f</a:t>
              </a:r>
              <a:endParaRPr lang="en-GB" baseline="-2500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552971" name="Text Box 11"/>
            <p:cNvSpPr txBox="1">
              <a:spLocks noChangeArrowheads="1"/>
            </p:cNvSpPr>
            <p:nvPr/>
          </p:nvSpPr>
          <p:spPr bwMode="auto">
            <a:xfrm>
              <a:off x="5674" y="4032"/>
              <a:ext cx="139" cy="17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i="1">
                  <a:solidFill>
                    <a:srgbClr val="000000"/>
                  </a:solidFill>
                  <a:latin typeface="Times New Roman" pitchFamily="18" charset="0"/>
                </a:rPr>
                <a:t>x</a:t>
              </a:r>
              <a:endParaRPr lang="en-GB" baseline="-2500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552972" name="Freeform 12"/>
            <p:cNvSpPr>
              <a:spLocks/>
            </p:cNvSpPr>
            <p:nvPr/>
          </p:nvSpPr>
          <p:spPr bwMode="auto">
            <a:xfrm>
              <a:off x="3840" y="3080"/>
              <a:ext cx="1920" cy="664"/>
            </a:xfrm>
            <a:custGeom>
              <a:avLst/>
              <a:gdLst>
                <a:gd name="T0" fmla="*/ 0 w 1920"/>
                <a:gd name="T1" fmla="*/ 0 h 664"/>
                <a:gd name="T2" fmla="*/ 432 w 1920"/>
                <a:gd name="T3" fmla="*/ 384 h 664"/>
                <a:gd name="T4" fmla="*/ 816 w 1920"/>
                <a:gd name="T5" fmla="*/ 576 h 664"/>
                <a:gd name="T6" fmla="*/ 1248 w 1920"/>
                <a:gd name="T7" fmla="*/ 624 h 664"/>
                <a:gd name="T8" fmla="*/ 1536 w 1920"/>
                <a:gd name="T9" fmla="*/ 336 h 664"/>
                <a:gd name="T10" fmla="*/ 1920 w 1920"/>
                <a:gd name="T11" fmla="*/ 0 h 6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20" h="664">
                  <a:moveTo>
                    <a:pt x="0" y="0"/>
                  </a:moveTo>
                  <a:cubicBezTo>
                    <a:pt x="148" y="144"/>
                    <a:pt x="296" y="288"/>
                    <a:pt x="432" y="384"/>
                  </a:cubicBezTo>
                  <a:cubicBezTo>
                    <a:pt x="568" y="480"/>
                    <a:pt x="680" y="536"/>
                    <a:pt x="816" y="576"/>
                  </a:cubicBezTo>
                  <a:cubicBezTo>
                    <a:pt x="952" y="616"/>
                    <a:pt x="1128" y="664"/>
                    <a:pt x="1248" y="624"/>
                  </a:cubicBezTo>
                  <a:cubicBezTo>
                    <a:pt x="1368" y="584"/>
                    <a:pt x="1424" y="440"/>
                    <a:pt x="1536" y="336"/>
                  </a:cubicBezTo>
                  <a:cubicBezTo>
                    <a:pt x="1648" y="232"/>
                    <a:pt x="1784" y="116"/>
                    <a:pt x="1920" y="0"/>
                  </a:cubicBezTo>
                </a:path>
              </a:pathLst>
            </a:custGeom>
            <a:noFill/>
            <a:ln w="19050" cap="flat" cmpd="sng">
              <a:solidFill>
                <a:srgbClr val="3366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 sz="2200">
                <a:solidFill>
                  <a:srgbClr val="000000"/>
                </a:solidFill>
              </a:endParaRPr>
            </a:p>
          </p:txBody>
        </p:sp>
      </p:grpSp>
      <p:sp>
        <p:nvSpPr>
          <p:cNvPr id="552973" name="Oval 13"/>
          <p:cNvSpPr>
            <a:spLocks noChangeArrowheads="1"/>
          </p:cNvSpPr>
          <p:nvPr/>
        </p:nvSpPr>
        <p:spPr bwMode="auto">
          <a:xfrm>
            <a:off x="1487520" y="3387236"/>
            <a:ext cx="138240" cy="13825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82936" tIns="41469" rIns="82936" bIns="41469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sz="2200">
              <a:solidFill>
                <a:srgbClr val="000000"/>
              </a:solidFill>
            </a:endParaRPr>
          </a:p>
        </p:txBody>
      </p:sp>
      <p:sp>
        <p:nvSpPr>
          <p:cNvPr id="552979" name="Oval 19"/>
          <p:cNvSpPr>
            <a:spLocks noChangeArrowheads="1"/>
          </p:cNvSpPr>
          <p:nvPr/>
        </p:nvSpPr>
        <p:spPr bwMode="auto">
          <a:xfrm>
            <a:off x="1833120" y="3732873"/>
            <a:ext cx="138240" cy="13825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82936" tIns="41469" rIns="82936" bIns="41469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sz="2200">
              <a:solidFill>
                <a:srgbClr val="000000"/>
              </a:solidFill>
            </a:endParaRPr>
          </a:p>
        </p:txBody>
      </p:sp>
      <p:sp>
        <p:nvSpPr>
          <p:cNvPr id="552980" name="Oval 20"/>
          <p:cNvSpPr>
            <a:spLocks noChangeArrowheads="1"/>
          </p:cNvSpPr>
          <p:nvPr/>
        </p:nvSpPr>
        <p:spPr bwMode="auto">
          <a:xfrm>
            <a:off x="2178720" y="4009382"/>
            <a:ext cx="138240" cy="13825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82936" tIns="41469" rIns="82936" bIns="41469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sz="2200">
              <a:solidFill>
                <a:srgbClr val="000000"/>
              </a:solidFill>
            </a:endParaRPr>
          </a:p>
        </p:txBody>
      </p:sp>
      <p:sp>
        <p:nvSpPr>
          <p:cNvPr id="552981" name="Oval 21"/>
          <p:cNvSpPr>
            <a:spLocks noChangeArrowheads="1"/>
          </p:cNvSpPr>
          <p:nvPr/>
        </p:nvSpPr>
        <p:spPr bwMode="auto">
          <a:xfrm>
            <a:off x="2524320" y="4216763"/>
            <a:ext cx="138240" cy="13825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82936" tIns="41469" rIns="82936" bIns="41469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sz="2200">
              <a:solidFill>
                <a:srgbClr val="000000"/>
              </a:solidFill>
            </a:endParaRPr>
          </a:p>
        </p:txBody>
      </p:sp>
      <p:sp>
        <p:nvSpPr>
          <p:cNvPr id="552982" name="Oval 22"/>
          <p:cNvSpPr>
            <a:spLocks noChangeArrowheads="1"/>
          </p:cNvSpPr>
          <p:nvPr/>
        </p:nvSpPr>
        <p:spPr bwMode="auto">
          <a:xfrm>
            <a:off x="2869920" y="4355018"/>
            <a:ext cx="138240" cy="13825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82936" tIns="41469" rIns="82936" bIns="41469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sz="2200">
              <a:solidFill>
                <a:srgbClr val="000000"/>
              </a:solidFill>
            </a:endParaRPr>
          </a:p>
        </p:txBody>
      </p:sp>
      <p:sp>
        <p:nvSpPr>
          <p:cNvPr id="552984" name="Oval 24"/>
          <p:cNvSpPr>
            <a:spLocks noChangeArrowheads="1"/>
          </p:cNvSpPr>
          <p:nvPr/>
        </p:nvSpPr>
        <p:spPr bwMode="auto">
          <a:xfrm>
            <a:off x="3561120" y="4562400"/>
            <a:ext cx="138240" cy="13825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82936" tIns="41469" rIns="82936" bIns="41469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sz="2200">
              <a:solidFill>
                <a:srgbClr val="000000"/>
              </a:solidFill>
            </a:endParaRPr>
          </a:p>
        </p:txBody>
      </p:sp>
      <p:sp>
        <p:nvSpPr>
          <p:cNvPr id="552986" name="Oval 26"/>
          <p:cNvSpPr>
            <a:spLocks noChangeArrowheads="1"/>
          </p:cNvSpPr>
          <p:nvPr/>
        </p:nvSpPr>
        <p:spPr bwMode="auto">
          <a:xfrm>
            <a:off x="4252320" y="4285891"/>
            <a:ext cx="138240" cy="13825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82936" tIns="41469" rIns="82936" bIns="41469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sz="2200">
              <a:solidFill>
                <a:srgbClr val="000000"/>
              </a:solidFill>
            </a:endParaRPr>
          </a:p>
        </p:txBody>
      </p:sp>
      <p:sp>
        <p:nvSpPr>
          <p:cNvPr id="552987" name="Oval 27"/>
          <p:cNvSpPr>
            <a:spLocks noChangeArrowheads="1"/>
          </p:cNvSpPr>
          <p:nvPr/>
        </p:nvSpPr>
        <p:spPr bwMode="auto">
          <a:xfrm>
            <a:off x="4597920" y="3871127"/>
            <a:ext cx="138240" cy="13825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82936" tIns="41469" rIns="82936" bIns="41469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sz="2200">
              <a:solidFill>
                <a:srgbClr val="000000"/>
              </a:solidFill>
            </a:endParaRPr>
          </a:p>
        </p:txBody>
      </p:sp>
      <p:sp>
        <p:nvSpPr>
          <p:cNvPr id="552988" name="Oval 28"/>
          <p:cNvSpPr>
            <a:spLocks noChangeArrowheads="1"/>
          </p:cNvSpPr>
          <p:nvPr/>
        </p:nvSpPr>
        <p:spPr bwMode="auto">
          <a:xfrm>
            <a:off x="4943520" y="3594618"/>
            <a:ext cx="138240" cy="13825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82936" tIns="41469" rIns="82936" bIns="41469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sz="2200">
              <a:solidFill>
                <a:srgbClr val="000000"/>
              </a:solidFill>
            </a:endParaRPr>
          </a:p>
        </p:txBody>
      </p:sp>
      <p:sp>
        <p:nvSpPr>
          <p:cNvPr id="552989" name="Oval 29"/>
          <p:cNvSpPr>
            <a:spLocks noChangeArrowheads="1"/>
          </p:cNvSpPr>
          <p:nvPr/>
        </p:nvSpPr>
        <p:spPr bwMode="auto">
          <a:xfrm>
            <a:off x="5289120" y="3248982"/>
            <a:ext cx="138240" cy="13825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82936" tIns="41469" rIns="82936" bIns="41469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sz="2200">
              <a:solidFill>
                <a:srgbClr val="000000"/>
              </a:solidFill>
            </a:endParaRPr>
          </a:p>
        </p:txBody>
      </p:sp>
      <p:sp>
        <p:nvSpPr>
          <p:cNvPr id="552990" name="Line 30"/>
          <p:cNvSpPr>
            <a:spLocks noChangeShapeType="1"/>
          </p:cNvSpPr>
          <p:nvPr/>
        </p:nvSpPr>
        <p:spPr bwMode="auto">
          <a:xfrm>
            <a:off x="1556640" y="3525491"/>
            <a:ext cx="0" cy="1797309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2936" tIns="41469" rIns="82936" bIns="41469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sz="2200">
              <a:solidFill>
                <a:srgbClr val="000000"/>
              </a:solidFill>
            </a:endParaRPr>
          </a:p>
        </p:txBody>
      </p:sp>
      <p:sp>
        <p:nvSpPr>
          <p:cNvPr id="552991" name="Line 31"/>
          <p:cNvSpPr>
            <a:spLocks noChangeShapeType="1"/>
          </p:cNvSpPr>
          <p:nvPr/>
        </p:nvSpPr>
        <p:spPr bwMode="auto">
          <a:xfrm>
            <a:off x="1902240" y="3801999"/>
            <a:ext cx="0" cy="15208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2936" tIns="41469" rIns="82936" bIns="41469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sz="2200">
              <a:solidFill>
                <a:srgbClr val="000000"/>
              </a:solidFill>
            </a:endParaRPr>
          </a:p>
        </p:txBody>
      </p:sp>
      <p:sp>
        <p:nvSpPr>
          <p:cNvPr id="552999" name="Line 39"/>
          <p:cNvSpPr>
            <a:spLocks noChangeShapeType="1"/>
          </p:cNvSpPr>
          <p:nvPr/>
        </p:nvSpPr>
        <p:spPr bwMode="auto">
          <a:xfrm>
            <a:off x="2247840" y="4078509"/>
            <a:ext cx="0" cy="1244291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2936" tIns="41469" rIns="82936" bIns="41469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sz="2200">
              <a:solidFill>
                <a:srgbClr val="000000"/>
              </a:solidFill>
            </a:endParaRPr>
          </a:p>
        </p:txBody>
      </p:sp>
      <p:sp>
        <p:nvSpPr>
          <p:cNvPr id="553000" name="Line 40"/>
          <p:cNvSpPr>
            <a:spLocks noChangeShapeType="1"/>
          </p:cNvSpPr>
          <p:nvPr/>
        </p:nvSpPr>
        <p:spPr bwMode="auto">
          <a:xfrm>
            <a:off x="2593440" y="4285891"/>
            <a:ext cx="0" cy="1036909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2936" tIns="41469" rIns="82936" bIns="41469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sz="2200">
              <a:solidFill>
                <a:srgbClr val="000000"/>
              </a:solidFill>
            </a:endParaRPr>
          </a:p>
        </p:txBody>
      </p:sp>
      <p:sp>
        <p:nvSpPr>
          <p:cNvPr id="553001" name="Line 41"/>
          <p:cNvSpPr>
            <a:spLocks noChangeShapeType="1"/>
          </p:cNvSpPr>
          <p:nvPr/>
        </p:nvSpPr>
        <p:spPr bwMode="auto">
          <a:xfrm>
            <a:off x="2939040" y="4493273"/>
            <a:ext cx="0" cy="829527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2936" tIns="41469" rIns="82936" bIns="41469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sz="2200">
              <a:solidFill>
                <a:srgbClr val="000000"/>
              </a:solidFill>
            </a:endParaRPr>
          </a:p>
        </p:txBody>
      </p:sp>
      <p:sp>
        <p:nvSpPr>
          <p:cNvPr id="553002" name="Line 42"/>
          <p:cNvSpPr>
            <a:spLocks noChangeShapeType="1"/>
          </p:cNvSpPr>
          <p:nvPr/>
        </p:nvSpPr>
        <p:spPr bwMode="auto">
          <a:xfrm>
            <a:off x="3284640" y="4562399"/>
            <a:ext cx="0" cy="7604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2936" tIns="41469" rIns="82936" bIns="41469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sz="2200">
              <a:solidFill>
                <a:srgbClr val="000000"/>
              </a:solidFill>
            </a:endParaRPr>
          </a:p>
        </p:txBody>
      </p:sp>
      <p:sp>
        <p:nvSpPr>
          <p:cNvPr id="553003" name="Line 43"/>
          <p:cNvSpPr>
            <a:spLocks noChangeShapeType="1"/>
          </p:cNvSpPr>
          <p:nvPr/>
        </p:nvSpPr>
        <p:spPr bwMode="auto">
          <a:xfrm>
            <a:off x="3630240" y="4631527"/>
            <a:ext cx="0" cy="691273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2936" tIns="41469" rIns="82936" bIns="41469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sz="2200">
              <a:solidFill>
                <a:srgbClr val="000000"/>
              </a:solidFill>
            </a:endParaRPr>
          </a:p>
        </p:txBody>
      </p:sp>
      <p:sp>
        <p:nvSpPr>
          <p:cNvPr id="553004" name="Line 44"/>
          <p:cNvSpPr>
            <a:spLocks noChangeShapeType="1"/>
          </p:cNvSpPr>
          <p:nvPr/>
        </p:nvSpPr>
        <p:spPr bwMode="auto">
          <a:xfrm>
            <a:off x="3975840" y="4631527"/>
            <a:ext cx="0" cy="691273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2936" tIns="41469" rIns="82936" bIns="41469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sz="2200">
              <a:solidFill>
                <a:srgbClr val="000000"/>
              </a:solidFill>
            </a:endParaRPr>
          </a:p>
        </p:txBody>
      </p:sp>
      <p:sp>
        <p:nvSpPr>
          <p:cNvPr id="553005" name="Line 45"/>
          <p:cNvSpPr>
            <a:spLocks noChangeShapeType="1"/>
          </p:cNvSpPr>
          <p:nvPr/>
        </p:nvSpPr>
        <p:spPr bwMode="auto">
          <a:xfrm>
            <a:off x="4321440" y="4355017"/>
            <a:ext cx="0" cy="967782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2936" tIns="41469" rIns="82936" bIns="41469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sz="2200">
              <a:solidFill>
                <a:srgbClr val="000000"/>
              </a:solidFill>
            </a:endParaRPr>
          </a:p>
        </p:txBody>
      </p:sp>
      <p:sp>
        <p:nvSpPr>
          <p:cNvPr id="553006" name="Line 46"/>
          <p:cNvSpPr>
            <a:spLocks noChangeShapeType="1"/>
          </p:cNvSpPr>
          <p:nvPr/>
        </p:nvSpPr>
        <p:spPr bwMode="auto">
          <a:xfrm>
            <a:off x="4667040" y="3940255"/>
            <a:ext cx="0" cy="1382545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2936" tIns="41469" rIns="82936" bIns="41469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sz="2200">
              <a:solidFill>
                <a:srgbClr val="000000"/>
              </a:solidFill>
            </a:endParaRPr>
          </a:p>
        </p:txBody>
      </p:sp>
      <p:sp>
        <p:nvSpPr>
          <p:cNvPr id="553007" name="Line 47"/>
          <p:cNvSpPr>
            <a:spLocks noChangeShapeType="1"/>
          </p:cNvSpPr>
          <p:nvPr/>
        </p:nvSpPr>
        <p:spPr bwMode="auto">
          <a:xfrm>
            <a:off x="5012640" y="3663745"/>
            <a:ext cx="0" cy="1659054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2936" tIns="41469" rIns="82936" bIns="41469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sz="2200">
              <a:solidFill>
                <a:srgbClr val="000000"/>
              </a:solidFill>
            </a:endParaRPr>
          </a:p>
        </p:txBody>
      </p:sp>
      <p:sp>
        <p:nvSpPr>
          <p:cNvPr id="553008" name="Line 48"/>
          <p:cNvSpPr>
            <a:spLocks noChangeShapeType="1"/>
          </p:cNvSpPr>
          <p:nvPr/>
        </p:nvSpPr>
        <p:spPr bwMode="auto">
          <a:xfrm>
            <a:off x="5358240" y="3387237"/>
            <a:ext cx="0" cy="1935563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2936" tIns="41469" rIns="82936" bIns="41469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sz="2200">
              <a:solidFill>
                <a:srgbClr val="000000"/>
              </a:solidFill>
            </a:endParaRPr>
          </a:p>
        </p:txBody>
      </p:sp>
      <p:sp>
        <p:nvSpPr>
          <p:cNvPr id="553015" name="Line 55"/>
          <p:cNvSpPr>
            <a:spLocks noChangeShapeType="1"/>
          </p:cNvSpPr>
          <p:nvPr/>
        </p:nvSpPr>
        <p:spPr bwMode="auto">
          <a:xfrm>
            <a:off x="1244160" y="2972472"/>
            <a:ext cx="442368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2936" tIns="41469" rIns="82936" bIns="41469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sz="2200">
              <a:solidFill>
                <a:srgbClr val="000000"/>
              </a:solidFill>
            </a:endParaRPr>
          </a:p>
        </p:txBody>
      </p:sp>
      <p:sp>
        <p:nvSpPr>
          <p:cNvPr id="553016" name="Text Box 56"/>
          <p:cNvSpPr txBox="1">
            <a:spLocks noChangeArrowheads="1"/>
          </p:cNvSpPr>
          <p:nvPr/>
        </p:nvSpPr>
        <p:spPr bwMode="auto">
          <a:xfrm>
            <a:off x="3306796" y="2557708"/>
            <a:ext cx="435212" cy="4223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82936" tIns="41469" rIns="82936" bIns="41469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200" i="1">
                <a:solidFill>
                  <a:srgbClr val="000000"/>
                </a:solidFill>
                <a:latin typeface="Times New Roman" pitchFamily="18" charset="0"/>
              </a:rPr>
              <a:t>L</a:t>
            </a:r>
            <a:r>
              <a:rPr lang="en-US" sz="2200" i="1" baseline="-25000">
                <a:solidFill>
                  <a:srgbClr val="000000"/>
                </a:solidFill>
                <a:latin typeface="Times New Roman" pitchFamily="18" charset="0"/>
              </a:rPr>
              <a:t>0</a:t>
            </a:r>
          </a:p>
        </p:txBody>
      </p:sp>
      <p:sp>
        <p:nvSpPr>
          <p:cNvPr id="553017" name="Line 57"/>
          <p:cNvSpPr>
            <a:spLocks noChangeShapeType="1"/>
          </p:cNvSpPr>
          <p:nvPr/>
        </p:nvSpPr>
        <p:spPr bwMode="auto">
          <a:xfrm flipV="1">
            <a:off x="5667840" y="2903345"/>
            <a:ext cx="0" cy="2419454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2936" tIns="41469" rIns="82936" bIns="41469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sz="2200">
              <a:solidFill>
                <a:srgbClr val="000000"/>
              </a:solidFill>
            </a:endParaRPr>
          </a:p>
        </p:txBody>
      </p:sp>
      <p:sp>
        <p:nvSpPr>
          <p:cNvPr id="553019" name="Oval 59"/>
          <p:cNvSpPr>
            <a:spLocks noChangeArrowheads="1"/>
          </p:cNvSpPr>
          <p:nvPr/>
        </p:nvSpPr>
        <p:spPr bwMode="auto">
          <a:xfrm>
            <a:off x="3205440" y="4493272"/>
            <a:ext cx="138240" cy="13825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82936" tIns="41469" rIns="82936" bIns="41469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sz="2200">
              <a:solidFill>
                <a:srgbClr val="000000"/>
              </a:solidFill>
            </a:endParaRPr>
          </a:p>
        </p:txBody>
      </p:sp>
      <p:sp>
        <p:nvSpPr>
          <p:cNvPr id="553020" name="Oval 60"/>
          <p:cNvSpPr>
            <a:spLocks noChangeArrowheads="1"/>
          </p:cNvSpPr>
          <p:nvPr/>
        </p:nvSpPr>
        <p:spPr bwMode="auto">
          <a:xfrm>
            <a:off x="3896640" y="4536477"/>
            <a:ext cx="138240" cy="13825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82936" tIns="41469" rIns="82936" bIns="41469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sz="2200">
              <a:solidFill>
                <a:srgbClr val="000000"/>
              </a:solidFill>
            </a:endParaRPr>
          </a:p>
        </p:txBody>
      </p:sp>
      <p:grpSp>
        <p:nvGrpSpPr>
          <p:cNvPr id="553021" name="Group 61"/>
          <p:cNvGrpSpPr>
            <a:grpSpLocks/>
          </p:cNvGrpSpPr>
          <p:nvPr/>
        </p:nvGrpSpPr>
        <p:grpSpPr bwMode="auto">
          <a:xfrm>
            <a:off x="3215521" y="3179854"/>
            <a:ext cx="5281920" cy="1634572"/>
            <a:chOff x="2233" y="2208"/>
            <a:chExt cx="3668" cy="1135"/>
          </a:xfrm>
        </p:grpSpPr>
        <p:graphicFrame>
          <p:nvGraphicFramePr>
            <p:cNvPr id="553010" name="Object 50"/>
            <p:cNvGraphicFramePr>
              <a:graphicFrameLocks noChangeAspect="1"/>
            </p:cNvGraphicFramePr>
            <p:nvPr/>
          </p:nvGraphicFramePr>
          <p:xfrm>
            <a:off x="4368" y="2784"/>
            <a:ext cx="1106" cy="559"/>
          </p:xfrm>
          <a:graphic>
            <a:graphicData uri="http://schemas.openxmlformats.org/presentationml/2006/ole">
              <p:oleObj spid="_x0000_s33815" name="Equation" r:id="rId4" imgW="774364" imgH="393529" progId="">
                <p:embed/>
              </p:oleObj>
            </a:graphicData>
          </a:graphic>
        </p:graphicFrame>
        <p:sp>
          <p:nvSpPr>
            <p:cNvPr id="553011" name="Text Box 51"/>
            <p:cNvSpPr txBox="1">
              <a:spLocks noChangeArrowheads="1"/>
            </p:cNvSpPr>
            <p:nvPr/>
          </p:nvSpPr>
          <p:spPr bwMode="auto">
            <a:xfrm>
              <a:off x="4128" y="2208"/>
              <a:ext cx="1773" cy="5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2200" i="1" dirty="0">
                  <a:solidFill>
                    <a:srgbClr val="000000"/>
                  </a:solidFill>
                  <a:latin typeface="Times New Roman" pitchFamily="18" charset="0"/>
                </a:rPr>
                <a:t>n</a:t>
              </a:r>
              <a:r>
                <a:rPr lang="en-US" sz="2200" dirty="0">
                  <a:solidFill>
                    <a:srgbClr val="000000"/>
                  </a:solidFill>
                </a:rPr>
                <a:t> </a:t>
              </a:r>
              <a:r>
                <a:rPr lang="en-US" sz="2400" dirty="0">
                  <a:solidFill>
                    <a:srgbClr val="000000"/>
                  </a:solidFill>
                  <a:latin typeface="Calibri" pitchFamily="34" charset="0"/>
                </a:rPr>
                <a:t>points:</a:t>
              </a:r>
            </a:p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2400" dirty="0">
                  <a:solidFill>
                    <a:srgbClr val="000000"/>
                  </a:solidFill>
                  <a:latin typeface="Calibri" pitchFamily="34" charset="0"/>
                </a:rPr>
                <a:t>Final interval size </a:t>
              </a:r>
              <a:r>
                <a:rPr lang="en-US" sz="2200" dirty="0">
                  <a:solidFill>
                    <a:srgbClr val="000000"/>
                  </a:solidFill>
                </a:rPr>
                <a:t>=</a:t>
              </a:r>
            </a:p>
          </p:txBody>
        </p:sp>
        <p:grpSp>
          <p:nvGrpSpPr>
            <p:cNvPr id="553018" name="Group 58"/>
            <p:cNvGrpSpPr>
              <a:grpSpLocks/>
            </p:cNvGrpSpPr>
            <p:nvPr/>
          </p:nvGrpSpPr>
          <p:grpSpPr bwMode="auto">
            <a:xfrm>
              <a:off x="2233" y="2640"/>
              <a:ext cx="576" cy="606"/>
              <a:chOff x="2233" y="2640"/>
              <a:chExt cx="576" cy="606"/>
            </a:xfrm>
          </p:grpSpPr>
          <p:sp>
            <p:nvSpPr>
              <p:cNvPr id="552983" name="Oval 23"/>
              <p:cNvSpPr>
                <a:spLocks noChangeArrowheads="1"/>
              </p:cNvSpPr>
              <p:nvPr/>
            </p:nvSpPr>
            <p:spPr bwMode="auto">
              <a:xfrm>
                <a:off x="2233" y="3120"/>
                <a:ext cx="96" cy="96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GB" sz="2200">
                  <a:solidFill>
                    <a:srgbClr val="000000"/>
                  </a:solidFill>
                </a:endParaRPr>
              </a:p>
            </p:txBody>
          </p:sp>
          <p:sp>
            <p:nvSpPr>
              <p:cNvPr id="552985" name="Oval 25"/>
              <p:cNvSpPr>
                <a:spLocks noChangeArrowheads="1"/>
              </p:cNvSpPr>
              <p:nvPr/>
            </p:nvSpPr>
            <p:spPr bwMode="auto">
              <a:xfrm>
                <a:off x="2713" y="3150"/>
                <a:ext cx="96" cy="96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GB" sz="2200">
                  <a:solidFill>
                    <a:srgbClr val="000000"/>
                  </a:solidFill>
                </a:endParaRPr>
              </a:p>
            </p:txBody>
          </p:sp>
          <p:sp>
            <p:nvSpPr>
              <p:cNvPr id="553013" name="Line 53"/>
              <p:cNvSpPr>
                <a:spLocks noChangeShapeType="1"/>
              </p:cNvSpPr>
              <p:nvPr/>
            </p:nvSpPr>
            <p:spPr bwMode="auto">
              <a:xfrm>
                <a:off x="2256" y="2976"/>
                <a:ext cx="48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 type="triangle" w="med" len="med"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algn="ctr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GB" sz="2200">
                  <a:solidFill>
                    <a:srgbClr val="000000"/>
                  </a:solidFill>
                </a:endParaRPr>
              </a:p>
            </p:txBody>
          </p:sp>
          <p:sp>
            <p:nvSpPr>
              <p:cNvPr id="553014" name="Text Box 54"/>
              <p:cNvSpPr txBox="1">
                <a:spLocks noChangeArrowheads="1"/>
              </p:cNvSpPr>
              <p:nvPr/>
            </p:nvSpPr>
            <p:spPr bwMode="auto">
              <a:xfrm>
                <a:off x="2337" y="2640"/>
                <a:ext cx="314" cy="29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algn="ctr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2200" i="1">
                    <a:solidFill>
                      <a:srgbClr val="000000"/>
                    </a:solidFill>
                    <a:latin typeface="Times New Roman" pitchFamily="18" charset="0"/>
                  </a:rPr>
                  <a:t>L</a:t>
                </a:r>
                <a:r>
                  <a:rPr lang="en-US" sz="2200" i="1" baseline="-25000">
                    <a:solidFill>
                      <a:srgbClr val="000000"/>
                    </a:solidFill>
                    <a:latin typeface="Times New Roman" pitchFamily="18" charset="0"/>
                  </a:rPr>
                  <a:t>n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xmlns="" val="9416783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30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772816"/>
            <a:ext cx="8229600" cy="2808312"/>
          </a:xfrm>
        </p:spPr>
        <p:txBody>
          <a:bodyPr/>
          <a:lstStyle/>
          <a:p>
            <a:r>
              <a:rPr lang="en-US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Summary</a:t>
            </a:r>
            <a:endParaRPr lang="en-GB" b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68737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484784"/>
            <a:ext cx="8229600" cy="4392488"/>
          </a:xfrm>
        </p:spPr>
        <p:txBody>
          <a:bodyPr/>
          <a:lstStyle/>
          <a:p>
            <a:r>
              <a:rPr lang="en-US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Thank You</a:t>
            </a:r>
            <a:endParaRPr lang="en-GB" b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23490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effectLst/>
            <a:latin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14477</TotalTime>
  <Words>230</Words>
  <Application>Microsoft Office PowerPoint</Application>
  <PresentationFormat>On-screen Show (4:3)</PresentationFormat>
  <Paragraphs>83</Paragraphs>
  <Slides>16</Slides>
  <Notes>6</Notes>
  <HiddenSlides>0</HiddenSlides>
  <MMClips>0</MMClips>
  <ScaleCrop>false</ScaleCrop>
  <HeadingPairs>
    <vt:vector size="6" baseType="variant">
      <vt:variant>
        <vt:lpstr>Theme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Office Theme</vt:lpstr>
      <vt:lpstr>Default Design</vt:lpstr>
      <vt:lpstr>Equation</vt:lpstr>
      <vt:lpstr>Slide 1</vt:lpstr>
      <vt:lpstr>Lecture 14</vt:lpstr>
      <vt:lpstr> Recap</vt:lpstr>
      <vt:lpstr>Today’s Topics</vt:lpstr>
      <vt:lpstr>One dimensional unconstrained optimization</vt:lpstr>
      <vt:lpstr>Slide 6</vt:lpstr>
      <vt:lpstr>Unconstrained optimization algorithms</vt:lpstr>
      <vt:lpstr>Why optimization algorithms?</vt:lpstr>
      <vt:lpstr>0th order methods: pro/con</vt:lpstr>
      <vt:lpstr>Minimization with one variable</vt:lpstr>
      <vt:lpstr>Termination criteria</vt:lpstr>
      <vt:lpstr>Brute-force approach</vt:lpstr>
      <vt:lpstr>Slide 13</vt:lpstr>
      <vt:lpstr>Slide 14</vt:lpstr>
      <vt:lpstr>Summary</vt:lpstr>
      <vt:lpstr>Thank You</vt:lpstr>
    </vt:vector>
  </TitlesOfParts>
  <Company>GHAZALA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GHAZALA</dc:creator>
  <cp:lastModifiedBy>NTS</cp:lastModifiedBy>
  <cp:revision>380</cp:revision>
  <dcterms:created xsi:type="dcterms:W3CDTF">2012-02-27T05:45:45Z</dcterms:created>
  <dcterms:modified xsi:type="dcterms:W3CDTF">2014-07-17T05:49:09Z</dcterms:modified>
</cp:coreProperties>
</file>