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5"/>
  </p:notesMasterIdLst>
  <p:sldIdLst>
    <p:sldId id="263" r:id="rId3"/>
    <p:sldId id="288" r:id="rId4"/>
    <p:sldId id="287" r:id="rId5"/>
    <p:sldId id="376" r:id="rId6"/>
    <p:sldId id="399" r:id="rId7"/>
    <p:sldId id="401" r:id="rId8"/>
    <p:sldId id="402" r:id="rId9"/>
    <p:sldId id="403" r:id="rId10"/>
    <p:sldId id="404" r:id="rId11"/>
    <p:sldId id="407" r:id="rId12"/>
    <p:sldId id="413" r:id="rId13"/>
    <p:sldId id="414" r:id="rId14"/>
    <p:sldId id="415" r:id="rId15"/>
    <p:sldId id="408" r:id="rId16"/>
    <p:sldId id="409" r:id="rId17"/>
    <p:sldId id="410" r:id="rId18"/>
    <p:sldId id="411" r:id="rId19"/>
    <p:sldId id="412" r:id="rId20"/>
    <p:sldId id="377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85" r:id="rId29"/>
    <p:sldId id="386" r:id="rId30"/>
    <p:sldId id="387" r:id="rId31"/>
    <p:sldId id="397" r:id="rId32"/>
    <p:sldId id="398" r:id="rId33"/>
    <p:sldId id="388" r:id="rId34"/>
    <p:sldId id="389" r:id="rId35"/>
    <p:sldId id="390" r:id="rId36"/>
    <p:sldId id="391" r:id="rId37"/>
    <p:sldId id="392" r:id="rId38"/>
    <p:sldId id="393" r:id="rId39"/>
    <p:sldId id="394" r:id="rId40"/>
    <p:sldId id="395" r:id="rId41"/>
    <p:sldId id="396" r:id="rId42"/>
    <p:sldId id="359" r:id="rId43"/>
    <p:sldId id="32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99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97"/>
            <p14:sldId id="398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514" y="4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037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1395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2419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344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4467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549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6515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7539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856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9587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8061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81635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8719" y="686405"/>
            <a:ext cx="4500563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82659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8719" y="686405"/>
            <a:ext cx="4500563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8368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6488" y="652463"/>
            <a:ext cx="4645025" cy="348456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64227" name="Text Box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Yellow point is point that has been added in the previous iteration.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8880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89827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9085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7917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1679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7115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040" y="1906761"/>
            <a:ext cx="383328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561" y="1906761"/>
            <a:ext cx="383472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9014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3615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5601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676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8612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02040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64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081" y="568860"/>
            <a:ext cx="1951200" cy="56569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040" y="568860"/>
            <a:ext cx="5716800" cy="56569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251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02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tudelft.nl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ww.tudelft.nl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15" b="25926"/>
          <a:stretch>
            <a:fillRect/>
          </a:stretch>
        </p:blipFill>
        <p:spPr bwMode="auto">
          <a:xfrm>
            <a:off x="8363520" y="6454758"/>
            <a:ext cx="691200" cy="3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161280" y="6535407"/>
            <a:ext cx="8064000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300" smtClean="0">
                <a:solidFill>
                  <a:srgbClr val="000000"/>
                </a:solidFill>
                <a:latin typeface="Arial" charset="0"/>
              </a:rPr>
              <a:t>Engineering Optimization – Concepts and Applications</a:t>
            </a:r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141120" y="6460518"/>
            <a:ext cx="8881920" cy="1441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71040" y="568861"/>
            <a:ext cx="780624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040" y="1906761"/>
            <a:ext cx="7806240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2932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14726" rtl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391686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2pPr>
      <a:lvl3pPr marL="58752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3pPr>
      <a:lvl4pPr marL="783372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4pPr>
      <a:lvl5pPr marL="979214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5pPr>
      <a:lvl6pPr marL="1393941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6pPr>
      <a:lvl7pPr marL="1808667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7pPr>
      <a:lvl8pPr marL="2223393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8pPr>
      <a:lvl9pPr marL="263811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9pPr>
    </p:titleStyle>
    <p:bodyStyle>
      <a:lvl1pPr marL="391686" indent="-293764" algn="l" defTabSz="414726" rtl="0" fontAlgn="base" hangingPunct="0">
        <a:lnSpc>
          <a:spcPct val="124000"/>
        </a:lnSpc>
        <a:spcBef>
          <a:spcPct val="0"/>
        </a:spcBef>
        <a:spcAft>
          <a:spcPts val="1293"/>
        </a:spcAft>
        <a:buClr>
          <a:srgbClr val="000000"/>
        </a:buClr>
        <a:buSzPct val="8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83372" indent="-260644" algn="l" defTabSz="414726" rtl="0" fontAlgn="base" hangingPunct="0">
        <a:lnSpc>
          <a:spcPct val="124000"/>
        </a:lnSpc>
        <a:spcBef>
          <a:spcPct val="0"/>
        </a:spcBef>
        <a:spcAft>
          <a:spcPts val="1032"/>
        </a:spcAft>
        <a:buClr>
          <a:srgbClr val="000000"/>
        </a:buClr>
        <a:buSzPct val="90000"/>
        <a:buFont typeface="StarSymbol" charset="0"/>
        <a:buChar char="–"/>
        <a:defRPr sz="2200">
          <a:solidFill>
            <a:srgbClr val="000000"/>
          </a:solidFill>
          <a:latin typeface="+mn-lt"/>
        </a:defRPr>
      </a:lvl2pPr>
      <a:lvl3pPr marL="1175057" indent="-195843" algn="l" defTabSz="414726" rtl="0" fontAlgn="base" hangingPunct="0">
        <a:lnSpc>
          <a:spcPct val="124000"/>
        </a:lnSpc>
        <a:spcBef>
          <a:spcPct val="0"/>
        </a:spcBef>
        <a:spcAft>
          <a:spcPts val="771"/>
        </a:spcAft>
        <a:buClr>
          <a:srgbClr val="000000"/>
        </a:buClr>
        <a:buSzPct val="8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566743" indent="-195843" algn="l" defTabSz="414726" rtl="0" fontAlgn="base" hangingPunct="0">
        <a:lnSpc>
          <a:spcPct val="124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tarSymbol" charset="0"/>
        <a:buChar char="–"/>
        <a:defRPr sz="1800">
          <a:solidFill>
            <a:srgbClr val="000000"/>
          </a:solidFill>
          <a:latin typeface="+mn-lt"/>
        </a:defRPr>
      </a:lvl4pPr>
      <a:lvl5pPr marL="1958429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5pPr>
      <a:lvl6pPr marL="2373155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6pPr>
      <a:lvl7pPr marL="2787881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7pPr>
      <a:lvl8pPr marL="3202607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8pPr>
      <a:lvl9pPr marL="3617333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13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 with two equality constraints</a:t>
            </a:r>
          </a:p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 with inequality constraints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 with inequality </a:t>
            </a: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constraints</a:t>
            </a:r>
            <a:endParaRPr lang="en-CA" sz="2400" dirty="0" smtClean="0">
              <a:solidFill>
                <a:srgbClr val="000000"/>
              </a:solidFill>
              <a:cs typeface="Arial Unicode MS"/>
            </a:endParaRP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One dimensional unconstrained optimization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Search methods</a:t>
            </a:r>
          </a:p>
          <a:p>
            <a:r>
              <a:rPr lang="nl-NL" sz="2400" dirty="0" smtClean="0">
                <a:solidFill>
                  <a:srgbClr val="000000"/>
                </a:solidFill>
                <a:latin typeface="Calibri" pitchFamily="34" charset="0"/>
              </a:rPr>
              <a:t>Dichotomous </a:t>
            </a:r>
            <a:r>
              <a:rPr lang="nl-NL" sz="2400" dirty="0">
                <a:solidFill>
                  <a:srgbClr val="000000"/>
                </a:solidFill>
                <a:latin typeface="Calibri" pitchFamily="34" charset="0"/>
              </a:rPr>
              <a:t>search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F497D"/>
                </a:solidFill>
              </a:rPr>
              <a:t>Lagrange </a:t>
            </a:r>
            <a:r>
              <a:rPr lang="en-US" b="1" dirty="0" smtClean="0">
                <a:solidFill>
                  <a:srgbClr val="1F497D"/>
                </a:solidFill>
              </a:rPr>
              <a:t>Multipliers-IV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Constrained Extremum principle for </a:t>
            </a:r>
            <a:r>
              <a:rPr lang="en-US" sz="2400" dirty="0" smtClean="0">
                <a:solidFill>
                  <a:prstClr val="black"/>
                </a:solidFill>
              </a:rPr>
              <a:t>one objective function </a:t>
            </a:r>
            <a:r>
              <a:rPr lang="en-US" sz="2400" dirty="0">
                <a:solidFill>
                  <a:prstClr val="black"/>
                </a:solidFill>
              </a:rPr>
              <a:t>and </a:t>
            </a:r>
            <a:r>
              <a:rPr lang="en-US" sz="2400" dirty="0" smtClean="0">
                <a:solidFill>
                  <a:prstClr val="black"/>
                </a:solidFill>
              </a:rPr>
              <a:t>inequality constraints</a:t>
            </a:r>
            <a:endParaRPr lang="en-US" sz="2400" dirty="0">
              <a:solidFill>
                <a:prstClr val="black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402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12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Algorithm for LM with inequality constraints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First ignore the inequality constraints and proceed to </a:t>
            </a:r>
            <a:r>
              <a:rPr lang="en-US" sz="2400" dirty="0" err="1" smtClean="0"/>
              <a:t>extremize</a:t>
            </a:r>
            <a:r>
              <a:rPr lang="en-US" sz="2400" dirty="0" smtClean="0"/>
              <a:t> the objective function subject to the equality constraints, using the Lagrange-multiplier technique.</a:t>
            </a:r>
          </a:p>
          <a:p>
            <a:r>
              <a:rPr lang="en-US" sz="2400" dirty="0" smtClean="0"/>
              <a:t>If the solution obtained above also satisfies the inequality constraints then the extremum lies within the boundaries of the constrained region and the problem is solved.</a:t>
            </a:r>
          </a:p>
          <a:p>
            <a:r>
              <a:rPr lang="en-US" sz="2400" dirty="0" smtClean="0"/>
              <a:t>If one or more inequality constraint is violated then the solution will fall on a region boundary.</a:t>
            </a:r>
          </a:p>
          <a:p>
            <a:r>
              <a:rPr lang="en-US" sz="2400" dirty="0" smtClean="0"/>
              <a:t>We then allow one of the inequality constraint to become an equality and repeat the procedure.</a:t>
            </a:r>
          </a:p>
          <a:p>
            <a:r>
              <a:rPr lang="en-US" sz="2400" dirty="0" smtClean="0"/>
              <a:t>The above step is repeated until we obtained a desired solution. We may have to go through all combinations.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655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Example-X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Minimize the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𝑥𝑦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20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−</m:t>
                    </m:r>
                    <m:r>
                      <a:rPr lang="en-US" sz="2400" b="0" i="1" smtClean="0">
                        <a:latin typeface="Cambria Math"/>
                      </a:rPr>
                      <m:t>14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 smtClean="0"/>
                  <a:t>subject to the constraints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5</m:t>
                    </m:r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4</m:t>
                    </m:r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≥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/>
                </a:r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953000" y="3581400"/>
            <a:ext cx="0" cy="30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953000" y="3581400"/>
            <a:ext cx="3352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953000" y="3581400"/>
            <a:ext cx="1295400" cy="266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940300" y="4495800"/>
            <a:ext cx="2590800" cy="198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95800" y="43111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953000" y="3581400"/>
            <a:ext cx="0" cy="266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543658" y="512290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6076842" y="30480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597616" y="3251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GB" dirty="0"/>
          </a:p>
        </p:txBody>
      </p:sp>
      <p:sp>
        <p:nvSpPr>
          <p:cNvPr id="22" name="Explosion 2 21"/>
          <p:cNvSpPr/>
          <p:nvPr/>
        </p:nvSpPr>
        <p:spPr>
          <a:xfrm>
            <a:off x="4991100" y="3620532"/>
            <a:ext cx="914400" cy="914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 rot="2234160">
                <a:off x="5874566" y="5236498"/>
                <a:ext cx="16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34160">
                <a:off x="5874566" y="5236498"/>
                <a:ext cx="1600200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2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 rot="7033660">
                <a:off x="5428679" y="4192669"/>
                <a:ext cx="16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3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7033660">
                <a:off x="5428679" y="4192669"/>
                <a:ext cx="160020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4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7886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830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579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Example-XI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Maximize </a:t>
                </a:r>
                <a:r>
                  <a:rPr lang="en-US" sz="2400" dirty="0"/>
                  <a:t>the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/>
                  <a:t>subject to the constraints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𝑥𝑦</m:t>
                    </m:r>
                    <m:r>
                      <a:rPr lang="en-US" sz="2400" i="1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6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≥</m:t>
                    </m:r>
                    <m:r>
                      <a:rPr lang="en-US" sz="2400" i="1">
                        <a:latin typeface="Cambria Math"/>
                      </a:rPr>
                      <m:t>0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GB" sz="2400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22271112"/>
              </p:ext>
            </p:extLst>
          </p:nvPr>
        </p:nvGraphicFramePr>
        <p:xfrm>
          <a:off x="2286000" y="2438400"/>
          <a:ext cx="6477000" cy="4343400"/>
        </p:xfrm>
        <a:graphic>
          <a:graphicData uri="http://schemas.openxmlformats.org/presentationml/2006/ole">
            <p:oleObj spid="_x0000_s43011" name="VCam Graphics" r:id="rId4" imgW="4086360" imgH="272412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9885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715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661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233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32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CA" sz="3600" b="1" dirty="0">
                <a:solidFill>
                  <a:schemeClr val="tx2"/>
                </a:solidFill>
                <a:ea typeface="+mn-ea"/>
                <a:cs typeface="Arial Unicode MS"/>
              </a:rPr>
              <a:t>One dimensional unconstrained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Find maxima/minima for a one variable function</a:t>
            </a:r>
          </a:p>
          <a:p>
            <a:r>
              <a:rPr lang="en-US" sz="2400" dirty="0" smtClean="0"/>
              <a:t>We already know how to do this! Or do we?</a:t>
            </a:r>
          </a:p>
          <a:p>
            <a:r>
              <a:rPr lang="en-US" sz="2400" dirty="0" smtClean="0"/>
              <a:t>Why develop new methods?</a:t>
            </a:r>
          </a:p>
          <a:p>
            <a:r>
              <a:rPr lang="en-US" sz="2400" dirty="0" smtClean="0"/>
              <a:t>Every method has its own pros and cons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343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350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Unconstrained optimization algorithms</a:t>
            </a:r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2142946"/>
            <a:ext cx="7806240" cy="4082829"/>
          </a:xfrm>
        </p:spPr>
        <p:txBody>
          <a:bodyPr/>
          <a:lstStyle/>
          <a:p>
            <a:r>
              <a:rPr lang="nl-NL" dirty="0">
                <a:latin typeface="Calibri" pitchFamily="34" charset="0"/>
              </a:rPr>
              <a:t>Single-variable methods</a:t>
            </a:r>
          </a:p>
          <a:p>
            <a:pPr lvl="1"/>
            <a:r>
              <a:rPr lang="nl-NL" sz="2400" dirty="0">
                <a:solidFill>
                  <a:srgbClr val="3399FF"/>
                </a:solidFill>
                <a:latin typeface="Calibri" pitchFamily="34" charset="0"/>
              </a:rPr>
              <a:t>0</a:t>
            </a:r>
            <a:r>
              <a:rPr lang="nl-NL" sz="2400" baseline="30000" dirty="0">
                <a:solidFill>
                  <a:srgbClr val="3399FF"/>
                </a:solidFill>
                <a:latin typeface="Calibri" pitchFamily="34" charset="0"/>
              </a:rPr>
              <a:t>th</a:t>
            </a:r>
            <a:r>
              <a:rPr lang="nl-NL" sz="2400" dirty="0">
                <a:solidFill>
                  <a:srgbClr val="3399FF"/>
                </a:solidFill>
                <a:latin typeface="Calibri" pitchFamily="34" charset="0"/>
              </a:rPr>
              <a:t> order (involving only </a:t>
            </a:r>
            <a:r>
              <a:rPr lang="nl-NL" sz="2400" i="1" dirty="0">
                <a:solidFill>
                  <a:srgbClr val="3399FF"/>
                </a:solidFill>
                <a:latin typeface="Calibri" pitchFamily="34" charset="0"/>
              </a:rPr>
              <a:t>f </a:t>
            </a:r>
            <a:r>
              <a:rPr lang="nl-NL" sz="2400" dirty="0">
                <a:solidFill>
                  <a:srgbClr val="3399FF"/>
                </a:solidFill>
                <a:latin typeface="Calibri" pitchFamily="34" charset="0"/>
              </a:rPr>
              <a:t>)</a:t>
            </a:r>
            <a:endParaRPr lang="nl-NL" sz="2400" dirty="0">
              <a:latin typeface="Calibri" pitchFamily="34" charset="0"/>
            </a:endParaRPr>
          </a:p>
          <a:p>
            <a:pPr lvl="1"/>
            <a:r>
              <a:rPr lang="nl-NL" sz="2400" dirty="0">
                <a:latin typeface="Calibri" pitchFamily="34" charset="0"/>
              </a:rPr>
              <a:t>1</a:t>
            </a:r>
            <a:r>
              <a:rPr lang="nl-NL" sz="2400" baseline="30000" dirty="0">
                <a:latin typeface="Calibri" pitchFamily="34" charset="0"/>
              </a:rPr>
              <a:t>st</a:t>
            </a:r>
            <a:r>
              <a:rPr lang="nl-NL" sz="2400" dirty="0">
                <a:latin typeface="Calibri" pitchFamily="34" charset="0"/>
              </a:rPr>
              <a:t> order (involving </a:t>
            </a:r>
            <a:r>
              <a:rPr lang="nl-NL" sz="2400" i="1" dirty="0">
                <a:latin typeface="Calibri" pitchFamily="34" charset="0"/>
              </a:rPr>
              <a:t>f</a:t>
            </a:r>
            <a:r>
              <a:rPr lang="nl-NL" sz="2400" dirty="0">
                <a:latin typeface="Calibri" pitchFamily="34" charset="0"/>
              </a:rPr>
              <a:t> and </a:t>
            </a:r>
            <a:r>
              <a:rPr lang="nl-NL" sz="2400" i="1" dirty="0">
                <a:latin typeface="Calibri" pitchFamily="34" charset="0"/>
              </a:rPr>
              <a:t>f ’ </a:t>
            </a:r>
            <a:r>
              <a:rPr lang="nl-NL" sz="2400" dirty="0">
                <a:latin typeface="Calibri" pitchFamily="34" charset="0"/>
              </a:rPr>
              <a:t>)</a:t>
            </a:r>
          </a:p>
          <a:p>
            <a:pPr lvl="1"/>
            <a:r>
              <a:rPr lang="nl-NL" sz="2400" dirty="0">
                <a:latin typeface="Calibri" pitchFamily="34" charset="0"/>
              </a:rPr>
              <a:t>2</a:t>
            </a:r>
            <a:r>
              <a:rPr lang="nl-NL" sz="2400" baseline="30000" dirty="0">
                <a:latin typeface="Calibri" pitchFamily="34" charset="0"/>
              </a:rPr>
              <a:t>nd</a:t>
            </a:r>
            <a:r>
              <a:rPr lang="nl-NL" sz="2400" dirty="0">
                <a:latin typeface="Calibri" pitchFamily="34" charset="0"/>
              </a:rPr>
              <a:t> order (involving </a:t>
            </a:r>
            <a:r>
              <a:rPr lang="nl-NL" sz="2400" dirty="0" smtClean="0">
                <a:latin typeface="Calibri" pitchFamily="34" charset="0"/>
              </a:rPr>
              <a:t> </a:t>
            </a:r>
            <a:r>
              <a:rPr lang="nl-NL" sz="2400" i="1" dirty="0" smtClean="0">
                <a:latin typeface="Calibri" pitchFamily="34" charset="0"/>
              </a:rPr>
              <a:t>f</a:t>
            </a:r>
            <a:r>
              <a:rPr lang="nl-NL" sz="2400" dirty="0">
                <a:latin typeface="Calibri" pitchFamily="34" charset="0"/>
              </a:rPr>
              <a:t>, </a:t>
            </a:r>
            <a:r>
              <a:rPr lang="nl-NL" sz="2400" i="1" dirty="0">
                <a:latin typeface="Calibri" pitchFamily="34" charset="0"/>
              </a:rPr>
              <a:t>f ’</a:t>
            </a:r>
            <a:r>
              <a:rPr lang="nl-NL" sz="2400" dirty="0">
                <a:latin typeface="Calibri" pitchFamily="34" charset="0"/>
              </a:rPr>
              <a:t> and </a:t>
            </a:r>
            <a:r>
              <a:rPr lang="nl-NL" sz="2400" i="1" dirty="0">
                <a:latin typeface="Calibri" pitchFamily="34" charset="0"/>
              </a:rPr>
              <a:t>f ”</a:t>
            </a:r>
            <a:r>
              <a:rPr lang="nl-NL" sz="2400" dirty="0">
                <a:latin typeface="Calibri" pitchFamily="34" charset="0"/>
              </a:rPr>
              <a:t> )</a:t>
            </a:r>
          </a:p>
          <a:p>
            <a:r>
              <a:rPr lang="nl-NL" dirty="0">
                <a:latin typeface="Calibri" pitchFamily="34" charset="0"/>
              </a:rPr>
              <a:t>Multiple variable methods</a:t>
            </a:r>
          </a:p>
        </p:txBody>
      </p:sp>
    </p:spTree>
    <p:extLst>
      <p:ext uri="{BB962C8B-B14F-4D97-AF65-F5344CB8AC3E}">
        <p14:creationId xmlns:p14="http://schemas.microsoft.com/office/powerpoint/2010/main" xmlns="" val="198814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Why optimization algorithms?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1756984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Optimality conditions often cannot be used:</a:t>
            </a:r>
          </a:p>
          <a:p>
            <a:pPr lvl="1"/>
            <a:r>
              <a:rPr lang="en-US" sz="2400" dirty="0">
                <a:latin typeface="Calibri" pitchFamily="34" charset="0"/>
              </a:rPr>
              <a:t>Function not explicitly known (e.g. simulation)</a:t>
            </a:r>
          </a:p>
          <a:p>
            <a:pPr lvl="1"/>
            <a:r>
              <a:rPr lang="en-US" sz="2400" dirty="0">
                <a:latin typeface="Calibri" pitchFamily="34" charset="0"/>
              </a:rPr>
              <a:t>Conditions cannot be solved analytically</a:t>
            </a:r>
            <a:endParaRPr lang="en-GB" sz="2400" dirty="0">
              <a:latin typeface="Calibri" pitchFamily="34" charset="0"/>
            </a:endParaRPr>
          </a:p>
        </p:txBody>
      </p:sp>
      <p:grpSp>
        <p:nvGrpSpPr>
          <p:cNvPr id="517130" name="Group 10"/>
          <p:cNvGrpSpPr>
            <a:grpSpLocks/>
          </p:cNvGrpSpPr>
          <p:nvPr/>
        </p:nvGrpSpPr>
        <p:grpSpPr bwMode="auto">
          <a:xfrm>
            <a:off x="691200" y="3594617"/>
            <a:ext cx="8225280" cy="2695963"/>
            <a:chOff x="480" y="2496"/>
            <a:chExt cx="5712" cy="1872"/>
          </a:xfrm>
        </p:grpSpPr>
        <p:pic>
          <p:nvPicPr>
            <p:cNvPr id="517127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539" t="6982" r="21721" b="10393"/>
            <a:stretch>
              <a:fillRect/>
            </a:stretch>
          </p:blipFill>
          <p:spPr bwMode="auto">
            <a:xfrm>
              <a:off x="4224" y="2630"/>
              <a:ext cx="1968" cy="1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17124" name="Rectangle 4"/>
            <p:cNvSpPr>
              <a:spLocks noChangeArrowheads="1"/>
            </p:cNvSpPr>
            <p:nvPr/>
          </p:nvSpPr>
          <p:spPr bwMode="auto">
            <a:xfrm>
              <a:off x="480" y="2496"/>
              <a:ext cx="5421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Example:</a:t>
              </a:r>
              <a:endParaRPr lang="en-GB" sz="22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graphicFrame>
          <p:nvGraphicFramePr>
            <p:cNvPr id="517125" name="Object 5"/>
            <p:cNvGraphicFramePr>
              <a:graphicFrameLocks noChangeAspect="1"/>
            </p:cNvGraphicFramePr>
            <p:nvPr/>
          </p:nvGraphicFramePr>
          <p:xfrm>
            <a:off x="1636" y="2496"/>
            <a:ext cx="2902" cy="345"/>
          </p:xfrm>
          <a:graphic>
            <a:graphicData uri="http://schemas.openxmlformats.org/presentationml/2006/ole">
              <p:oleObj spid="_x0000_s30736" name="Equation" r:id="rId5" imgW="2032000" imgH="241300" progId="Equation.3">
                <p:embed/>
              </p:oleObj>
            </a:graphicData>
          </a:graphic>
        </p:graphicFrame>
      </p:grpSp>
      <p:sp>
        <p:nvSpPr>
          <p:cNvPr id="517126" name="Rectangle 6"/>
          <p:cNvSpPr>
            <a:spLocks noChangeArrowheads="1"/>
          </p:cNvSpPr>
          <p:nvPr/>
        </p:nvSpPr>
        <p:spPr bwMode="auto">
          <a:xfrm>
            <a:off x="4488214" y="3119367"/>
            <a:ext cx="167575" cy="4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latin typeface="Times New Roman" pitchFamily="18" charset="0"/>
              <a:hlinkClick r:id=""/>
            </a:endParaRPr>
          </a:p>
        </p:txBody>
      </p:sp>
      <p:grpSp>
        <p:nvGrpSpPr>
          <p:cNvPr id="517131" name="Group 11"/>
          <p:cNvGrpSpPr>
            <a:grpSpLocks/>
          </p:cNvGrpSpPr>
          <p:nvPr/>
        </p:nvGrpSpPr>
        <p:grpSpPr bwMode="auto">
          <a:xfrm>
            <a:off x="1061280" y="4229726"/>
            <a:ext cx="5159520" cy="2129984"/>
            <a:chOff x="737" y="2937"/>
            <a:chExt cx="3583" cy="1479"/>
          </a:xfrm>
        </p:grpSpPr>
        <p:sp>
          <p:nvSpPr>
            <p:cNvPr id="517128" name="Text Box 8"/>
            <p:cNvSpPr txBox="1">
              <a:spLocks noChangeArrowheads="1"/>
            </p:cNvSpPr>
            <p:nvPr/>
          </p:nvSpPr>
          <p:spPr bwMode="auto">
            <a:xfrm>
              <a:off x="737" y="2937"/>
              <a:ext cx="1534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200" dirty="0">
                  <a:solidFill>
                    <a:srgbClr val="000000"/>
                  </a:solidFill>
                  <a:latin typeface="Calibri" pitchFamily="34" charset="0"/>
                </a:rPr>
                <a:t>Stationary points</a:t>
              </a:r>
              <a:r>
                <a:rPr lang="en-US" sz="2200" dirty="0">
                  <a:solidFill>
                    <a:srgbClr val="000000"/>
                  </a:solidFill>
                </a:rPr>
                <a:t>:</a:t>
              </a:r>
              <a:endParaRPr lang="en-GB" sz="2200" dirty="0">
                <a:solidFill>
                  <a:srgbClr val="000000"/>
                </a:solidFill>
              </a:endParaRPr>
            </a:p>
          </p:txBody>
        </p:sp>
        <p:graphicFrame>
          <p:nvGraphicFramePr>
            <p:cNvPr id="517129" name="Object 9"/>
            <p:cNvGraphicFramePr>
              <a:graphicFrameLocks noChangeAspect="1"/>
            </p:cNvGraphicFramePr>
            <p:nvPr/>
          </p:nvGraphicFramePr>
          <p:xfrm>
            <a:off x="768" y="3225"/>
            <a:ext cx="3552" cy="1191"/>
          </p:xfrm>
          <a:graphic>
            <a:graphicData uri="http://schemas.openxmlformats.org/presentationml/2006/ole">
              <p:oleObj spid="_x0000_s30737" name="Equation" r:id="rId6" imgW="2730500" imgH="914400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387612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0</a:t>
            </a:r>
            <a:r>
              <a:rPr lang="en-US" sz="3600" b="1" baseline="3000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th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order methods: pro/con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2488583"/>
            <a:ext cx="3752640" cy="3737193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Strengths:</a:t>
            </a:r>
            <a:br>
              <a:rPr lang="en-US" dirty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No derivatives needed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Work also for discontinuous / non-differentiable functions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Easy </a:t>
            </a:r>
            <a:r>
              <a:rPr lang="en-US" sz="2400" dirty="0">
                <a:latin typeface="Calibri" pitchFamily="34" charset="0"/>
              </a:rPr>
              <a:t>to program</a:t>
            </a:r>
          </a:p>
          <a:p>
            <a:pPr lvl="1"/>
            <a:r>
              <a:rPr lang="en-US" sz="2400" dirty="0">
                <a:latin typeface="Calibri" pitchFamily="34" charset="0"/>
              </a:rPr>
              <a:t>Robust</a:t>
            </a:r>
            <a:endParaRPr lang="en-GB" sz="2400" dirty="0">
              <a:latin typeface="Calibri" pitchFamily="34" charset="0"/>
            </a:endParaRPr>
          </a:p>
        </p:txBody>
      </p:sp>
      <p:pic>
        <p:nvPicPr>
          <p:cNvPr id="481286" name="Picture 6" descr="cu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6560" y="1659056"/>
            <a:ext cx="1082880" cy="144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81291" name="Group 11"/>
          <p:cNvGrpSpPr>
            <a:grpSpLocks/>
          </p:cNvGrpSpPr>
          <p:nvPr/>
        </p:nvGrpSpPr>
        <p:grpSpPr bwMode="auto">
          <a:xfrm>
            <a:off x="4561920" y="1853475"/>
            <a:ext cx="3752640" cy="4372299"/>
            <a:chOff x="3168" y="1287"/>
            <a:chExt cx="2606" cy="3036"/>
          </a:xfrm>
        </p:grpSpPr>
        <p:pic>
          <p:nvPicPr>
            <p:cNvPr id="481288" name="Picture 8" descr="FISHBON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1287"/>
              <a:ext cx="760" cy="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1290" name="Rectangle 10"/>
            <p:cNvSpPr>
              <a:spLocks noChangeArrowheads="1"/>
            </p:cNvSpPr>
            <p:nvPr/>
          </p:nvSpPr>
          <p:spPr bwMode="auto">
            <a:xfrm>
              <a:off x="3168" y="1728"/>
              <a:ext cx="2606" cy="2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Weaknesses:</a:t>
              </a:r>
              <a:b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</a:br>
              <a:endParaRPr lang="en-US" sz="2400" dirty="0" smtClean="0">
                <a:solidFill>
                  <a:srgbClr val="000000"/>
                </a:solidFill>
                <a:latin typeface="Calibri" pitchFamily="34" charset="0"/>
              </a:endParaRPr>
            </a:p>
            <a:p>
              <a:pPr marL="783291" lvl="1" indent="-260617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032"/>
                </a:spcAft>
                <a:buClr>
                  <a:srgbClr val="000000"/>
                </a:buClr>
                <a:buSzPct val="90000"/>
                <a:buFont typeface="StarSymbol" charset="0"/>
                <a:buChar char="–"/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(Usually) less efficient than higher order methods (many function evaluations</a:t>
              </a:r>
              <a:r>
                <a:rPr lang="en-US" sz="2200" dirty="0">
                  <a:solidFill>
                    <a:srgbClr val="000000"/>
                  </a:solidFill>
                </a:rPr>
                <a:t>)</a:t>
              </a:r>
              <a:endParaRPr lang="en-GB" sz="22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6193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Minimization with one variable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1756984"/>
          </a:xfrm>
        </p:spPr>
        <p:txBody>
          <a:bodyPr/>
          <a:lstStyle/>
          <a:p>
            <a:r>
              <a:rPr lang="nl-NL" dirty="0">
                <a:latin typeface="Calibri" pitchFamily="34" charset="0"/>
              </a:rPr>
              <a:t>Why?</a:t>
            </a:r>
          </a:p>
          <a:p>
            <a:pPr lvl="1"/>
            <a:r>
              <a:rPr lang="nl-NL" sz="2400" dirty="0">
                <a:latin typeface="Calibri" pitchFamily="34" charset="0"/>
              </a:rPr>
              <a:t>Simplest case: good starting point</a:t>
            </a:r>
          </a:p>
          <a:p>
            <a:pPr lvl="1"/>
            <a:r>
              <a:rPr lang="nl-NL" sz="2400" dirty="0">
                <a:latin typeface="Calibri" pitchFamily="34" charset="0"/>
              </a:rPr>
              <a:t>Used in multi-variable methods during </a:t>
            </a:r>
            <a:r>
              <a:rPr lang="nl-NL" sz="2400" i="1" dirty="0">
                <a:latin typeface="Calibri" pitchFamily="34" charset="0"/>
              </a:rPr>
              <a:t>line search</a:t>
            </a:r>
            <a:endParaRPr lang="nl-NL" sz="2400" dirty="0">
              <a:latin typeface="Calibri" pitchFamily="34" charset="0"/>
            </a:endParaRPr>
          </a:p>
        </p:txBody>
      </p:sp>
      <p:grpSp>
        <p:nvGrpSpPr>
          <p:cNvPr id="439308" name="Group 12"/>
          <p:cNvGrpSpPr>
            <a:grpSpLocks/>
          </p:cNvGrpSpPr>
          <p:nvPr/>
        </p:nvGrpSpPr>
        <p:grpSpPr bwMode="auto">
          <a:xfrm>
            <a:off x="691200" y="3732874"/>
            <a:ext cx="6773760" cy="2773732"/>
            <a:chOff x="480" y="2592"/>
            <a:chExt cx="4704" cy="1926"/>
          </a:xfrm>
        </p:grpSpPr>
        <p:graphicFrame>
          <p:nvGraphicFramePr>
            <p:cNvPr id="439300" name="Object 4"/>
            <p:cNvGraphicFramePr>
              <a:graphicFrameLocks noChangeAspect="1"/>
            </p:cNvGraphicFramePr>
            <p:nvPr/>
          </p:nvGraphicFramePr>
          <p:xfrm>
            <a:off x="1802" y="2635"/>
            <a:ext cx="1270" cy="725"/>
          </p:xfrm>
          <a:graphic>
            <a:graphicData uri="http://schemas.openxmlformats.org/presentationml/2006/ole">
              <p:oleObj spid="_x0000_s31754" name="Equation" r:id="rId4" imgW="889000" imgH="508000" progId="Equation.3">
                <p:embed/>
              </p:oleObj>
            </a:graphicData>
          </a:graphic>
        </p:graphicFrame>
        <p:sp>
          <p:nvSpPr>
            <p:cNvPr id="439301" name="Rectangle 5"/>
            <p:cNvSpPr>
              <a:spLocks noChangeArrowheads="1"/>
            </p:cNvSpPr>
            <p:nvPr/>
          </p:nvSpPr>
          <p:spPr bwMode="auto">
            <a:xfrm>
              <a:off x="480" y="2592"/>
              <a:ext cx="4704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nl-NL" sz="2400" dirty="0">
                  <a:solidFill>
                    <a:srgbClr val="000000"/>
                  </a:solidFill>
                  <a:latin typeface="Calibri" pitchFamily="34" charset="0"/>
                </a:rPr>
                <a:t>Setting:</a:t>
              </a:r>
            </a:p>
          </p:txBody>
        </p:sp>
        <p:grpSp>
          <p:nvGrpSpPr>
            <p:cNvPr id="439307" name="Group 11"/>
            <p:cNvGrpSpPr>
              <a:grpSpLocks/>
            </p:cNvGrpSpPr>
            <p:nvPr/>
          </p:nvGrpSpPr>
          <p:grpSpPr bwMode="auto">
            <a:xfrm>
              <a:off x="1221" y="2966"/>
              <a:ext cx="2331" cy="1552"/>
              <a:chOff x="3573" y="2736"/>
              <a:chExt cx="2331" cy="1552"/>
            </a:xfrm>
          </p:grpSpPr>
          <p:sp>
            <p:nvSpPr>
              <p:cNvPr id="439302" name="Line 6"/>
              <p:cNvSpPr>
                <a:spLocks noChangeShapeType="1"/>
              </p:cNvSpPr>
              <p:nvPr/>
            </p:nvSpPr>
            <p:spPr bwMode="auto">
              <a:xfrm flipV="1">
                <a:off x="3792" y="2736"/>
                <a:ext cx="0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9303" name="Line 7"/>
              <p:cNvSpPr>
                <a:spLocks noChangeShapeType="1"/>
              </p:cNvSpPr>
              <p:nvPr/>
            </p:nvSpPr>
            <p:spPr bwMode="auto">
              <a:xfrm>
                <a:off x="3792" y="4032"/>
                <a:ext cx="21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9304" name="Text Box 8"/>
              <p:cNvSpPr txBox="1">
                <a:spLocks noChangeArrowheads="1"/>
              </p:cNvSpPr>
              <p:nvPr/>
            </p:nvSpPr>
            <p:spPr bwMode="auto">
              <a:xfrm>
                <a:off x="3573" y="2822"/>
                <a:ext cx="182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GB" baseline="-25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39305" name="Text Box 9"/>
              <p:cNvSpPr txBox="1">
                <a:spLocks noChangeArrowheads="1"/>
              </p:cNvSpPr>
              <p:nvPr/>
            </p:nvSpPr>
            <p:spPr bwMode="auto">
              <a:xfrm>
                <a:off x="5639" y="4032"/>
                <a:ext cx="208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i="1">
                    <a:solidFill>
                      <a:srgbClr val="000000"/>
                    </a:solidFill>
                    <a:latin typeface="Times New Roman" pitchFamily="18" charset="0"/>
                  </a:rPr>
                  <a:t>x</a:t>
                </a:r>
                <a:endParaRPr lang="en-GB" baseline="-25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39306" name="Freeform 10"/>
              <p:cNvSpPr>
                <a:spLocks/>
              </p:cNvSpPr>
              <p:nvPr/>
            </p:nvSpPr>
            <p:spPr bwMode="auto">
              <a:xfrm>
                <a:off x="3840" y="3080"/>
                <a:ext cx="1920" cy="664"/>
              </a:xfrm>
              <a:custGeom>
                <a:avLst/>
                <a:gdLst>
                  <a:gd name="T0" fmla="*/ 0 w 1920"/>
                  <a:gd name="T1" fmla="*/ 0 h 664"/>
                  <a:gd name="T2" fmla="*/ 432 w 1920"/>
                  <a:gd name="T3" fmla="*/ 384 h 664"/>
                  <a:gd name="T4" fmla="*/ 816 w 1920"/>
                  <a:gd name="T5" fmla="*/ 576 h 664"/>
                  <a:gd name="T6" fmla="*/ 1248 w 1920"/>
                  <a:gd name="T7" fmla="*/ 624 h 664"/>
                  <a:gd name="T8" fmla="*/ 1536 w 1920"/>
                  <a:gd name="T9" fmla="*/ 336 h 664"/>
                  <a:gd name="T10" fmla="*/ 1920 w 1920"/>
                  <a:gd name="T11" fmla="*/ 0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0" h="664">
                    <a:moveTo>
                      <a:pt x="0" y="0"/>
                    </a:moveTo>
                    <a:cubicBezTo>
                      <a:pt x="148" y="144"/>
                      <a:pt x="296" y="288"/>
                      <a:pt x="432" y="384"/>
                    </a:cubicBezTo>
                    <a:cubicBezTo>
                      <a:pt x="568" y="480"/>
                      <a:pt x="680" y="536"/>
                      <a:pt x="816" y="576"/>
                    </a:cubicBezTo>
                    <a:cubicBezTo>
                      <a:pt x="952" y="616"/>
                      <a:pt x="1128" y="664"/>
                      <a:pt x="1248" y="624"/>
                    </a:cubicBezTo>
                    <a:cubicBezTo>
                      <a:pt x="1368" y="584"/>
                      <a:pt x="1424" y="440"/>
                      <a:pt x="1536" y="336"/>
                    </a:cubicBezTo>
                    <a:cubicBezTo>
                      <a:pt x="1648" y="232"/>
                      <a:pt x="1784" y="116"/>
                      <a:pt x="1920" y="0"/>
                    </a:cubicBezTo>
                  </a:path>
                </a:pathLst>
              </a:custGeom>
              <a:noFill/>
              <a:ln w="19050" cap="flat" cmpd="sng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39316" name="Group 20"/>
          <p:cNvGrpSpPr>
            <a:grpSpLocks/>
          </p:cNvGrpSpPr>
          <p:nvPr/>
        </p:nvGrpSpPr>
        <p:grpSpPr bwMode="auto">
          <a:xfrm>
            <a:off x="5850720" y="3801999"/>
            <a:ext cx="2321280" cy="2212072"/>
            <a:chOff x="4063" y="2640"/>
            <a:chExt cx="1612" cy="1536"/>
          </a:xfrm>
        </p:grpSpPr>
        <p:grpSp>
          <p:nvGrpSpPr>
            <p:cNvPr id="439314" name="Group 18"/>
            <p:cNvGrpSpPr>
              <a:grpSpLocks/>
            </p:cNvGrpSpPr>
            <p:nvPr/>
          </p:nvGrpSpPr>
          <p:grpSpPr bwMode="auto">
            <a:xfrm>
              <a:off x="4455" y="3120"/>
              <a:ext cx="969" cy="1056"/>
              <a:chOff x="4368" y="2976"/>
              <a:chExt cx="969" cy="1056"/>
            </a:xfrm>
          </p:grpSpPr>
          <p:sp>
            <p:nvSpPr>
              <p:cNvPr id="439310" name="Rectangle 14"/>
              <p:cNvSpPr>
                <a:spLocks noChangeArrowheads="1"/>
              </p:cNvSpPr>
              <p:nvPr/>
            </p:nvSpPr>
            <p:spPr bwMode="auto">
              <a:xfrm>
                <a:off x="4368" y="2976"/>
                <a:ext cx="968" cy="3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000000"/>
                    </a:solidFill>
                  </a:rPr>
                  <a:t>Model</a:t>
                </a:r>
                <a:endParaRPr lang="en-GB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9311" name="Rectangle 15"/>
              <p:cNvSpPr>
                <a:spLocks noChangeArrowheads="1"/>
              </p:cNvSpPr>
              <p:nvPr/>
            </p:nvSpPr>
            <p:spPr bwMode="auto">
              <a:xfrm>
                <a:off x="4368" y="3696"/>
                <a:ext cx="968" cy="3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000000"/>
                    </a:solidFill>
                  </a:rPr>
                  <a:t>Optimizer</a:t>
                </a:r>
                <a:endParaRPr lang="en-GB" sz="150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439312" name="AutoShape 16"/>
              <p:cNvCxnSpPr>
                <a:cxnSpLocks noChangeShapeType="1"/>
                <a:stCxn id="439311" idx="1"/>
                <a:endCxn id="439310" idx="1"/>
              </p:cNvCxnSpPr>
              <p:nvPr/>
            </p:nvCxnSpPr>
            <p:spPr bwMode="auto">
              <a:xfrm rot="10800000" flipH="1">
                <a:off x="4368" y="3144"/>
                <a:ext cx="1" cy="720"/>
              </a:xfrm>
              <a:prstGeom prst="curvedConnector3">
                <a:avLst>
                  <a:gd name="adj1" fmla="val -36500005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9313" name="AutoShape 17"/>
              <p:cNvCxnSpPr>
                <a:cxnSpLocks noChangeShapeType="1"/>
                <a:stCxn id="439310" idx="3"/>
                <a:endCxn id="439311" idx="3"/>
              </p:cNvCxnSpPr>
              <p:nvPr/>
            </p:nvCxnSpPr>
            <p:spPr bwMode="auto">
              <a:xfrm>
                <a:off x="5336" y="3144"/>
                <a:ext cx="1" cy="720"/>
              </a:xfrm>
              <a:prstGeom prst="curvedConnector3">
                <a:avLst>
                  <a:gd name="adj1" fmla="val 3160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39315" name="Text Box 19"/>
            <p:cNvSpPr txBox="1">
              <a:spLocks noChangeArrowheads="1"/>
            </p:cNvSpPr>
            <p:nvPr/>
          </p:nvSpPr>
          <p:spPr bwMode="auto">
            <a:xfrm>
              <a:off x="4063" y="2640"/>
              <a:ext cx="1612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Iterative process</a:t>
              </a:r>
              <a:r>
                <a:rPr lang="en-US" sz="2200" dirty="0">
                  <a:solidFill>
                    <a:srgbClr val="000000"/>
                  </a:solidFill>
                </a:rPr>
                <a:t>:</a:t>
              </a:r>
              <a:endParaRPr lang="en-GB" sz="22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6214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Termination criteria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Stop optimization iterations when:</a:t>
            </a: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Solution is sufficiently accurate (check optimality criteria)</a:t>
            </a: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Progress becomes too slow:</a:t>
            </a:r>
            <a:br>
              <a:rPr lang="en-US" dirty="0">
                <a:latin typeface="Calibri" pitchFamily="34" charset="0"/>
              </a:rPr>
            </a:br>
            <a:endParaRPr lang="en-US" dirty="0">
              <a:latin typeface="Calibri" pitchFamily="34" charset="0"/>
            </a:endParaRP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Maximum resources have been spent</a:t>
            </a: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The solution diverges</a:t>
            </a:r>
          </a:p>
          <a:p>
            <a:pPr lvl="1">
              <a:lnSpc>
                <a:spcPct val="134000"/>
              </a:lnSpc>
            </a:pPr>
            <a:r>
              <a:rPr lang="en-US" dirty="0">
                <a:latin typeface="Calibri" pitchFamily="34" charset="0"/>
              </a:rPr>
              <a:t>Cycling occurs</a:t>
            </a:r>
            <a:endParaRPr lang="en-GB" dirty="0">
              <a:latin typeface="Calibri" pitchFamily="34" charset="0"/>
            </a:endParaRPr>
          </a:p>
        </p:txBody>
      </p:sp>
      <p:graphicFrame>
        <p:nvGraphicFramePr>
          <p:cNvPr id="476164" name="Object 4"/>
          <p:cNvGraphicFramePr>
            <a:graphicFrameLocks noChangeAspect="1"/>
          </p:cNvGraphicFramePr>
          <p:nvPr/>
        </p:nvGraphicFramePr>
        <p:xfrm>
          <a:off x="3110400" y="3594619"/>
          <a:ext cx="4803840" cy="521335"/>
        </p:xfrm>
        <a:graphic>
          <a:graphicData uri="http://schemas.openxmlformats.org/presentationml/2006/ole">
            <p:oleObj spid="_x0000_s32778" name="Equation" r:id="rId4" imgW="2336800" imgH="254000" progId="Equation.3">
              <p:embed/>
            </p:oleObj>
          </a:graphicData>
        </a:graphic>
      </p:graphicFrame>
      <p:grpSp>
        <p:nvGrpSpPr>
          <p:cNvPr id="476200" name="Group 40"/>
          <p:cNvGrpSpPr>
            <a:grpSpLocks/>
          </p:cNvGrpSpPr>
          <p:nvPr/>
        </p:nvGrpSpPr>
        <p:grpSpPr bwMode="auto">
          <a:xfrm>
            <a:off x="5929923" y="4908037"/>
            <a:ext cx="2651040" cy="1241410"/>
            <a:chOff x="3735" y="3323"/>
            <a:chExt cx="1841" cy="862"/>
          </a:xfrm>
        </p:grpSpPr>
        <p:sp>
          <p:nvSpPr>
            <p:cNvPr id="476190" name="Arc 30"/>
            <p:cNvSpPr>
              <a:spLocks/>
            </p:cNvSpPr>
            <p:nvPr/>
          </p:nvSpPr>
          <p:spPr bwMode="auto">
            <a:xfrm rot="16200000" flipV="1">
              <a:off x="4456" y="2883"/>
              <a:ext cx="384" cy="1264"/>
            </a:xfrm>
            <a:custGeom>
              <a:avLst/>
              <a:gdLst>
                <a:gd name="G0" fmla="+- 0 0 0"/>
                <a:gd name="G1" fmla="+- 20775 0 0"/>
                <a:gd name="G2" fmla="+- 21600 0 0"/>
                <a:gd name="T0" fmla="*/ 5911 w 21600"/>
                <a:gd name="T1" fmla="*/ 0 h 41431"/>
                <a:gd name="T2" fmla="*/ 6316 w 21600"/>
                <a:gd name="T3" fmla="*/ 41431 h 41431"/>
                <a:gd name="T4" fmla="*/ 0 w 21600"/>
                <a:gd name="T5" fmla="*/ 20775 h 41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1431" fill="none" extrusionOk="0">
                  <a:moveTo>
                    <a:pt x="5911" y="-1"/>
                  </a:moveTo>
                  <a:cubicBezTo>
                    <a:pt x="15195" y="2641"/>
                    <a:pt x="21600" y="11122"/>
                    <a:pt x="21600" y="20775"/>
                  </a:cubicBezTo>
                  <a:cubicBezTo>
                    <a:pt x="21600" y="30271"/>
                    <a:pt x="15397" y="38654"/>
                    <a:pt x="6315" y="41430"/>
                  </a:cubicBezTo>
                </a:path>
                <a:path w="21600" h="41431" stroke="0" extrusionOk="0">
                  <a:moveTo>
                    <a:pt x="5911" y="-1"/>
                  </a:moveTo>
                  <a:cubicBezTo>
                    <a:pt x="15195" y="2641"/>
                    <a:pt x="21600" y="11122"/>
                    <a:pt x="21600" y="20775"/>
                  </a:cubicBezTo>
                  <a:cubicBezTo>
                    <a:pt x="21600" y="30271"/>
                    <a:pt x="15397" y="38654"/>
                    <a:pt x="6315" y="41430"/>
                  </a:cubicBezTo>
                  <a:lnTo>
                    <a:pt x="0" y="20775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6191" name="Arc 31"/>
            <p:cNvSpPr>
              <a:spLocks/>
            </p:cNvSpPr>
            <p:nvPr/>
          </p:nvSpPr>
          <p:spPr bwMode="auto">
            <a:xfrm rot="5400000">
              <a:off x="4456" y="3361"/>
              <a:ext cx="384" cy="1264"/>
            </a:xfrm>
            <a:custGeom>
              <a:avLst/>
              <a:gdLst>
                <a:gd name="G0" fmla="+- 0 0 0"/>
                <a:gd name="G1" fmla="+- 20775 0 0"/>
                <a:gd name="G2" fmla="+- 21600 0 0"/>
                <a:gd name="T0" fmla="*/ 5911 w 21600"/>
                <a:gd name="T1" fmla="*/ 0 h 41431"/>
                <a:gd name="T2" fmla="*/ 6316 w 21600"/>
                <a:gd name="T3" fmla="*/ 41431 h 41431"/>
                <a:gd name="T4" fmla="*/ 0 w 21600"/>
                <a:gd name="T5" fmla="*/ 20775 h 41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1431" fill="none" extrusionOk="0">
                  <a:moveTo>
                    <a:pt x="5911" y="-1"/>
                  </a:moveTo>
                  <a:cubicBezTo>
                    <a:pt x="15195" y="2641"/>
                    <a:pt x="21600" y="11122"/>
                    <a:pt x="21600" y="20775"/>
                  </a:cubicBezTo>
                  <a:cubicBezTo>
                    <a:pt x="21600" y="30271"/>
                    <a:pt x="15397" y="38654"/>
                    <a:pt x="6315" y="41430"/>
                  </a:cubicBezTo>
                </a:path>
                <a:path w="21600" h="41431" stroke="0" extrusionOk="0">
                  <a:moveTo>
                    <a:pt x="5911" y="-1"/>
                  </a:moveTo>
                  <a:cubicBezTo>
                    <a:pt x="15195" y="2641"/>
                    <a:pt x="21600" y="11122"/>
                    <a:pt x="21600" y="20775"/>
                  </a:cubicBezTo>
                  <a:cubicBezTo>
                    <a:pt x="21600" y="30271"/>
                    <a:pt x="15397" y="38654"/>
                    <a:pt x="6315" y="41430"/>
                  </a:cubicBezTo>
                  <a:lnTo>
                    <a:pt x="0" y="20775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6192" name="Text Box 32"/>
            <p:cNvSpPr txBox="1">
              <a:spLocks noChangeArrowheads="1"/>
            </p:cNvSpPr>
            <p:nvPr/>
          </p:nvSpPr>
          <p:spPr bwMode="auto">
            <a:xfrm>
              <a:off x="5320" y="3599"/>
              <a:ext cx="256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76193" name="Text Box 33"/>
            <p:cNvSpPr txBox="1">
              <a:spLocks noChangeArrowheads="1"/>
            </p:cNvSpPr>
            <p:nvPr/>
          </p:nvSpPr>
          <p:spPr bwMode="auto">
            <a:xfrm>
              <a:off x="3735" y="3609"/>
              <a:ext cx="26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pic>
        <p:nvPicPr>
          <p:cNvPr id="476198" name="Picture 38" descr="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6320" y="4951241"/>
            <a:ext cx="1339200" cy="133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790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Brute-force approach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</a:rPr>
              <a:t>Simple approach: exhaustive search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latin typeface="Calibri" pitchFamily="34" charset="0"/>
              </a:rPr>
              <a:t>Disadvantage: rather inefficient</a:t>
            </a:r>
          </a:p>
        </p:txBody>
      </p:sp>
      <p:grpSp>
        <p:nvGrpSpPr>
          <p:cNvPr id="552967" name="Group 7"/>
          <p:cNvGrpSpPr>
            <a:grpSpLocks/>
          </p:cNvGrpSpPr>
          <p:nvPr/>
        </p:nvGrpSpPr>
        <p:grpSpPr bwMode="auto">
          <a:xfrm>
            <a:off x="814356" y="2514504"/>
            <a:ext cx="4958605" cy="3162554"/>
            <a:chOff x="3603" y="2736"/>
            <a:chExt cx="2301" cy="1467"/>
          </a:xfrm>
        </p:grpSpPr>
        <p:sp>
          <p:nvSpPr>
            <p:cNvPr id="552968" name="Line 8"/>
            <p:cNvSpPr>
              <a:spLocks noChangeShapeType="1"/>
            </p:cNvSpPr>
            <p:nvPr/>
          </p:nvSpPr>
          <p:spPr bwMode="auto">
            <a:xfrm flipV="1">
              <a:off x="3792" y="273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52969" name="Line 9"/>
            <p:cNvSpPr>
              <a:spLocks noChangeShapeType="1"/>
            </p:cNvSpPr>
            <p:nvPr/>
          </p:nvSpPr>
          <p:spPr bwMode="auto">
            <a:xfrm>
              <a:off x="3792" y="4032"/>
              <a:ext cx="2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52970" name="Text Box 10"/>
            <p:cNvSpPr txBox="1">
              <a:spLocks noChangeArrowheads="1"/>
            </p:cNvSpPr>
            <p:nvPr/>
          </p:nvSpPr>
          <p:spPr bwMode="auto">
            <a:xfrm>
              <a:off x="3603" y="2822"/>
              <a:ext cx="121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52971" name="Text Box 11"/>
            <p:cNvSpPr txBox="1">
              <a:spLocks noChangeArrowheads="1"/>
            </p:cNvSpPr>
            <p:nvPr/>
          </p:nvSpPr>
          <p:spPr bwMode="auto">
            <a:xfrm>
              <a:off x="5674" y="4032"/>
              <a:ext cx="139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52972" name="Freeform 12"/>
            <p:cNvSpPr>
              <a:spLocks/>
            </p:cNvSpPr>
            <p:nvPr/>
          </p:nvSpPr>
          <p:spPr bwMode="auto">
            <a:xfrm>
              <a:off x="3840" y="3080"/>
              <a:ext cx="1920" cy="664"/>
            </a:xfrm>
            <a:custGeom>
              <a:avLst/>
              <a:gdLst>
                <a:gd name="T0" fmla="*/ 0 w 1920"/>
                <a:gd name="T1" fmla="*/ 0 h 664"/>
                <a:gd name="T2" fmla="*/ 432 w 1920"/>
                <a:gd name="T3" fmla="*/ 384 h 664"/>
                <a:gd name="T4" fmla="*/ 816 w 1920"/>
                <a:gd name="T5" fmla="*/ 576 h 664"/>
                <a:gd name="T6" fmla="*/ 1248 w 1920"/>
                <a:gd name="T7" fmla="*/ 624 h 664"/>
                <a:gd name="T8" fmla="*/ 1536 w 1920"/>
                <a:gd name="T9" fmla="*/ 336 h 664"/>
                <a:gd name="T10" fmla="*/ 1920 w 1920"/>
                <a:gd name="T11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0" h="664">
                  <a:moveTo>
                    <a:pt x="0" y="0"/>
                  </a:moveTo>
                  <a:cubicBezTo>
                    <a:pt x="148" y="144"/>
                    <a:pt x="296" y="288"/>
                    <a:pt x="432" y="384"/>
                  </a:cubicBezTo>
                  <a:cubicBezTo>
                    <a:pt x="568" y="480"/>
                    <a:pt x="680" y="536"/>
                    <a:pt x="816" y="576"/>
                  </a:cubicBezTo>
                  <a:cubicBezTo>
                    <a:pt x="952" y="616"/>
                    <a:pt x="1128" y="664"/>
                    <a:pt x="1248" y="624"/>
                  </a:cubicBezTo>
                  <a:cubicBezTo>
                    <a:pt x="1368" y="584"/>
                    <a:pt x="1424" y="440"/>
                    <a:pt x="1536" y="336"/>
                  </a:cubicBezTo>
                  <a:cubicBezTo>
                    <a:pt x="1648" y="232"/>
                    <a:pt x="1784" y="116"/>
                    <a:pt x="1920" y="0"/>
                  </a:cubicBezTo>
                </a:path>
              </a:pathLst>
            </a:custGeom>
            <a:noFill/>
            <a:ln w="19050" cap="flat" cmpd="sng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552973" name="Oval 13"/>
          <p:cNvSpPr>
            <a:spLocks noChangeArrowheads="1"/>
          </p:cNvSpPr>
          <p:nvPr/>
        </p:nvSpPr>
        <p:spPr bwMode="auto">
          <a:xfrm>
            <a:off x="1487520" y="3387236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79" name="Oval 19"/>
          <p:cNvSpPr>
            <a:spLocks noChangeArrowheads="1"/>
          </p:cNvSpPr>
          <p:nvPr/>
        </p:nvSpPr>
        <p:spPr bwMode="auto">
          <a:xfrm>
            <a:off x="1833120" y="3732873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0" name="Oval 20"/>
          <p:cNvSpPr>
            <a:spLocks noChangeArrowheads="1"/>
          </p:cNvSpPr>
          <p:nvPr/>
        </p:nvSpPr>
        <p:spPr bwMode="auto">
          <a:xfrm>
            <a:off x="2178720" y="4009382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1" name="Oval 21"/>
          <p:cNvSpPr>
            <a:spLocks noChangeArrowheads="1"/>
          </p:cNvSpPr>
          <p:nvPr/>
        </p:nvSpPr>
        <p:spPr bwMode="auto">
          <a:xfrm>
            <a:off x="2524320" y="4216763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2" name="Oval 22"/>
          <p:cNvSpPr>
            <a:spLocks noChangeArrowheads="1"/>
          </p:cNvSpPr>
          <p:nvPr/>
        </p:nvSpPr>
        <p:spPr bwMode="auto">
          <a:xfrm>
            <a:off x="2869920" y="4355018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4" name="Oval 24"/>
          <p:cNvSpPr>
            <a:spLocks noChangeArrowheads="1"/>
          </p:cNvSpPr>
          <p:nvPr/>
        </p:nvSpPr>
        <p:spPr bwMode="auto">
          <a:xfrm>
            <a:off x="3561120" y="4562400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6" name="Oval 26"/>
          <p:cNvSpPr>
            <a:spLocks noChangeArrowheads="1"/>
          </p:cNvSpPr>
          <p:nvPr/>
        </p:nvSpPr>
        <p:spPr bwMode="auto">
          <a:xfrm>
            <a:off x="4252320" y="4285891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7" name="Oval 27"/>
          <p:cNvSpPr>
            <a:spLocks noChangeArrowheads="1"/>
          </p:cNvSpPr>
          <p:nvPr/>
        </p:nvSpPr>
        <p:spPr bwMode="auto">
          <a:xfrm>
            <a:off x="4597920" y="3871127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8" name="Oval 28"/>
          <p:cNvSpPr>
            <a:spLocks noChangeArrowheads="1"/>
          </p:cNvSpPr>
          <p:nvPr/>
        </p:nvSpPr>
        <p:spPr bwMode="auto">
          <a:xfrm>
            <a:off x="4943520" y="3594618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9" name="Oval 29"/>
          <p:cNvSpPr>
            <a:spLocks noChangeArrowheads="1"/>
          </p:cNvSpPr>
          <p:nvPr/>
        </p:nvSpPr>
        <p:spPr bwMode="auto">
          <a:xfrm>
            <a:off x="5289120" y="3248982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90" name="Line 30"/>
          <p:cNvSpPr>
            <a:spLocks noChangeShapeType="1"/>
          </p:cNvSpPr>
          <p:nvPr/>
        </p:nvSpPr>
        <p:spPr bwMode="auto">
          <a:xfrm>
            <a:off x="1556640" y="3525491"/>
            <a:ext cx="0" cy="179730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91" name="Line 31"/>
          <p:cNvSpPr>
            <a:spLocks noChangeShapeType="1"/>
          </p:cNvSpPr>
          <p:nvPr/>
        </p:nvSpPr>
        <p:spPr bwMode="auto">
          <a:xfrm>
            <a:off x="1902240" y="3801999"/>
            <a:ext cx="0" cy="1520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99" name="Line 39"/>
          <p:cNvSpPr>
            <a:spLocks noChangeShapeType="1"/>
          </p:cNvSpPr>
          <p:nvPr/>
        </p:nvSpPr>
        <p:spPr bwMode="auto">
          <a:xfrm>
            <a:off x="2247840" y="4078509"/>
            <a:ext cx="0" cy="124429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0" name="Line 40"/>
          <p:cNvSpPr>
            <a:spLocks noChangeShapeType="1"/>
          </p:cNvSpPr>
          <p:nvPr/>
        </p:nvSpPr>
        <p:spPr bwMode="auto">
          <a:xfrm>
            <a:off x="2593440" y="4285891"/>
            <a:ext cx="0" cy="103690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1" name="Line 41"/>
          <p:cNvSpPr>
            <a:spLocks noChangeShapeType="1"/>
          </p:cNvSpPr>
          <p:nvPr/>
        </p:nvSpPr>
        <p:spPr bwMode="auto">
          <a:xfrm>
            <a:off x="2939040" y="4493273"/>
            <a:ext cx="0" cy="82952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2" name="Line 42"/>
          <p:cNvSpPr>
            <a:spLocks noChangeShapeType="1"/>
          </p:cNvSpPr>
          <p:nvPr/>
        </p:nvSpPr>
        <p:spPr bwMode="auto">
          <a:xfrm>
            <a:off x="3284640" y="4562399"/>
            <a:ext cx="0" cy="760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3" name="Line 43"/>
          <p:cNvSpPr>
            <a:spLocks noChangeShapeType="1"/>
          </p:cNvSpPr>
          <p:nvPr/>
        </p:nvSpPr>
        <p:spPr bwMode="auto">
          <a:xfrm>
            <a:off x="3630240" y="4631527"/>
            <a:ext cx="0" cy="69127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4" name="Line 44"/>
          <p:cNvSpPr>
            <a:spLocks noChangeShapeType="1"/>
          </p:cNvSpPr>
          <p:nvPr/>
        </p:nvSpPr>
        <p:spPr bwMode="auto">
          <a:xfrm>
            <a:off x="3975840" y="4631527"/>
            <a:ext cx="0" cy="69127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5" name="Line 45"/>
          <p:cNvSpPr>
            <a:spLocks noChangeShapeType="1"/>
          </p:cNvSpPr>
          <p:nvPr/>
        </p:nvSpPr>
        <p:spPr bwMode="auto">
          <a:xfrm>
            <a:off x="4321440" y="4355017"/>
            <a:ext cx="0" cy="96778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6" name="Line 46"/>
          <p:cNvSpPr>
            <a:spLocks noChangeShapeType="1"/>
          </p:cNvSpPr>
          <p:nvPr/>
        </p:nvSpPr>
        <p:spPr bwMode="auto">
          <a:xfrm>
            <a:off x="4667040" y="3940255"/>
            <a:ext cx="0" cy="138254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7" name="Line 47"/>
          <p:cNvSpPr>
            <a:spLocks noChangeShapeType="1"/>
          </p:cNvSpPr>
          <p:nvPr/>
        </p:nvSpPr>
        <p:spPr bwMode="auto">
          <a:xfrm>
            <a:off x="5012640" y="3663745"/>
            <a:ext cx="0" cy="165905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8" name="Line 48"/>
          <p:cNvSpPr>
            <a:spLocks noChangeShapeType="1"/>
          </p:cNvSpPr>
          <p:nvPr/>
        </p:nvSpPr>
        <p:spPr bwMode="auto">
          <a:xfrm>
            <a:off x="5358240" y="3387237"/>
            <a:ext cx="0" cy="19355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15" name="Line 55"/>
          <p:cNvSpPr>
            <a:spLocks noChangeShapeType="1"/>
          </p:cNvSpPr>
          <p:nvPr/>
        </p:nvSpPr>
        <p:spPr bwMode="auto">
          <a:xfrm>
            <a:off x="1244160" y="2972472"/>
            <a:ext cx="44236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16" name="Text Box 56"/>
          <p:cNvSpPr txBox="1">
            <a:spLocks noChangeArrowheads="1"/>
          </p:cNvSpPr>
          <p:nvPr/>
        </p:nvSpPr>
        <p:spPr bwMode="auto">
          <a:xfrm>
            <a:off x="3306796" y="2557708"/>
            <a:ext cx="435212" cy="4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i="1">
                <a:solidFill>
                  <a:srgbClr val="000000"/>
                </a:solidFill>
                <a:latin typeface="Times New Roman" pitchFamily="18" charset="0"/>
              </a:rPr>
              <a:t>L</a:t>
            </a:r>
            <a:r>
              <a:rPr lang="en-US" sz="2200" i="1" baseline="-2500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553017" name="Line 57"/>
          <p:cNvSpPr>
            <a:spLocks noChangeShapeType="1"/>
          </p:cNvSpPr>
          <p:nvPr/>
        </p:nvSpPr>
        <p:spPr bwMode="auto">
          <a:xfrm flipV="1">
            <a:off x="5667840" y="2903345"/>
            <a:ext cx="0" cy="241945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19" name="Oval 59"/>
          <p:cNvSpPr>
            <a:spLocks noChangeArrowheads="1"/>
          </p:cNvSpPr>
          <p:nvPr/>
        </p:nvSpPr>
        <p:spPr bwMode="auto">
          <a:xfrm>
            <a:off x="3205440" y="4493272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20" name="Oval 60"/>
          <p:cNvSpPr>
            <a:spLocks noChangeArrowheads="1"/>
          </p:cNvSpPr>
          <p:nvPr/>
        </p:nvSpPr>
        <p:spPr bwMode="auto">
          <a:xfrm>
            <a:off x="3896640" y="4536477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553021" name="Group 61"/>
          <p:cNvGrpSpPr>
            <a:grpSpLocks/>
          </p:cNvGrpSpPr>
          <p:nvPr/>
        </p:nvGrpSpPr>
        <p:grpSpPr bwMode="auto">
          <a:xfrm>
            <a:off x="3215521" y="3179854"/>
            <a:ext cx="5281920" cy="1634572"/>
            <a:chOff x="2233" y="2208"/>
            <a:chExt cx="3668" cy="1135"/>
          </a:xfrm>
        </p:grpSpPr>
        <p:graphicFrame>
          <p:nvGraphicFramePr>
            <p:cNvPr id="553010" name="Object 50"/>
            <p:cNvGraphicFramePr>
              <a:graphicFrameLocks noChangeAspect="1"/>
            </p:cNvGraphicFramePr>
            <p:nvPr/>
          </p:nvGraphicFramePr>
          <p:xfrm>
            <a:off x="4368" y="2784"/>
            <a:ext cx="1106" cy="559"/>
          </p:xfrm>
          <a:graphic>
            <a:graphicData uri="http://schemas.openxmlformats.org/presentationml/2006/ole">
              <p:oleObj spid="_x0000_s33802" name="Equation" r:id="rId4" imgW="774364" imgH="393529" progId="">
                <p:embed/>
              </p:oleObj>
            </a:graphicData>
          </a:graphic>
        </p:graphicFrame>
        <p:sp>
          <p:nvSpPr>
            <p:cNvPr id="553011" name="Text Box 51"/>
            <p:cNvSpPr txBox="1">
              <a:spLocks noChangeArrowheads="1"/>
            </p:cNvSpPr>
            <p:nvPr/>
          </p:nvSpPr>
          <p:spPr bwMode="auto">
            <a:xfrm>
              <a:off x="4128" y="2208"/>
              <a:ext cx="177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200" i="1" dirty="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r>
                <a:rPr lang="en-US" sz="2200" dirty="0">
                  <a:solidFill>
                    <a:srgbClr val="000000"/>
                  </a:solidFill>
                </a:rPr>
                <a:t> </a:t>
              </a: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points: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Final interval size </a:t>
              </a:r>
              <a:r>
                <a:rPr lang="en-US" sz="2200" dirty="0">
                  <a:solidFill>
                    <a:srgbClr val="000000"/>
                  </a:solidFill>
                </a:rPr>
                <a:t>=</a:t>
              </a:r>
            </a:p>
          </p:txBody>
        </p:sp>
        <p:grpSp>
          <p:nvGrpSpPr>
            <p:cNvPr id="553018" name="Group 58"/>
            <p:cNvGrpSpPr>
              <a:grpSpLocks/>
            </p:cNvGrpSpPr>
            <p:nvPr/>
          </p:nvGrpSpPr>
          <p:grpSpPr bwMode="auto">
            <a:xfrm>
              <a:off x="2233" y="2640"/>
              <a:ext cx="576" cy="606"/>
              <a:chOff x="2233" y="2640"/>
              <a:chExt cx="576" cy="606"/>
            </a:xfrm>
          </p:grpSpPr>
          <p:sp>
            <p:nvSpPr>
              <p:cNvPr id="552983" name="Oval 23"/>
              <p:cNvSpPr>
                <a:spLocks noChangeArrowheads="1"/>
              </p:cNvSpPr>
              <p:nvPr/>
            </p:nvSpPr>
            <p:spPr bwMode="auto">
              <a:xfrm>
                <a:off x="2233" y="312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2985" name="Oval 25"/>
              <p:cNvSpPr>
                <a:spLocks noChangeArrowheads="1"/>
              </p:cNvSpPr>
              <p:nvPr/>
            </p:nvSpPr>
            <p:spPr bwMode="auto">
              <a:xfrm>
                <a:off x="2713" y="315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3013" name="Line 53"/>
              <p:cNvSpPr>
                <a:spLocks noChangeShapeType="1"/>
              </p:cNvSpPr>
              <p:nvPr/>
            </p:nvSpPr>
            <p:spPr bwMode="auto">
              <a:xfrm>
                <a:off x="2256" y="2976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3014" name="Text Box 54"/>
              <p:cNvSpPr txBox="1">
                <a:spLocks noChangeArrowheads="1"/>
              </p:cNvSpPr>
              <p:nvPr/>
            </p:nvSpPr>
            <p:spPr bwMode="auto">
              <a:xfrm>
                <a:off x="2337" y="2640"/>
                <a:ext cx="314" cy="2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200" i="1">
                    <a:solidFill>
                      <a:srgbClr val="000000"/>
                    </a:solidFill>
                    <a:latin typeface="Times New Roman" pitchFamily="18" charset="0"/>
                  </a:rPr>
                  <a:t>L</a:t>
                </a:r>
                <a:r>
                  <a:rPr lang="en-US" sz="2200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94167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Basic strategy of 0</a:t>
            </a:r>
            <a:r>
              <a:rPr lang="en-US" sz="3600" b="1" baseline="3000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th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order methods for single-variable case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2004690"/>
            <a:ext cx="7806240" cy="2903345"/>
          </a:xfrm>
        </p:spPr>
        <p:txBody>
          <a:bodyPr/>
          <a:lstStyle/>
          <a:p>
            <a:pPr marL="547151" indent="-449240">
              <a:lnSpc>
                <a:spcPct val="104000"/>
              </a:lnSpc>
              <a:buFont typeface="StarSymbol" charset="0"/>
              <a:buAutoNum type="arabicPeriod"/>
            </a:pPr>
            <a:r>
              <a:rPr lang="en-US" dirty="0">
                <a:latin typeface="Calibri" pitchFamily="34" charset="0"/>
              </a:rPr>
              <a:t>Find interval [</a:t>
            </a:r>
            <a:r>
              <a:rPr lang="en-US" i="1" dirty="0">
                <a:latin typeface="Calibri" pitchFamily="34" charset="0"/>
              </a:rPr>
              <a:t>a</a:t>
            </a:r>
            <a:r>
              <a:rPr lang="en-US" i="1" baseline="-25000" dirty="0">
                <a:latin typeface="Calibri" pitchFamily="34" charset="0"/>
              </a:rPr>
              <a:t>0</a:t>
            </a:r>
            <a:r>
              <a:rPr lang="en-US" dirty="0">
                <a:latin typeface="Calibri" pitchFamily="34" charset="0"/>
              </a:rPr>
              <a:t>, </a:t>
            </a:r>
            <a:r>
              <a:rPr lang="en-US" i="1" dirty="0">
                <a:latin typeface="Calibri" pitchFamily="34" charset="0"/>
              </a:rPr>
              <a:t>b</a:t>
            </a:r>
            <a:r>
              <a:rPr lang="en-US" i="1" baseline="-25000" dirty="0">
                <a:latin typeface="Calibri" pitchFamily="34" charset="0"/>
              </a:rPr>
              <a:t>0</a:t>
            </a:r>
            <a:r>
              <a:rPr lang="en-US" dirty="0">
                <a:latin typeface="Calibri" pitchFamily="34" charset="0"/>
              </a:rPr>
              <a:t>] that contains the minimum (bracketing)</a:t>
            </a:r>
          </a:p>
          <a:p>
            <a:pPr marL="547151" indent="-449240">
              <a:lnSpc>
                <a:spcPct val="104000"/>
              </a:lnSpc>
              <a:buFont typeface="StarSymbol" charset="0"/>
              <a:buAutoNum type="arabicPeriod"/>
            </a:pPr>
            <a:r>
              <a:rPr lang="en-US" dirty="0">
                <a:latin typeface="Calibri" pitchFamily="34" charset="0"/>
              </a:rPr>
              <a:t>Iteratively reduce the size of the interval [</a:t>
            </a:r>
            <a:r>
              <a:rPr lang="en-US" i="1" dirty="0" err="1">
                <a:latin typeface="Calibri" pitchFamily="34" charset="0"/>
              </a:rPr>
              <a:t>a</a:t>
            </a:r>
            <a:r>
              <a:rPr lang="en-US" i="1" baseline="-25000" dirty="0" err="1">
                <a:latin typeface="Calibri" pitchFamily="34" charset="0"/>
              </a:rPr>
              <a:t>k</a:t>
            </a:r>
            <a:r>
              <a:rPr lang="en-US" dirty="0">
                <a:latin typeface="Calibri" pitchFamily="34" charset="0"/>
              </a:rPr>
              <a:t>, </a:t>
            </a:r>
            <a:r>
              <a:rPr lang="en-US" i="1" dirty="0" err="1">
                <a:latin typeface="Calibri" pitchFamily="34" charset="0"/>
              </a:rPr>
              <a:t>b</a:t>
            </a:r>
            <a:r>
              <a:rPr lang="en-US" i="1" baseline="-25000" dirty="0" err="1">
                <a:latin typeface="Calibri" pitchFamily="34" charset="0"/>
              </a:rPr>
              <a:t>k</a:t>
            </a:r>
            <a:r>
              <a:rPr lang="en-US" dirty="0">
                <a:latin typeface="Calibri" pitchFamily="34" charset="0"/>
              </a:rPr>
              <a:t>] (sectioning)</a:t>
            </a:r>
          </a:p>
          <a:p>
            <a:pPr marL="547151" indent="-449240">
              <a:lnSpc>
                <a:spcPct val="104000"/>
              </a:lnSpc>
              <a:buFont typeface="StarSymbol" charset="0"/>
              <a:buAutoNum type="arabicPeriod"/>
            </a:pPr>
            <a:r>
              <a:rPr lang="en-US" dirty="0">
                <a:latin typeface="Calibri" pitchFamily="34" charset="0"/>
              </a:rPr>
              <a:t>Approximate the minimum by the minimum of a simple interpolation function over the interval [</a:t>
            </a:r>
            <a:r>
              <a:rPr lang="en-US" i="1" dirty="0" err="1">
                <a:latin typeface="Calibri" pitchFamily="34" charset="0"/>
              </a:rPr>
              <a:t>a</a:t>
            </a:r>
            <a:r>
              <a:rPr lang="en-US" i="1" baseline="-25000" dirty="0" err="1">
                <a:latin typeface="Calibri" pitchFamily="34" charset="0"/>
              </a:rPr>
              <a:t>N</a:t>
            </a:r>
            <a:r>
              <a:rPr lang="en-US" dirty="0">
                <a:latin typeface="Calibri" pitchFamily="34" charset="0"/>
              </a:rPr>
              <a:t>, </a:t>
            </a:r>
            <a:r>
              <a:rPr lang="en-US" i="1" dirty="0" err="1">
                <a:latin typeface="Calibri" pitchFamily="34" charset="0"/>
              </a:rPr>
              <a:t>b</a:t>
            </a:r>
            <a:r>
              <a:rPr lang="en-US" i="1" baseline="-25000" dirty="0" err="1">
                <a:latin typeface="Calibri" pitchFamily="34" charset="0"/>
              </a:rPr>
              <a:t>N</a:t>
            </a:r>
            <a:r>
              <a:rPr lang="en-US" dirty="0">
                <a:latin typeface="Calibri" pitchFamily="34" charset="0"/>
              </a:rPr>
              <a:t>] </a:t>
            </a:r>
            <a:endParaRPr lang="en-GB" dirty="0">
              <a:latin typeface="Calibri" pitchFamily="34" charset="0"/>
            </a:endParaRPr>
          </a:p>
        </p:txBody>
      </p:sp>
      <p:sp>
        <p:nvSpPr>
          <p:cNvPr id="478214" name="Rectangle 6"/>
          <p:cNvSpPr>
            <a:spLocks noChangeArrowheads="1"/>
          </p:cNvSpPr>
          <p:nvPr/>
        </p:nvSpPr>
        <p:spPr bwMode="auto">
          <a:xfrm>
            <a:off x="695521" y="4700653"/>
            <a:ext cx="7806240" cy="152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9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nl-NL" sz="2400" dirty="0">
                <a:solidFill>
                  <a:srgbClr val="000000"/>
                </a:solidFill>
                <a:latin typeface="Calibri" pitchFamily="34" charset="0"/>
              </a:rPr>
              <a:t>Sectioning methods:</a:t>
            </a:r>
          </a:p>
          <a:p>
            <a:pPr marL="783291" lvl="1" indent="-260617" defTabSz="414683" fontAlgn="base" hangingPunct="0">
              <a:lnSpc>
                <a:spcPct val="94000"/>
              </a:lnSpc>
              <a:spcBef>
                <a:spcPct val="0"/>
              </a:spcBef>
              <a:spcAft>
                <a:spcPts val="1032"/>
              </a:spcAft>
              <a:buClr>
                <a:srgbClr val="000000"/>
              </a:buClr>
              <a:buSzPct val="90000"/>
              <a:buFont typeface="StarSymbol" charset="0"/>
              <a:buChar char="–"/>
            </a:pPr>
            <a:r>
              <a:rPr lang="nl-NL" sz="2200" dirty="0">
                <a:solidFill>
                  <a:srgbClr val="000000"/>
                </a:solidFill>
                <a:latin typeface="Calibri" pitchFamily="34" charset="0"/>
              </a:rPr>
              <a:t>Dichotomous search</a:t>
            </a:r>
          </a:p>
          <a:p>
            <a:pPr marL="783291" lvl="1" indent="-260617" defTabSz="414683" fontAlgn="base" hangingPunct="0">
              <a:lnSpc>
                <a:spcPct val="94000"/>
              </a:lnSpc>
              <a:spcBef>
                <a:spcPct val="0"/>
              </a:spcBef>
              <a:spcAft>
                <a:spcPts val="1032"/>
              </a:spcAft>
              <a:buClr>
                <a:srgbClr val="000000"/>
              </a:buClr>
              <a:buSzPct val="90000"/>
              <a:buFont typeface="StarSymbol" charset="0"/>
              <a:buChar char="–"/>
            </a:pPr>
            <a:r>
              <a:rPr lang="nl-NL" sz="2200" dirty="0">
                <a:solidFill>
                  <a:srgbClr val="000000"/>
                </a:solidFill>
                <a:latin typeface="Calibri" pitchFamily="34" charset="0"/>
              </a:rPr>
              <a:t>Fibonacci method</a:t>
            </a:r>
          </a:p>
          <a:p>
            <a:pPr marL="783291" lvl="1" indent="-260617" defTabSz="414683" fontAlgn="base" hangingPunct="0">
              <a:lnSpc>
                <a:spcPct val="94000"/>
              </a:lnSpc>
              <a:spcBef>
                <a:spcPct val="0"/>
              </a:spcBef>
              <a:spcAft>
                <a:spcPts val="1032"/>
              </a:spcAft>
              <a:buClr>
                <a:srgbClr val="000000"/>
              </a:buClr>
              <a:buSzPct val="90000"/>
              <a:buFont typeface="StarSymbol" charset="0"/>
              <a:buChar char="–"/>
            </a:pPr>
            <a:r>
              <a:rPr lang="nl-NL" sz="2200" dirty="0">
                <a:solidFill>
                  <a:srgbClr val="000000"/>
                </a:solidFill>
                <a:latin typeface="Calibri" pitchFamily="34" charset="0"/>
              </a:rPr>
              <a:t>Golden section method</a:t>
            </a:r>
          </a:p>
        </p:txBody>
      </p:sp>
    </p:spTree>
    <p:extLst>
      <p:ext uri="{BB962C8B-B14F-4D97-AF65-F5344CB8AC3E}">
        <p14:creationId xmlns:p14="http://schemas.microsoft.com/office/powerpoint/2010/main" xmlns="" val="15560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1" grpId="0" build="p" autoUpdateAnimBg="0"/>
      <p:bldP spid="478214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Bracketing the minimum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79236" name="Line 4"/>
          <p:cNvSpPr>
            <a:spLocks noChangeShapeType="1"/>
          </p:cNvSpPr>
          <p:nvPr/>
        </p:nvSpPr>
        <p:spPr bwMode="auto">
          <a:xfrm>
            <a:off x="1451520" y="5031888"/>
            <a:ext cx="656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79243" name="Text Box 11"/>
          <p:cNvSpPr txBox="1">
            <a:spLocks noChangeArrowheads="1"/>
          </p:cNvSpPr>
          <p:nvPr/>
        </p:nvSpPr>
        <p:spPr bwMode="auto">
          <a:xfrm>
            <a:off x="960653" y="2266798"/>
            <a:ext cx="244454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f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79244" name="Text Box 12"/>
          <p:cNvSpPr txBox="1">
            <a:spLocks noChangeArrowheads="1"/>
          </p:cNvSpPr>
          <p:nvPr/>
        </p:nvSpPr>
        <p:spPr bwMode="auto">
          <a:xfrm>
            <a:off x="8149339" y="4686252"/>
            <a:ext cx="282927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79246" name="Line 14"/>
          <p:cNvSpPr>
            <a:spLocks noChangeShapeType="1"/>
          </p:cNvSpPr>
          <p:nvPr/>
        </p:nvSpPr>
        <p:spPr bwMode="auto">
          <a:xfrm flipV="1">
            <a:off x="1451520" y="2335925"/>
            <a:ext cx="0" cy="2695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479265" name="Group 33"/>
          <p:cNvGrpSpPr>
            <a:grpSpLocks/>
          </p:cNvGrpSpPr>
          <p:nvPr/>
        </p:nvGrpSpPr>
        <p:grpSpPr bwMode="auto">
          <a:xfrm>
            <a:off x="2229125" y="2958072"/>
            <a:ext cx="377280" cy="2442498"/>
            <a:chOff x="1644" y="1872"/>
            <a:chExt cx="262" cy="1696"/>
          </a:xfrm>
        </p:grpSpPr>
        <p:sp>
          <p:nvSpPr>
            <p:cNvPr id="479249" name="Line 17"/>
            <p:cNvSpPr>
              <a:spLocks noChangeShapeType="1"/>
            </p:cNvSpPr>
            <p:nvPr/>
          </p:nvSpPr>
          <p:spPr bwMode="auto">
            <a:xfrm>
              <a:off x="1752" y="1872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0" name="Text Box 18"/>
            <p:cNvSpPr txBox="1">
              <a:spLocks noChangeArrowheads="1"/>
            </p:cNvSpPr>
            <p:nvPr/>
          </p:nvSpPr>
          <p:spPr bwMode="auto">
            <a:xfrm>
              <a:off x="1644" y="3312"/>
              <a:ext cx="26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79247" name="Oval 15"/>
            <p:cNvSpPr>
              <a:spLocks noChangeArrowheads="1"/>
            </p:cNvSpPr>
            <p:nvPr/>
          </p:nvSpPr>
          <p:spPr bwMode="auto">
            <a:xfrm>
              <a:off x="1728" y="1872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79266" name="Group 34"/>
          <p:cNvGrpSpPr>
            <a:grpSpLocks/>
          </p:cNvGrpSpPr>
          <p:nvPr/>
        </p:nvGrpSpPr>
        <p:grpSpPr bwMode="auto">
          <a:xfrm>
            <a:off x="2384641" y="3925854"/>
            <a:ext cx="1605600" cy="1474715"/>
            <a:chOff x="1752" y="2544"/>
            <a:chExt cx="1115" cy="1024"/>
          </a:xfrm>
        </p:grpSpPr>
        <p:sp>
          <p:nvSpPr>
            <p:cNvPr id="479251" name="Text Box 19"/>
            <p:cNvSpPr txBox="1">
              <a:spLocks noChangeArrowheads="1"/>
            </p:cNvSpPr>
            <p:nvPr/>
          </p:nvSpPr>
          <p:spPr bwMode="auto">
            <a:xfrm>
              <a:off x="2113" y="3312"/>
              <a:ext cx="754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 = 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GB">
                <a:solidFill>
                  <a:srgbClr val="000000"/>
                </a:solidFill>
                <a:latin typeface="Symbol" pitchFamily="18" charset="2"/>
              </a:endParaRPr>
            </a:p>
          </p:txBody>
        </p:sp>
        <p:sp>
          <p:nvSpPr>
            <p:cNvPr id="479253" name="Line 21"/>
            <p:cNvSpPr>
              <a:spLocks noChangeShapeType="1"/>
            </p:cNvSpPr>
            <p:nvPr/>
          </p:nvSpPr>
          <p:spPr bwMode="auto">
            <a:xfrm>
              <a:off x="2520" y="259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2" name="Line 20"/>
            <p:cNvSpPr>
              <a:spLocks noChangeShapeType="1"/>
            </p:cNvSpPr>
            <p:nvPr/>
          </p:nvSpPr>
          <p:spPr bwMode="auto">
            <a:xfrm>
              <a:off x="1752" y="321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4" name="Oval 22"/>
            <p:cNvSpPr>
              <a:spLocks noChangeArrowheads="1"/>
            </p:cNvSpPr>
            <p:nvPr/>
          </p:nvSpPr>
          <p:spPr bwMode="auto">
            <a:xfrm>
              <a:off x="2496" y="2544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79267" name="Group 35"/>
          <p:cNvGrpSpPr>
            <a:grpSpLocks/>
          </p:cNvGrpSpPr>
          <p:nvPr/>
        </p:nvGrpSpPr>
        <p:grpSpPr bwMode="auto">
          <a:xfrm>
            <a:off x="3504961" y="4565280"/>
            <a:ext cx="2139840" cy="835288"/>
            <a:chOff x="2530" y="2988"/>
            <a:chExt cx="1486" cy="580"/>
          </a:xfrm>
        </p:grpSpPr>
        <p:sp>
          <p:nvSpPr>
            <p:cNvPr id="479255" name="Text Box 23"/>
            <p:cNvSpPr txBox="1">
              <a:spLocks noChangeArrowheads="1"/>
            </p:cNvSpPr>
            <p:nvPr/>
          </p:nvSpPr>
          <p:spPr bwMode="auto">
            <a:xfrm>
              <a:off x="3196" y="3312"/>
              <a:ext cx="820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 = 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gD</a:t>
              </a:r>
              <a:endParaRPr lang="en-GB">
                <a:solidFill>
                  <a:srgbClr val="000000"/>
                </a:solidFill>
                <a:latin typeface="Symbol" pitchFamily="18" charset="2"/>
              </a:endParaRPr>
            </a:p>
          </p:txBody>
        </p:sp>
        <p:sp>
          <p:nvSpPr>
            <p:cNvPr id="479256" name="Line 24"/>
            <p:cNvSpPr>
              <a:spLocks noChangeShapeType="1"/>
            </p:cNvSpPr>
            <p:nvPr/>
          </p:nvSpPr>
          <p:spPr bwMode="auto">
            <a:xfrm>
              <a:off x="2530" y="3216"/>
              <a:ext cx="11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8" name="Oval 26"/>
            <p:cNvSpPr>
              <a:spLocks noChangeArrowheads="1"/>
            </p:cNvSpPr>
            <p:nvPr/>
          </p:nvSpPr>
          <p:spPr bwMode="auto">
            <a:xfrm>
              <a:off x="3660" y="2988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9" name="Line 27"/>
            <p:cNvSpPr>
              <a:spLocks noChangeShapeType="1"/>
            </p:cNvSpPr>
            <p:nvPr/>
          </p:nvSpPr>
          <p:spPr bwMode="auto">
            <a:xfrm>
              <a:off x="3684" y="302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79268" name="Group 36"/>
          <p:cNvGrpSpPr>
            <a:grpSpLocks/>
          </p:cNvGrpSpPr>
          <p:nvPr/>
        </p:nvGrpSpPr>
        <p:grpSpPr bwMode="auto">
          <a:xfrm>
            <a:off x="5184000" y="2387771"/>
            <a:ext cx="3041280" cy="3012796"/>
            <a:chOff x="3696" y="1476"/>
            <a:chExt cx="2112" cy="2092"/>
          </a:xfrm>
        </p:grpSpPr>
        <p:sp>
          <p:nvSpPr>
            <p:cNvPr id="479260" name="Line 28"/>
            <p:cNvSpPr>
              <a:spLocks noChangeShapeType="1"/>
            </p:cNvSpPr>
            <p:nvPr/>
          </p:nvSpPr>
          <p:spPr bwMode="auto">
            <a:xfrm>
              <a:off x="3696" y="3216"/>
              <a:ext cx="17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61" name="Text Box 29"/>
            <p:cNvSpPr txBox="1">
              <a:spLocks noChangeArrowheads="1"/>
            </p:cNvSpPr>
            <p:nvPr/>
          </p:nvSpPr>
          <p:spPr bwMode="auto">
            <a:xfrm>
              <a:off x="4935" y="3312"/>
              <a:ext cx="873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 = 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i="1" baseline="30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GB">
                <a:solidFill>
                  <a:srgbClr val="000000"/>
                </a:solidFill>
                <a:latin typeface="Symbol" pitchFamily="18" charset="2"/>
              </a:endParaRPr>
            </a:p>
          </p:txBody>
        </p:sp>
        <p:sp>
          <p:nvSpPr>
            <p:cNvPr id="479263" name="Line 31"/>
            <p:cNvSpPr>
              <a:spLocks noChangeShapeType="1"/>
            </p:cNvSpPr>
            <p:nvPr/>
          </p:nvSpPr>
          <p:spPr bwMode="auto">
            <a:xfrm>
              <a:off x="5424" y="1488"/>
              <a:ext cx="0" cy="18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62" name="Oval 30"/>
            <p:cNvSpPr>
              <a:spLocks noChangeArrowheads="1"/>
            </p:cNvSpPr>
            <p:nvPr/>
          </p:nvSpPr>
          <p:spPr bwMode="auto">
            <a:xfrm>
              <a:off x="5400" y="1476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79271" name="Group 39"/>
          <p:cNvGrpSpPr>
            <a:grpSpLocks/>
          </p:cNvGrpSpPr>
          <p:nvPr/>
        </p:nvGrpSpPr>
        <p:grpSpPr bwMode="auto">
          <a:xfrm>
            <a:off x="3456000" y="3787598"/>
            <a:ext cx="4216320" cy="483891"/>
            <a:chOff x="2496" y="2448"/>
            <a:chExt cx="2928" cy="336"/>
          </a:xfrm>
        </p:grpSpPr>
        <p:sp>
          <p:nvSpPr>
            <p:cNvPr id="479269" name="Line 37"/>
            <p:cNvSpPr>
              <a:spLocks noChangeShapeType="1"/>
            </p:cNvSpPr>
            <p:nvPr/>
          </p:nvSpPr>
          <p:spPr bwMode="auto">
            <a:xfrm>
              <a:off x="2496" y="2784"/>
              <a:ext cx="29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70" name="Rectangle 38"/>
            <p:cNvSpPr>
              <a:spLocks noChangeArrowheads="1"/>
            </p:cNvSpPr>
            <p:nvPr/>
          </p:nvSpPr>
          <p:spPr bwMode="auto">
            <a:xfrm>
              <a:off x="3560" y="2448"/>
              <a:ext cx="722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[</a:t>
              </a:r>
              <a:r>
                <a:rPr lang="en-US" sz="2400" i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r>
                <a:rPr lang="en-US" sz="2400" i="1" baseline="-25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, </a:t>
              </a:r>
              <a:r>
                <a:rPr lang="en-US" sz="2400" i="1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r>
                <a:rPr lang="en-US" sz="2400" i="1" baseline="-25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r>
                <a:rPr lang="en-US" sz="2400">
                  <a:solidFill>
                    <a:srgbClr val="000000"/>
                  </a:solidFill>
                  <a:latin typeface="Times New Roman" pitchFamily="18" charset="0"/>
                </a:rPr>
                <a:t>]</a:t>
              </a:r>
              <a:endParaRPr lang="en-GB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479272" name="Text Box 40"/>
          <p:cNvSpPr txBox="1">
            <a:spLocks noChangeArrowheads="1"/>
          </p:cNvSpPr>
          <p:nvPr/>
        </p:nvSpPr>
        <p:spPr bwMode="auto">
          <a:xfrm>
            <a:off x="463488" y="5733242"/>
            <a:ext cx="8323589" cy="4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00"/>
                </a:solidFill>
              </a:rPr>
              <a:t>Starting point </a:t>
            </a:r>
            <a:r>
              <a:rPr lang="en-US" sz="2200" i="1" dirty="0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sz="2200" i="1" baseline="-25000" dirty="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US" sz="2200" dirty="0">
                <a:solidFill>
                  <a:srgbClr val="000000"/>
                </a:solidFill>
              </a:rPr>
              <a:t>, </a:t>
            </a:r>
            <a:r>
              <a:rPr lang="en-US" sz="2200" dirty="0" err="1">
                <a:solidFill>
                  <a:srgbClr val="000000"/>
                </a:solidFill>
              </a:rPr>
              <a:t>stepsize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z="2200" dirty="0">
                <a:solidFill>
                  <a:srgbClr val="000000"/>
                </a:solidFill>
              </a:rPr>
              <a:t>, expansion parameter </a:t>
            </a:r>
            <a:r>
              <a:rPr lang="en-US" sz="2200" dirty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200" dirty="0">
                <a:solidFill>
                  <a:srgbClr val="000000"/>
                </a:solidFill>
              </a:rPr>
              <a:t>: user-defined</a:t>
            </a:r>
            <a:endParaRPr lang="en-GB" sz="2200" dirty="0">
              <a:solidFill>
                <a:srgbClr val="000000"/>
              </a:solidFill>
            </a:endParaRPr>
          </a:p>
        </p:txBody>
      </p:sp>
      <p:sp>
        <p:nvSpPr>
          <p:cNvPr id="479273" name="Freeform 41"/>
          <p:cNvSpPr>
            <a:spLocks/>
          </p:cNvSpPr>
          <p:nvPr/>
        </p:nvSpPr>
        <p:spPr bwMode="auto">
          <a:xfrm>
            <a:off x="1667520" y="1659055"/>
            <a:ext cx="6212160" cy="3225939"/>
          </a:xfrm>
          <a:custGeom>
            <a:avLst/>
            <a:gdLst>
              <a:gd name="T0" fmla="*/ 0 w 4314"/>
              <a:gd name="T1" fmla="*/ 522 h 2240"/>
              <a:gd name="T2" fmla="*/ 780 w 4314"/>
              <a:gd name="T3" fmla="*/ 1164 h 2240"/>
              <a:gd name="T4" fmla="*/ 1464 w 4314"/>
              <a:gd name="T5" fmla="*/ 1716 h 2240"/>
              <a:gd name="T6" fmla="*/ 2586 w 4314"/>
              <a:gd name="T7" fmla="*/ 2064 h 2240"/>
              <a:gd name="T8" fmla="*/ 3654 w 4314"/>
              <a:gd name="T9" fmla="*/ 1896 h 2240"/>
              <a:gd name="T10" fmla="*/ 4314 w 4314"/>
              <a:gd name="T11" fmla="*/ 0 h 2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14" h="2240">
                <a:moveTo>
                  <a:pt x="0" y="522"/>
                </a:moveTo>
                <a:cubicBezTo>
                  <a:pt x="130" y="629"/>
                  <a:pt x="536" y="965"/>
                  <a:pt x="780" y="1164"/>
                </a:cubicBezTo>
                <a:cubicBezTo>
                  <a:pt x="1024" y="1363"/>
                  <a:pt x="1163" y="1566"/>
                  <a:pt x="1464" y="1716"/>
                </a:cubicBezTo>
                <a:cubicBezTo>
                  <a:pt x="1765" y="1866"/>
                  <a:pt x="2221" y="2034"/>
                  <a:pt x="2586" y="2064"/>
                </a:cubicBezTo>
                <a:cubicBezTo>
                  <a:pt x="2951" y="2094"/>
                  <a:pt x="3366" y="2240"/>
                  <a:pt x="3654" y="1896"/>
                </a:cubicBezTo>
                <a:cubicBezTo>
                  <a:pt x="3942" y="1552"/>
                  <a:pt x="4177" y="395"/>
                  <a:pt x="4314" y="0"/>
                </a:cubicBezTo>
              </a:path>
            </a:pathLst>
          </a:custGeom>
          <a:noFill/>
          <a:ln w="19050" cap="flat" cmpd="sng">
            <a:solidFill>
              <a:srgbClr val="3366FF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79274" name="Freeform 42"/>
          <p:cNvSpPr>
            <a:spLocks/>
          </p:cNvSpPr>
          <p:nvPr/>
        </p:nvSpPr>
        <p:spPr bwMode="auto">
          <a:xfrm>
            <a:off x="1719360" y="1935565"/>
            <a:ext cx="6721920" cy="3130889"/>
          </a:xfrm>
          <a:custGeom>
            <a:avLst/>
            <a:gdLst>
              <a:gd name="T0" fmla="*/ 0 w 4668"/>
              <a:gd name="T1" fmla="*/ 366 h 2174"/>
              <a:gd name="T2" fmla="*/ 654 w 4668"/>
              <a:gd name="T3" fmla="*/ 960 h 2174"/>
              <a:gd name="T4" fmla="*/ 930 w 4668"/>
              <a:gd name="T5" fmla="*/ 2076 h 2174"/>
              <a:gd name="T6" fmla="*/ 1176 w 4668"/>
              <a:gd name="T7" fmla="*/ 1548 h 2174"/>
              <a:gd name="T8" fmla="*/ 1470 w 4668"/>
              <a:gd name="T9" fmla="*/ 936 h 2174"/>
              <a:gd name="T10" fmla="*/ 1848 w 4668"/>
              <a:gd name="T11" fmla="*/ 960 h 2174"/>
              <a:gd name="T12" fmla="*/ 2130 w 4668"/>
              <a:gd name="T13" fmla="*/ 1584 h 2174"/>
              <a:gd name="T14" fmla="*/ 2544 w 4668"/>
              <a:gd name="T15" fmla="*/ 1860 h 2174"/>
              <a:gd name="T16" fmla="*/ 3336 w 4668"/>
              <a:gd name="T17" fmla="*/ 1422 h 2174"/>
              <a:gd name="T18" fmla="*/ 3882 w 4668"/>
              <a:gd name="T19" fmla="*/ 546 h 2174"/>
              <a:gd name="T20" fmla="*/ 4668 w 4668"/>
              <a:gd name="T21" fmla="*/ 0 h 2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68" h="2174">
                <a:moveTo>
                  <a:pt x="0" y="366"/>
                </a:moveTo>
                <a:cubicBezTo>
                  <a:pt x="109" y="465"/>
                  <a:pt x="499" y="675"/>
                  <a:pt x="654" y="960"/>
                </a:cubicBezTo>
                <a:cubicBezTo>
                  <a:pt x="809" y="1245"/>
                  <a:pt x="843" y="1978"/>
                  <a:pt x="930" y="2076"/>
                </a:cubicBezTo>
                <a:cubicBezTo>
                  <a:pt x="1017" y="2174"/>
                  <a:pt x="1086" y="1738"/>
                  <a:pt x="1176" y="1548"/>
                </a:cubicBezTo>
                <a:cubicBezTo>
                  <a:pt x="1266" y="1358"/>
                  <a:pt x="1358" y="1034"/>
                  <a:pt x="1470" y="936"/>
                </a:cubicBezTo>
                <a:cubicBezTo>
                  <a:pt x="1582" y="838"/>
                  <a:pt x="1738" y="852"/>
                  <a:pt x="1848" y="960"/>
                </a:cubicBezTo>
                <a:cubicBezTo>
                  <a:pt x="1958" y="1068"/>
                  <a:pt x="2014" y="1434"/>
                  <a:pt x="2130" y="1584"/>
                </a:cubicBezTo>
                <a:cubicBezTo>
                  <a:pt x="2246" y="1734"/>
                  <a:pt x="2343" y="1887"/>
                  <a:pt x="2544" y="1860"/>
                </a:cubicBezTo>
                <a:cubicBezTo>
                  <a:pt x="2745" y="1833"/>
                  <a:pt x="3113" y="1641"/>
                  <a:pt x="3336" y="1422"/>
                </a:cubicBezTo>
                <a:cubicBezTo>
                  <a:pt x="3559" y="1203"/>
                  <a:pt x="3660" y="783"/>
                  <a:pt x="3882" y="546"/>
                </a:cubicBezTo>
                <a:cubicBezTo>
                  <a:pt x="4104" y="309"/>
                  <a:pt x="4504" y="114"/>
                  <a:pt x="4668" y="0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64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72" grpId="0" autoUpdateAnimBg="0"/>
      <p:bldP spid="479273" grpId="0" animBg="1"/>
      <p:bldP spid="47927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Unimodality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1480475"/>
          </a:xfrm>
        </p:spPr>
        <p:txBody>
          <a:bodyPr/>
          <a:lstStyle/>
          <a:p>
            <a:r>
              <a:rPr lang="nl-NL" dirty="0">
                <a:latin typeface="Calibri" pitchFamily="34" charset="0"/>
              </a:rPr>
              <a:t>Bracketing and sectioning methods work best for </a:t>
            </a:r>
            <a:r>
              <a:rPr lang="nl-NL" i="1" dirty="0">
                <a:latin typeface="Calibri" pitchFamily="34" charset="0"/>
              </a:rPr>
              <a:t>unimodal</a:t>
            </a:r>
            <a:r>
              <a:rPr lang="nl-NL" dirty="0">
                <a:latin typeface="Calibri" pitchFamily="34" charset="0"/>
              </a:rPr>
              <a:t> functions:</a:t>
            </a:r>
            <a:br>
              <a:rPr lang="nl-NL" dirty="0">
                <a:latin typeface="Calibri" pitchFamily="34" charset="0"/>
              </a:rPr>
            </a:br>
            <a:r>
              <a:rPr lang="nl-NL" i="1" dirty="0">
                <a:latin typeface="Calibri" pitchFamily="34" charset="0"/>
              </a:rPr>
              <a:t>“An unimodal function consists of exactly one monotonically increasing and decreasing part”</a:t>
            </a:r>
            <a:endParaRPr lang="nl-NL" dirty="0">
              <a:latin typeface="Calibri" pitchFamily="34" charset="0"/>
            </a:endParaRPr>
          </a:p>
        </p:txBody>
      </p:sp>
      <p:sp>
        <p:nvSpPr>
          <p:cNvPr id="494596" name="Line 4"/>
          <p:cNvSpPr>
            <a:spLocks noChangeShapeType="1"/>
          </p:cNvSpPr>
          <p:nvPr/>
        </p:nvSpPr>
        <p:spPr bwMode="auto">
          <a:xfrm>
            <a:off x="1175040" y="6014071"/>
            <a:ext cx="27273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94597" name="Line 5"/>
          <p:cNvSpPr>
            <a:spLocks noChangeShapeType="1"/>
          </p:cNvSpPr>
          <p:nvPr/>
        </p:nvSpPr>
        <p:spPr bwMode="auto">
          <a:xfrm flipV="1">
            <a:off x="1175040" y="4147635"/>
            <a:ext cx="0" cy="18664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94598" name="Freeform 6"/>
          <p:cNvSpPr>
            <a:spLocks/>
          </p:cNvSpPr>
          <p:nvPr/>
        </p:nvSpPr>
        <p:spPr bwMode="auto">
          <a:xfrm>
            <a:off x="1264320" y="4612805"/>
            <a:ext cx="2580480" cy="1340780"/>
          </a:xfrm>
          <a:custGeom>
            <a:avLst/>
            <a:gdLst>
              <a:gd name="T0" fmla="*/ 0 w 4314"/>
              <a:gd name="T1" fmla="*/ 522 h 2240"/>
              <a:gd name="T2" fmla="*/ 780 w 4314"/>
              <a:gd name="T3" fmla="*/ 1164 h 2240"/>
              <a:gd name="T4" fmla="*/ 1464 w 4314"/>
              <a:gd name="T5" fmla="*/ 1716 h 2240"/>
              <a:gd name="T6" fmla="*/ 2586 w 4314"/>
              <a:gd name="T7" fmla="*/ 2064 h 2240"/>
              <a:gd name="T8" fmla="*/ 3654 w 4314"/>
              <a:gd name="T9" fmla="*/ 1896 h 2240"/>
              <a:gd name="T10" fmla="*/ 4314 w 4314"/>
              <a:gd name="T11" fmla="*/ 0 h 2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14" h="2240">
                <a:moveTo>
                  <a:pt x="0" y="522"/>
                </a:moveTo>
                <a:cubicBezTo>
                  <a:pt x="130" y="629"/>
                  <a:pt x="536" y="965"/>
                  <a:pt x="780" y="1164"/>
                </a:cubicBezTo>
                <a:cubicBezTo>
                  <a:pt x="1024" y="1363"/>
                  <a:pt x="1163" y="1566"/>
                  <a:pt x="1464" y="1716"/>
                </a:cubicBezTo>
                <a:cubicBezTo>
                  <a:pt x="1765" y="1866"/>
                  <a:pt x="2221" y="2034"/>
                  <a:pt x="2586" y="2064"/>
                </a:cubicBezTo>
                <a:cubicBezTo>
                  <a:pt x="2951" y="2094"/>
                  <a:pt x="3366" y="2240"/>
                  <a:pt x="3654" y="1896"/>
                </a:cubicBezTo>
                <a:cubicBezTo>
                  <a:pt x="3942" y="1552"/>
                  <a:pt x="4177" y="395"/>
                  <a:pt x="4314" y="0"/>
                </a:cubicBezTo>
              </a:path>
            </a:pathLst>
          </a:custGeom>
          <a:noFill/>
          <a:ln w="19050" cap="flat" cmpd="sng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494606" name="Group 14"/>
          <p:cNvGrpSpPr>
            <a:grpSpLocks/>
          </p:cNvGrpSpPr>
          <p:nvPr/>
        </p:nvGrpSpPr>
        <p:grpSpPr bwMode="auto">
          <a:xfrm>
            <a:off x="4838400" y="4091470"/>
            <a:ext cx="2903040" cy="1922601"/>
            <a:chOff x="3360" y="2601"/>
            <a:chExt cx="2016" cy="1335"/>
          </a:xfrm>
        </p:grpSpPr>
        <p:sp>
          <p:nvSpPr>
            <p:cNvPr id="494601" name="Line 9"/>
            <p:cNvSpPr>
              <a:spLocks noChangeShapeType="1"/>
            </p:cNvSpPr>
            <p:nvPr/>
          </p:nvSpPr>
          <p:spPr bwMode="auto">
            <a:xfrm>
              <a:off x="3360" y="3926"/>
              <a:ext cx="18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02" name="Line 10"/>
            <p:cNvSpPr>
              <a:spLocks noChangeShapeType="1"/>
            </p:cNvSpPr>
            <p:nvPr/>
          </p:nvSpPr>
          <p:spPr bwMode="auto">
            <a:xfrm flipV="1">
              <a:off x="3360" y="2601"/>
              <a:ext cx="0" cy="1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04" name="Freeform 12"/>
            <p:cNvSpPr>
              <a:spLocks/>
            </p:cNvSpPr>
            <p:nvPr/>
          </p:nvSpPr>
          <p:spPr bwMode="auto">
            <a:xfrm>
              <a:off x="3437" y="3033"/>
              <a:ext cx="1939" cy="903"/>
            </a:xfrm>
            <a:custGeom>
              <a:avLst/>
              <a:gdLst>
                <a:gd name="T0" fmla="*/ 0 w 4668"/>
                <a:gd name="T1" fmla="*/ 366 h 2174"/>
                <a:gd name="T2" fmla="*/ 654 w 4668"/>
                <a:gd name="T3" fmla="*/ 960 h 2174"/>
                <a:gd name="T4" fmla="*/ 930 w 4668"/>
                <a:gd name="T5" fmla="*/ 2076 h 2174"/>
                <a:gd name="T6" fmla="*/ 1176 w 4668"/>
                <a:gd name="T7" fmla="*/ 1548 h 2174"/>
                <a:gd name="T8" fmla="*/ 1470 w 4668"/>
                <a:gd name="T9" fmla="*/ 936 h 2174"/>
                <a:gd name="T10" fmla="*/ 1848 w 4668"/>
                <a:gd name="T11" fmla="*/ 960 h 2174"/>
                <a:gd name="T12" fmla="*/ 2130 w 4668"/>
                <a:gd name="T13" fmla="*/ 1584 h 2174"/>
                <a:gd name="T14" fmla="*/ 2544 w 4668"/>
                <a:gd name="T15" fmla="*/ 1860 h 2174"/>
                <a:gd name="T16" fmla="*/ 3336 w 4668"/>
                <a:gd name="T17" fmla="*/ 1422 h 2174"/>
                <a:gd name="T18" fmla="*/ 3882 w 4668"/>
                <a:gd name="T19" fmla="*/ 546 h 2174"/>
                <a:gd name="T20" fmla="*/ 4668 w 4668"/>
                <a:gd name="T21" fmla="*/ 0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68" h="2174">
                  <a:moveTo>
                    <a:pt x="0" y="366"/>
                  </a:moveTo>
                  <a:cubicBezTo>
                    <a:pt x="109" y="465"/>
                    <a:pt x="499" y="675"/>
                    <a:pt x="654" y="960"/>
                  </a:cubicBezTo>
                  <a:cubicBezTo>
                    <a:pt x="809" y="1245"/>
                    <a:pt x="843" y="1978"/>
                    <a:pt x="930" y="2076"/>
                  </a:cubicBezTo>
                  <a:cubicBezTo>
                    <a:pt x="1017" y="2174"/>
                    <a:pt x="1086" y="1738"/>
                    <a:pt x="1176" y="1548"/>
                  </a:cubicBezTo>
                  <a:cubicBezTo>
                    <a:pt x="1266" y="1358"/>
                    <a:pt x="1358" y="1034"/>
                    <a:pt x="1470" y="936"/>
                  </a:cubicBezTo>
                  <a:cubicBezTo>
                    <a:pt x="1582" y="838"/>
                    <a:pt x="1738" y="852"/>
                    <a:pt x="1848" y="960"/>
                  </a:cubicBezTo>
                  <a:cubicBezTo>
                    <a:pt x="1958" y="1068"/>
                    <a:pt x="2014" y="1434"/>
                    <a:pt x="2130" y="1584"/>
                  </a:cubicBezTo>
                  <a:cubicBezTo>
                    <a:pt x="2246" y="1734"/>
                    <a:pt x="2343" y="1887"/>
                    <a:pt x="2544" y="1860"/>
                  </a:cubicBezTo>
                  <a:cubicBezTo>
                    <a:pt x="2745" y="1833"/>
                    <a:pt x="3113" y="1641"/>
                    <a:pt x="3336" y="1422"/>
                  </a:cubicBezTo>
                  <a:cubicBezTo>
                    <a:pt x="3559" y="1203"/>
                    <a:pt x="3660" y="783"/>
                    <a:pt x="3882" y="546"/>
                  </a:cubicBezTo>
                  <a:cubicBezTo>
                    <a:pt x="4104" y="309"/>
                    <a:pt x="4504" y="114"/>
                    <a:pt x="4668" y="0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494605" name="Freeform 13"/>
          <p:cNvSpPr>
            <a:spLocks/>
          </p:cNvSpPr>
          <p:nvPr/>
        </p:nvSpPr>
        <p:spPr bwMode="auto">
          <a:xfrm>
            <a:off x="1520640" y="4493273"/>
            <a:ext cx="2073600" cy="1175163"/>
          </a:xfrm>
          <a:custGeom>
            <a:avLst/>
            <a:gdLst>
              <a:gd name="T0" fmla="*/ 0 w 1440"/>
              <a:gd name="T1" fmla="*/ 0 h 816"/>
              <a:gd name="T2" fmla="*/ 528 w 1440"/>
              <a:gd name="T3" fmla="*/ 288 h 816"/>
              <a:gd name="T4" fmla="*/ 720 w 1440"/>
              <a:gd name="T5" fmla="*/ 816 h 816"/>
              <a:gd name="T6" fmla="*/ 864 w 1440"/>
              <a:gd name="T7" fmla="*/ 288 h 816"/>
              <a:gd name="T8" fmla="*/ 1440 w 1440"/>
              <a:gd name="T9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40" h="816">
                <a:moveTo>
                  <a:pt x="0" y="0"/>
                </a:moveTo>
                <a:cubicBezTo>
                  <a:pt x="204" y="76"/>
                  <a:pt x="408" y="152"/>
                  <a:pt x="528" y="288"/>
                </a:cubicBezTo>
                <a:cubicBezTo>
                  <a:pt x="648" y="424"/>
                  <a:pt x="690" y="558"/>
                  <a:pt x="720" y="816"/>
                </a:cubicBezTo>
                <a:cubicBezTo>
                  <a:pt x="738" y="576"/>
                  <a:pt x="744" y="424"/>
                  <a:pt x="864" y="288"/>
                </a:cubicBezTo>
                <a:cubicBezTo>
                  <a:pt x="984" y="152"/>
                  <a:pt x="1212" y="76"/>
                  <a:pt x="1440" y="0"/>
                </a:cubicBezTo>
              </a:path>
            </a:pathLst>
          </a:custGeom>
          <a:noFill/>
          <a:ln w="19050" cap="flat" cmpd="sng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494614" name="Group 22"/>
          <p:cNvGrpSpPr>
            <a:grpSpLocks/>
          </p:cNvGrpSpPr>
          <p:nvPr/>
        </p:nvGrpSpPr>
        <p:grpSpPr bwMode="auto">
          <a:xfrm>
            <a:off x="1451520" y="3940255"/>
            <a:ext cx="2280960" cy="1175163"/>
            <a:chOff x="1008" y="2496"/>
            <a:chExt cx="1584" cy="816"/>
          </a:xfrm>
        </p:grpSpPr>
        <p:sp>
          <p:nvSpPr>
            <p:cNvPr id="494607" name="Line 15"/>
            <p:cNvSpPr>
              <a:spLocks noChangeShapeType="1"/>
            </p:cNvSpPr>
            <p:nvPr/>
          </p:nvSpPr>
          <p:spPr bwMode="auto">
            <a:xfrm>
              <a:off x="1008" y="2496"/>
              <a:ext cx="384" cy="24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08" name="Line 16"/>
            <p:cNvSpPr>
              <a:spLocks noChangeShapeType="1"/>
            </p:cNvSpPr>
            <p:nvPr/>
          </p:nvSpPr>
          <p:spPr bwMode="auto">
            <a:xfrm>
              <a:off x="1392" y="2880"/>
              <a:ext cx="144" cy="144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09" name="Line 17"/>
            <p:cNvSpPr>
              <a:spLocks noChangeShapeType="1"/>
            </p:cNvSpPr>
            <p:nvPr/>
          </p:nvSpPr>
          <p:spPr bwMode="auto">
            <a:xfrm flipV="1">
              <a:off x="1536" y="2784"/>
              <a:ext cx="432" cy="528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10" name="Line 18"/>
            <p:cNvSpPr>
              <a:spLocks noChangeShapeType="1"/>
            </p:cNvSpPr>
            <p:nvPr/>
          </p:nvSpPr>
          <p:spPr bwMode="auto">
            <a:xfrm flipV="1">
              <a:off x="1968" y="2544"/>
              <a:ext cx="624" cy="144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11" name="Line 19"/>
            <p:cNvSpPr>
              <a:spLocks noChangeShapeType="1"/>
            </p:cNvSpPr>
            <p:nvPr/>
          </p:nvSpPr>
          <p:spPr bwMode="auto">
            <a:xfrm>
              <a:off x="1392" y="2736"/>
              <a:ext cx="0" cy="144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12" name="Line 20"/>
            <p:cNvSpPr>
              <a:spLocks noChangeShapeType="1"/>
            </p:cNvSpPr>
            <p:nvPr/>
          </p:nvSpPr>
          <p:spPr bwMode="auto">
            <a:xfrm>
              <a:off x="1536" y="3024"/>
              <a:ext cx="0" cy="288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13" name="Line 21"/>
            <p:cNvSpPr>
              <a:spLocks noChangeShapeType="1"/>
            </p:cNvSpPr>
            <p:nvPr/>
          </p:nvSpPr>
          <p:spPr bwMode="auto">
            <a:xfrm>
              <a:off x="1968" y="2688"/>
              <a:ext cx="0" cy="96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494615" name="Freeform 23"/>
          <p:cNvSpPr>
            <a:spLocks/>
          </p:cNvSpPr>
          <p:nvPr/>
        </p:nvSpPr>
        <p:spPr bwMode="auto">
          <a:xfrm>
            <a:off x="4976640" y="4147636"/>
            <a:ext cx="2833920" cy="898654"/>
          </a:xfrm>
          <a:custGeom>
            <a:avLst/>
            <a:gdLst>
              <a:gd name="T0" fmla="*/ 0 w 1968"/>
              <a:gd name="T1" fmla="*/ 336 h 624"/>
              <a:gd name="T2" fmla="*/ 480 w 1968"/>
              <a:gd name="T3" fmla="*/ 48 h 624"/>
              <a:gd name="T4" fmla="*/ 1056 w 1968"/>
              <a:gd name="T5" fmla="*/ 624 h 624"/>
              <a:gd name="T6" fmla="*/ 1968 w 1968"/>
              <a:gd name="T7" fmla="*/ 48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8" h="624">
                <a:moveTo>
                  <a:pt x="0" y="336"/>
                </a:moveTo>
                <a:cubicBezTo>
                  <a:pt x="152" y="168"/>
                  <a:pt x="304" y="0"/>
                  <a:pt x="480" y="48"/>
                </a:cubicBezTo>
                <a:cubicBezTo>
                  <a:pt x="656" y="96"/>
                  <a:pt x="808" y="624"/>
                  <a:pt x="1056" y="624"/>
                </a:cubicBezTo>
                <a:cubicBezTo>
                  <a:pt x="1304" y="624"/>
                  <a:pt x="1636" y="336"/>
                  <a:pt x="1968" y="48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074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605" grpId="0" animBg="1"/>
      <p:bldP spid="4946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Dichotomous search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u="sng" dirty="0" smtClean="0">
                    <a:latin typeface="Calibri" pitchFamily="34" charset="0"/>
                  </a:rPr>
                  <a:t>Example:</a:t>
                </a:r>
                <a:r>
                  <a:rPr lang="en-US" dirty="0" smtClean="0">
                    <a:latin typeface="Calibri" pitchFamily="34" charset="0"/>
                  </a:rPr>
                  <a:t> Minimize 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GB" dirty="0" smtClean="0">
                    <a:latin typeface="Calibri" pitchFamily="34" charset="0"/>
                  </a:rPr>
                  <a:t>within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𝜋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using a 14-point search (k=7)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0001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radians.</a:t>
                </a:r>
              </a:p>
              <a:p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93" t="-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00399"/>
            <a:ext cx="6160999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7065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Dichotomous search-II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 smtClean="0">
                    <a:latin typeface="Calibri" pitchFamily="34" charset="0"/>
                  </a:rPr>
                  <a:t>The first two search points are calculated as follows:</a:t>
                </a:r>
              </a:p>
              <a:p>
                <a:pPr marL="97922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𝜋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𝜖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𝜋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𝜖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.</a:t>
                </a:r>
                <a:endParaRPr lang="en-GB" sz="200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sz="2000" dirty="0" smtClean="0">
                    <a:latin typeface="Calibri" pitchFamily="34" charset="0"/>
                  </a:rPr>
                  <a:t>In the example given above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570745</m:t>
                    </m:r>
                    <m:r>
                      <a:rPr lang="en-US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570845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570745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0</m:t>
                    </m:r>
                    <m:r>
                      <a:rPr lang="en-US" sz="2000" b="0" i="1" dirty="0" smtClean="0">
                        <a:latin typeface="Cambria Math"/>
                      </a:rPr>
                      <m:t>.</m:t>
                    </m:r>
                    <m:r>
                      <a:rPr lang="en-US" sz="2000" b="0" i="1" dirty="0" smtClean="0">
                        <a:latin typeface="Cambria Math"/>
                      </a:rPr>
                      <m:t>000085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/>
                          </a:rPr>
                          <m:t>570845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=−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000075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000" dirty="0" smtClean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03" t="-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3677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772" name="Group 36"/>
          <p:cNvGrpSpPr>
            <a:grpSpLocks/>
          </p:cNvGrpSpPr>
          <p:nvPr/>
        </p:nvGrpSpPr>
        <p:grpSpPr bwMode="auto">
          <a:xfrm>
            <a:off x="1175040" y="3511091"/>
            <a:ext cx="6912000" cy="1627371"/>
            <a:chOff x="816" y="2438"/>
            <a:chExt cx="4800" cy="1130"/>
          </a:xfrm>
        </p:grpSpPr>
        <p:grpSp>
          <p:nvGrpSpPr>
            <p:cNvPr id="500771" name="Group 35"/>
            <p:cNvGrpSpPr>
              <a:grpSpLocks/>
            </p:cNvGrpSpPr>
            <p:nvPr/>
          </p:nvGrpSpPr>
          <p:grpSpPr bwMode="auto">
            <a:xfrm>
              <a:off x="816" y="2438"/>
              <a:ext cx="4800" cy="799"/>
              <a:chOff x="816" y="2438"/>
              <a:chExt cx="4800" cy="799"/>
            </a:xfrm>
          </p:grpSpPr>
          <p:sp>
            <p:nvSpPr>
              <p:cNvPr id="500757" name="Rectangle 21"/>
              <p:cNvSpPr>
                <a:spLocks noChangeArrowheads="1"/>
              </p:cNvSpPr>
              <p:nvPr/>
            </p:nvSpPr>
            <p:spPr bwMode="auto">
              <a:xfrm>
                <a:off x="1008" y="2880"/>
                <a:ext cx="2208" cy="357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45" name="Oval 9"/>
              <p:cNvSpPr>
                <a:spLocks noChangeArrowheads="1"/>
              </p:cNvSpPr>
              <p:nvPr/>
            </p:nvSpPr>
            <p:spPr bwMode="auto">
              <a:xfrm>
                <a:off x="816" y="2880"/>
                <a:ext cx="357" cy="35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46" name="Rectangle 10"/>
              <p:cNvSpPr>
                <a:spLocks noChangeArrowheads="1"/>
              </p:cNvSpPr>
              <p:nvPr/>
            </p:nvSpPr>
            <p:spPr bwMode="auto">
              <a:xfrm>
                <a:off x="3216" y="2880"/>
                <a:ext cx="2208" cy="357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47" name="Oval 11"/>
              <p:cNvSpPr>
                <a:spLocks noChangeArrowheads="1"/>
              </p:cNvSpPr>
              <p:nvPr/>
            </p:nvSpPr>
            <p:spPr bwMode="auto">
              <a:xfrm>
                <a:off x="5259" y="2880"/>
                <a:ext cx="357" cy="35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54" name="Line 18"/>
              <p:cNvSpPr>
                <a:spLocks noChangeShapeType="1"/>
              </p:cNvSpPr>
              <p:nvPr/>
            </p:nvSpPr>
            <p:spPr bwMode="auto">
              <a:xfrm>
                <a:off x="1008" y="2736"/>
                <a:ext cx="44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55" name="Text Box 19"/>
              <p:cNvSpPr txBox="1">
                <a:spLocks noChangeArrowheads="1"/>
              </p:cNvSpPr>
              <p:nvPr/>
            </p:nvSpPr>
            <p:spPr bwMode="auto">
              <a:xfrm>
                <a:off x="3062" y="2438"/>
                <a:ext cx="280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l-NL" i="1">
                    <a:solidFill>
                      <a:srgbClr val="000000"/>
                    </a:solidFill>
                    <a:latin typeface="Times New Roman" pitchFamily="18" charset="0"/>
                  </a:rPr>
                  <a:t>L</a:t>
                </a:r>
                <a:r>
                  <a:rPr lang="nl-NL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nl-NL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500758" name="Text Box 22"/>
            <p:cNvSpPr txBox="1">
              <a:spLocks noChangeArrowheads="1"/>
            </p:cNvSpPr>
            <p:nvPr/>
          </p:nvSpPr>
          <p:spPr bwMode="auto">
            <a:xfrm>
              <a:off x="915" y="3312"/>
              <a:ext cx="253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i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r>
                <a:rPr lang="nl-NL" i="1" baseline="-25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nl-NL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00759" name="Text Box 23"/>
            <p:cNvSpPr txBox="1">
              <a:spLocks noChangeArrowheads="1"/>
            </p:cNvSpPr>
            <p:nvPr/>
          </p:nvSpPr>
          <p:spPr bwMode="auto">
            <a:xfrm>
              <a:off x="5322" y="3312"/>
              <a:ext cx="26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i="1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r>
                <a:rPr lang="nl-NL" i="1" baseline="-25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nl-NL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Dichotomous search</a:t>
            </a:r>
          </a:p>
        </p:txBody>
      </p:sp>
      <p:sp>
        <p:nvSpPr>
          <p:cNvPr id="500740" name="Rectangle 4"/>
          <p:cNvSpPr>
            <a:spLocks noChangeArrowheads="1"/>
          </p:cNvSpPr>
          <p:nvPr/>
        </p:nvSpPr>
        <p:spPr bwMode="auto">
          <a:xfrm>
            <a:off x="4147201" y="1647533"/>
            <a:ext cx="4663451" cy="120059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eaLnBrk="0" fontAlgn="base" hangingPunct="0">
              <a:spcBef>
                <a:spcPts val="454"/>
              </a:spcBef>
              <a:spcAft>
                <a:spcPts val="454"/>
              </a:spcAft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Main Entry: </a:t>
            </a:r>
            <a:r>
              <a:rPr lang="en-GB" b="1">
                <a:solidFill>
                  <a:srgbClr val="000000"/>
                </a:solidFill>
                <a:latin typeface="Times New Roman" pitchFamily="18" charset="0"/>
              </a:rPr>
              <a:t>di·chot·o·mous</a:t>
            </a: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en-GB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Pronunciation: </a:t>
            </a: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>dI-'kät-&amp;-m&amp;s </a:t>
            </a:r>
            <a:r>
              <a:rPr lang="en-GB" i="1">
                <a:solidFill>
                  <a:srgbClr val="000000"/>
                </a:solidFill>
                <a:latin typeface="Courier New" pitchFamily="49" charset="0"/>
              </a:rPr>
              <a:t>also</a:t>
            </a: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> d&amp;-</a:t>
            </a:r>
            <a:br>
              <a:rPr lang="en-GB">
                <a:solidFill>
                  <a:srgbClr val="000000"/>
                </a:solidFill>
                <a:latin typeface="Courier New" pitchFamily="49" charset="0"/>
              </a:rPr>
            </a:b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>Function: </a:t>
            </a:r>
            <a:r>
              <a:rPr lang="en-GB" i="1">
                <a:solidFill>
                  <a:srgbClr val="000000"/>
                </a:solidFill>
                <a:latin typeface="Courier New" pitchFamily="49" charset="0"/>
              </a:rPr>
              <a:t>adjective</a:t>
            </a: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/>
            </a:r>
            <a:br>
              <a:rPr lang="en-GB">
                <a:solidFill>
                  <a:srgbClr val="000000"/>
                </a:solidFill>
                <a:latin typeface="Courier New" pitchFamily="49" charset="0"/>
              </a:rPr>
            </a:br>
            <a:r>
              <a:rPr lang="en-GB" b="1">
                <a:solidFill>
                  <a:srgbClr val="000000"/>
                </a:solidFill>
                <a:latin typeface="Courier New" pitchFamily="49" charset="0"/>
              </a:rPr>
              <a:t>:</a:t>
            </a: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> dividing into two parts </a:t>
            </a:r>
          </a:p>
        </p:txBody>
      </p:sp>
      <p:sp>
        <p:nvSpPr>
          <p:cNvPr id="500741" name="Rectangle 5"/>
          <p:cNvSpPr>
            <a:spLocks noChangeArrowheads="1"/>
          </p:cNvSpPr>
          <p:nvPr/>
        </p:nvSpPr>
        <p:spPr bwMode="auto">
          <a:xfrm>
            <a:off x="671040" y="1975889"/>
            <a:ext cx="7806240" cy="148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nl-NL" sz="2400" dirty="0">
                <a:solidFill>
                  <a:srgbClr val="000000"/>
                </a:solidFill>
              </a:rPr>
              <a:t>Conceptually simple </a:t>
            </a:r>
            <a:br>
              <a:rPr lang="nl-NL" sz="2400" dirty="0">
                <a:solidFill>
                  <a:srgbClr val="000000"/>
                </a:solidFill>
              </a:rPr>
            </a:br>
            <a:r>
              <a:rPr lang="nl-NL" sz="2400" dirty="0">
                <a:solidFill>
                  <a:srgbClr val="000000"/>
                </a:solidFill>
              </a:rPr>
              <a:t>idea:</a:t>
            </a:r>
          </a:p>
          <a:p>
            <a:pPr marL="783291" lvl="1" indent="-260617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032"/>
              </a:spcAft>
              <a:buClr>
                <a:srgbClr val="000000"/>
              </a:buClr>
              <a:buSzPct val="90000"/>
              <a:buFont typeface="StarSymbol" charset="0"/>
              <a:buChar char="–"/>
            </a:pPr>
            <a:r>
              <a:rPr lang="nl-NL" sz="2200" dirty="0">
                <a:solidFill>
                  <a:srgbClr val="000000"/>
                </a:solidFill>
              </a:rPr>
              <a:t>Try to split interval in half in each step</a:t>
            </a:r>
          </a:p>
        </p:txBody>
      </p:sp>
      <p:grpSp>
        <p:nvGrpSpPr>
          <p:cNvPr id="500774" name="Group 38"/>
          <p:cNvGrpSpPr>
            <a:grpSpLocks/>
          </p:cNvGrpSpPr>
          <p:nvPr/>
        </p:nvGrpSpPr>
        <p:grpSpPr bwMode="auto">
          <a:xfrm>
            <a:off x="4216320" y="3940255"/>
            <a:ext cx="1481760" cy="1129079"/>
            <a:chOff x="2928" y="2736"/>
            <a:chExt cx="1029" cy="784"/>
          </a:xfrm>
        </p:grpSpPr>
        <p:sp>
          <p:nvSpPr>
            <p:cNvPr id="500748" name="Oval 12"/>
            <p:cNvSpPr>
              <a:spLocks noChangeArrowheads="1"/>
            </p:cNvSpPr>
            <p:nvPr/>
          </p:nvSpPr>
          <p:spPr bwMode="auto">
            <a:xfrm>
              <a:off x="3148" y="2880"/>
              <a:ext cx="356" cy="357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49" name="Oval 13"/>
            <p:cNvSpPr>
              <a:spLocks noChangeArrowheads="1"/>
            </p:cNvSpPr>
            <p:nvPr/>
          </p:nvSpPr>
          <p:spPr bwMode="auto">
            <a:xfrm>
              <a:off x="2928" y="2880"/>
              <a:ext cx="356" cy="357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50" name="Line 14"/>
            <p:cNvSpPr>
              <a:spLocks noChangeShapeType="1"/>
            </p:cNvSpPr>
            <p:nvPr/>
          </p:nvSpPr>
          <p:spPr bwMode="auto">
            <a:xfrm flipV="1">
              <a:off x="3102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51" name="Line 15"/>
            <p:cNvSpPr>
              <a:spLocks noChangeShapeType="1"/>
            </p:cNvSpPr>
            <p:nvPr/>
          </p:nvSpPr>
          <p:spPr bwMode="auto">
            <a:xfrm flipV="1">
              <a:off x="3342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52" name="Line 16"/>
            <p:cNvSpPr>
              <a:spLocks noChangeShapeType="1"/>
            </p:cNvSpPr>
            <p:nvPr/>
          </p:nvSpPr>
          <p:spPr bwMode="auto">
            <a:xfrm>
              <a:off x="310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53" name="Text Box 17"/>
            <p:cNvSpPr txBox="1">
              <a:spLocks noChangeArrowheads="1"/>
            </p:cNvSpPr>
            <p:nvPr/>
          </p:nvSpPr>
          <p:spPr bwMode="auto">
            <a:xfrm>
              <a:off x="3338" y="3264"/>
              <a:ext cx="619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i="1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lang="nl-NL">
                  <a:solidFill>
                    <a:srgbClr val="000000"/>
                  </a:solidFill>
                  <a:latin typeface="Times New Roman" pitchFamily="18" charset="0"/>
                </a:rPr>
                <a:t> &lt;&lt; </a:t>
              </a:r>
              <a:r>
                <a:rPr lang="nl-NL" i="1">
                  <a:solidFill>
                    <a:srgbClr val="000000"/>
                  </a:solidFill>
                  <a:latin typeface="Times New Roman" pitchFamily="18" charset="0"/>
                </a:rPr>
                <a:t>L</a:t>
              </a:r>
              <a:r>
                <a:rPr lang="nl-NL" i="1" baseline="-25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nl-NL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00773" name="Group 37"/>
          <p:cNvGrpSpPr>
            <a:grpSpLocks/>
          </p:cNvGrpSpPr>
          <p:nvPr/>
        </p:nvGrpSpPr>
        <p:grpSpPr bwMode="auto">
          <a:xfrm>
            <a:off x="1451520" y="3940255"/>
            <a:ext cx="3179520" cy="1589927"/>
            <a:chOff x="1008" y="2736"/>
            <a:chExt cx="2208" cy="1104"/>
          </a:xfrm>
        </p:grpSpPr>
        <p:sp>
          <p:nvSpPr>
            <p:cNvPr id="500760" name="Line 24"/>
            <p:cNvSpPr>
              <a:spLocks noChangeShapeType="1"/>
            </p:cNvSpPr>
            <p:nvPr/>
          </p:nvSpPr>
          <p:spPr bwMode="auto">
            <a:xfrm flipV="1">
              <a:off x="3216" y="2736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1" name="Line 25"/>
            <p:cNvSpPr>
              <a:spLocks noChangeShapeType="1"/>
            </p:cNvSpPr>
            <p:nvPr/>
          </p:nvSpPr>
          <p:spPr bwMode="auto">
            <a:xfrm>
              <a:off x="1008" y="3648"/>
              <a:ext cx="22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2" name="Text Box 26"/>
            <p:cNvSpPr txBox="1">
              <a:spLocks noChangeArrowheads="1"/>
            </p:cNvSpPr>
            <p:nvPr/>
          </p:nvSpPr>
          <p:spPr bwMode="auto">
            <a:xfrm>
              <a:off x="1846" y="3350"/>
              <a:ext cx="404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i="1">
                  <a:solidFill>
                    <a:srgbClr val="000000"/>
                  </a:solidFill>
                  <a:latin typeface="Times New Roman" pitchFamily="18" charset="0"/>
                </a:rPr>
                <a:t>L</a:t>
              </a:r>
              <a:r>
                <a:rPr lang="nl-NL" i="1" baseline="-25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r>
                <a:rPr lang="nl-NL" i="1">
                  <a:solidFill>
                    <a:srgbClr val="000000"/>
                  </a:solidFill>
                  <a:latin typeface="Times New Roman" pitchFamily="18" charset="0"/>
                </a:rPr>
                <a:t>/2</a:t>
              </a:r>
            </a:p>
          </p:txBody>
        </p:sp>
      </p:grpSp>
      <p:graphicFrame>
        <p:nvGraphicFramePr>
          <p:cNvPr id="500765" name="Object 29"/>
          <p:cNvGraphicFramePr>
            <a:graphicFrameLocks noChangeAspect="1"/>
          </p:cNvGraphicFramePr>
          <p:nvPr/>
        </p:nvGraphicFramePr>
        <p:xfrm>
          <a:off x="1801441" y="5783647"/>
          <a:ext cx="2000160" cy="449327"/>
        </p:xfrm>
        <a:graphic>
          <a:graphicData uri="http://schemas.openxmlformats.org/presentationml/2006/ole">
            <p:oleObj spid="_x0000_s34826" name="Vergelijking" r:id="rId4" imgW="952087" imgH="215806" progId="Equation.3">
              <p:embed/>
            </p:oleObj>
          </a:graphicData>
        </a:graphic>
      </p:graphicFrame>
      <p:grpSp>
        <p:nvGrpSpPr>
          <p:cNvPr id="500770" name="Group 34"/>
          <p:cNvGrpSpPr>
            <a:grpSpLocks/>
          </p:cNvGrpSpPr>
          <p:nvPr/>
        </p:nvGrpSpPr>
        <p:grpSpPr bwMode="auto">
          <a:xfrm flipH="1">
            <a:off x="4216320" y="5763487"/>
            <a:ext cx="3870720" cy="527095"/>
            <a:chOff x="816" y="3984"/>
            <a:chExt cx="2688" cy="366"/>
          </a:xfrm>
        </p:grpSpPr>
        <p:sp>
          <p:nvSpPr>
            <p:cNvPr id="500766" name="Rectangle 30"/>
            <p:cNvSpPr>
              <a:spLocks noChangeArrowheads="1"/>
            </p:cNvSpPr>
            <p:nvPr/>
          </p:nvSpPr>
          <p:spPr bwMode="auto">
            <a:xfrm>
              <a:off x="1008" y="3984"/>
              <a:ext cx="2304" cy="357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7" name="Oval 31"/>
            <p:cNvSpPr>
              <a:spLocks noChangeArrowheads="1"/>
            </p:cNvSpPr>
            <p:nvPr/>
          </p:nvSpPr>
          <p:spPr bwMode="auto">
            <a:xfrm>
              <a:off x="816" y="3984"/>
              <a:ext cx="357" cy="3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8" name="Oval 32"/>
            <p:cNvSpPr>
              <a:spLocks noChangeArrowheads="1"/>
            </p:cNvSpPr>
            <p:nvPr/>
          </p:nvSpPr>
          <p:spPr bwMode="auto">
            <a:xfrm>
              <a:off x="3148" y="3984"/>
              <a:ext cx="356" cy="3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9" name="Oval 33"/>
            <p:cNvSpPr>
              <a:spLocks noChangeArrowheads="1"/>
            </p:cNvSpPr>
            <p:nvPr/>
          </p:nvSpPr>
          <p:spPr bwMode="auto">
            <a:xfrm>
              <a:off x="2928" y="3993"/>
              <a:ext cx="356" cy="35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66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8433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Dichotomous search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II</a:t>
            </a:r>
            <a:endParaRPr lang="en-GB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720076"/>
          </a:xfrm>
        </p:spPr>
        <p:txBody>
          <a:bodyPr/>
          <a:lstStyle/>
          <a:p>
            <a:r>
              <a:rPr lang="en-GB"/>
              <a:t>Interval size after 1 step (2 evaluations):</a:t>
            </a:r>
          </a:p>
        </p:txBody>
      </p:sp>
      <p:graphicFrame>
        <p:nvGraphicFramePr>
          <p:cNvPr id="502790" name="Object 6"/>
          <p:cNvGraphicFramePr>
            <a:graphicFrameLocks noChangeAspect="1"/>
          </p:cNvGraphicFramePr>
          <p:nvPr/>
        </p:nvGraphicFramePr>
        <p:xfrm>
          <a:off x="3028321" y="2474181"/>
          <a:ext cx="1879200" cy="805045"/>
        </p:xfrm>
        <a:graphic>
          <a:graphicData uri="http://schemas.openxmlformats.org/presentationml/2006/ole">
            <p:oleObj spid="_x0000_s35866" name="Equation" r:id="rId4" imgW="914400" imgH="393700" progId="Equation.3">
              <p:embed/>
            </p:oleObj>
          </a:graphicData>
        </a:graphic>
      </p:graphicFrame>
      <p:grpSp>
        <p:nvGrpSpPr>
          <p:cNvPr id="502793" name="Group 9"/>
          <p:cNvGrpSpPr>
            <a:grpSpLocks/>
          </p:cNvGrpSpPr>
          <p:nvPr/>
        </p:nvGrpSpPr>
        <p:grpSpPr bwMode="auto">
          <a:xfrm>
            <a:off x="691200" y="3427560"/>
            <a:ext cx="7806240" cy="1425750"/>
            <a:chOff x="480" y="2380"/>
            <a:chExt cx="5421" cy="990"/>
          </a:xfrm>
        </p:grpSpPr>
        <p:sp>
          <p:nvSpPr>
            <p:cNvPr id="502788" name="Rectangle 4"/>
            <p:cNvSpPr>
              <a:spLocks noChangeArrowheads="1"/>
            </p:cNvSpPr>
            <p:nvPr/>
          </p:nvSpPr>
          <p:spPr bwMode="auto">
            <a:xfrm>
              <a:off x="480" y="2380"/>
              <a:ext cx="5421" cy="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GB" sz="2400">
                  <a:solidFill>
                    <a:srgbClr val="000000"/>
                  </a:solidFill>
                </a:rPr>
                <a:t>Interval size after </a:t>
              </a:r>
              <a:r>
                <a:rPr lang="en-GB" sz="24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r>
                <a:rPr lang="en-GB" sz="2400">
                  <a:solidFill>
                    <a:srgbClr val="000000"/>
                  </a:solidFill>
                </a:rPr>
                <a:t> steps (2</a:t>
              </a:r>
              <a:r>
                <a:rPr lang="en-GB" sz="24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r>
                <a:rPr lang="en-GB" sz="2400">
                  <a:solidFill>
                    <a:srgbClr val="000000"/>
                  </a:solidFill>
                </a:rPr>
                <a:t> evaluations):</a:t>
              </a:r>
            </a:p>
          </p:txBody>
        </p:sp>
        <p:graphicFrame>
          <p:nvGraphicFramePr>
            <p:cNvPr id="502791" name="Object 7"/>
            <p:cNvGraphicFramePr>
              <a:graphicFrameLocks noChangeAspect="1"/>
            </p:cNvGraphicFramePr>
            <p:nvPr/>
          </p:nvGraphicFramePr>
          <p:xfrm>
            <a:off x="2080" y="2757"/>
            <a:ext cx="1849" cy="613"/>
          </p:xfrm>
          <a:graphic>
            <a:graphicData uri="http://schemas.openxmlformats.org/presentationml/2006/ole">
              <p:oleObj spid="_x0000_s35867" name="Equation" r:id="rId5" imgW="1295400" imgH="431800" progId="Equation.3">
                <p:embed/>
              </p:oleObj>
            </a:graphicData>
          </a:graphic>
        </p:graphicFrame>
      </p:grpSp>
      <p:grpSp>
        <p:nvGrpSpPr>
          <p:cNvPr id="502796" name="Group 12"/>
          <p:cNvGrpSpPr>
            <a:grpSpLocks/>
          </p:cNvGrpSpPr>
          <p:nvPr/>
        </p:nvGrpSpPr>
        <p:grpSpPr bwMode="auto">
          <a:xfrm>
            <a:off x="691200" y="4948361"/>
            <a:ext cx="7806240" cy="1345101"/>
            <a:chOff x="480" y="3436"/>
            <a:chExt cx="5421" cy="934"/>
          </a:xfrm>
        </p:grpSpPr>
        <p:sp>
          <p:nvSpPr>
            <p:cNvPr id="502794" name="Rectangle 10"/>
            <p:cNvSpPr>
              <a:spLocks noChangeArrowheads="1"/>
            </p:cNvSpPr>
            <p:nvPr/>
          </p:nvSpPr>
          <p:spPr bwMode="auto">
            <a:xfrm>
              <a:off x="480" y="3436"/>
              <a:ext cx="5421" cy="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GB" sz="2400">
                  <a:solidFill>
                    <a:srgbClr val="000000"/>
                  </a:solidFill>
                </a:rPr>
                <a:t>Proper choice for </a:t>
              </a:r>
              <a:r>
                <a:rPr lang="en-GB" sz="2400" i="1">
                  <a:solidFill>
                    <a:srgbClr val="000000"/>
                  </a:solidFill>
                  <a:latin typeface="Symbol" pitchFamily="18" charset="2"/>
                </a:rPr>
                <a:t>d </a:t>
              </a:r>
              <a:r>
                <a:rPr lang="en-GB" sz="2400">
                  <a:solidFill>
                    <a:srgbClr val="000000"/>
                  </a:solidFill>
                </a:rPr>
                <a:t>:</a:t>
              </a:r>
            </a:p>
          </p:txBody>
        </p:sp>
        <p:graphicFrame>
          <p:nvGraphicFramePr>
            <p:cNvPr id="502795" name="Object 11"/>
            <p:cNvGraphicFramePr>
              <a:graphicFrameLocks noChangeAspect="1"/>
            </p:cNvGraphicFramePr>
            <p:nvPr/>
          </p:nvGraphicFramePr>
          <p:xfrm>
            <a:off x="1298" y="3773"/>
            <a:ext cx="4078" cy="597"/>
          </p:xfrm>
          <a:graphic>
            <a:graphicData uri="http://schemas.openxmlformats.org/presentationml/2006/ole">
              <p:oleObj spid="_x0000_s35868" name="Equation" r:id="rId6" imgW="2857500" imgH="419100" progId="Equation.3">
                <p:embed/>
              </p:oleObj>
            </a:graphicData>
          </a:graphic>
        </p:graphicFrame>
      </p:grpSp>
      <p:sp>
        <p:nvSpPr>
          <p:cNvPr id="502807" name="Text Box 23"/>
          <p:cNvSpPr txBox="1">
            <a:spLocks noChangeArrowheads="1"/>
          </p:cNvSpPr>
          <p:nvPr/>
        </p:nvSpPr>
        <p:spPr bwMode="auto">
          <a:xfrm>
            <a:off x="7180761" y="2281201"/>
            <a:ext cx="385518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i="1">
                <a:solidFill>
                  <a:srgbClr val="000000"/>
                </a:solidFill>
                <a:latin typeface="Times New Roman" pitchFamily="18" charset="0"/>
              </a:rPr>
              <a:t>L</a:t>
            </a:r>
            <a:r>
              <a:rPr lang="nl-NL" i="1" baseline="-25000">
                <a:solidFill>
                  <a:srgbClr val="000000"/>
                </a:solidFill>
                <a:latin typeface="Times New Roman" pitchFamily="18" charset="0"/>
              </a:rPr>
              <a:t>0</a:t>
            </a:r>
            <a:endParaRPr lang="nl-NL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502808" name="Group 24"/>
          <p:cNvGrpSpPr>
            <a:grpSpLocks/>
          </p:cNvGrpSpPr>
          <p:nvPr/>
        </p:nvGrpSpPr>
        <p:grpSpPr bwMode="auto">
          <a:xfrm>
            <a:off x="5806080" y="2684443"/>
            <a:ext cx="3041280" cy="426285"/>
            <a:chOff x="816" y="2736"/>
            <a:chExt cx="4800" cy="672"/>
          </a:xfrm>
        </p:grpSpPr>
        <p:sp>
          <p:nvSpPr>
            <p:cNvPr id="502809" name="Rectangle 25"/>
            <p:cNvSpPr>
              <a:spLocks noChangeArrowheads="1"/>
            </p:cNvSpPr>
            <p:nvPr/>
          </p:nvSpPr>
          <p:spPr bwMode="auto">
            <a:xfrm>
              <a:off x="1008" y="2880"/>
              <a:ext cx="2208" cy="357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0" name="Oval 26"/>
            <p:cNvSpPr>
              <a:spLocks noChangeArrowheads="1"/>
            </p:cNvSpPr>
            <p:nvPr/>
          </p:nvSpPr>
          <p:spPr bwMode="auto">
            <a:xfrm>
              <a:off x="816" y="2880"/>
              <a:ext cx="357" cy="3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1" name="Rectangle 27"/>
            <p:cNvSpPr>
              <a:spLocks noChangeArrowheads="1"/>
            </p:cNvSpPr>
            <p:nvPr/>
          </p:nvSpPr>
          <p:spPr bwMode="auto">
            <a:xfrm>
              <a:off x="3216" y="2880"/>
              <a:ext cx="2208" cy="357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2" name="Oval 28"/>
            <p:cNvSpPr>
              <a:spLocks noChangeArrowheads="1"/>
            </p:cNvSpPr>
            <p:nvPr/>
          </p:nvSpPr>
          <p:spPr bwMode="auto">
            <a:xfrm>
              <a:off x="5259" y="2880"/>
              <a:ext cx="357" cy="3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3" name="Line 29"/>
            <p:cNvSpPr>
              <a:spLocks noChangeShapeType="1"/>
            </p:cNvSpPr>
            <p:nvPr/>
          </p:nvSpPr>
          <p:spPr bwMode="auto">
            <a:xfrm>
              <a:off x="1008" y="2736"/>
              <a:ext cx="44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4" name="Oval 30"/>
            <p:cNvSpPr>
              <a:spLocks noChangeArrowheads="1"/>
            </p:cNvSpPr>
            <p:nvPr/>
          </p:nvSpPr>
          <p:spPr bwMode="auto">
            <a:xfrm>
              <a:off x="3148" y="2880"/>
              <a:ext cx="356" cy="357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5" name="Oval 31"/>
            <p:cNvSpPr>
              <a:spLocks noChangeArrowheads="1"/>
            </p:cNvSpPr>
            <p:nvPr/>
          </p:nvSpPr>
          <p:spPr bwMode="auto">
            <a:xfrm>
              <a:off x="2928" y="2880"/>
              <a:ext cx="356" cy="357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6" name="Line 32"/>
            <p:cNvSpPr>
              <a:spLocks noChangeShapeType="1"/>
            </p:cNvSpPr>
            <p:nvPr/>
          </p:nvSpPr>
          <p:spPr bwMode="auto">
            <a:xfrm flipV="1">
              <a:off x="3102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7" name="Line 33"/>
            <p:cNvSpPr>
              <a:spLocks noChangeShapeType="1"/>
            </p:cNvSpPr>
            <p:nvPr/>
          </p:nvSpPr>
          <p:spPr bwMode="auto">
            <a:xfrm flipV="1">
              <a:off x="3342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8" name="Line 34"/>
            <p:cNvSpPr>
              <a:spLocks noChangeShapeType="1"/>
            </p:cNvSpPr>
            <p:nvPr/>
          </p:nvSpPr>
          <p:spPr bwMode="auto">
            <a:xfrm>
              <a:off x="310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9" name="Line 35"/>
            <p:cNvSpPr>
              <a:spLocks noChangeShapeType="1"/>
            </p:cNvSpPr>
            <p:nvPr/>
          </p:nvSpPr>
          <p:spPr bwMode="auto">
            <a:xfrm flipV="1">
              <a:off x="3216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048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Dichotomous search III</a:t>
            </a:r>
            <a:endParaRPr lang="en-GB" dirty="0"/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Example: m = 10</a:t>
            </a:r>
          </a:p>
        </p:txBody>
      </p:sp>
      <p:graphicFrame>
        <p:nvGraphicFramePr>
          <p:cNvPr id="503813" name="Object 5"/>
          <p:cNvGraphicFramePr>
            <a:graphicFrameLocks noChangeAspect="1"/>
          </p:cNvGraphicFramePr>
          <p:nvPr/>
        </p:nvGraphicFramePr>
        <p:xfrm>
          <a:off x="1036800" y="2720446"/>
          <a:ext cx="2324160" cy="805044"/>
        </p:xfrm>
        <a:graphic>
          <a:graphicData uri="http://schemas.openxmlformats.org/presentationml/2006/ole">
            <p:oleObj spid="_x0000_s36898" name="Equation" r:id="rId4" imgW="1129810" imgH="393529" progId="Equation.3">
              <p:embed/>
            </p:oleObj>
          </a:graphicData>
        </a:graphic>
      </p:graphicFrame>
      <p:graphicFrame>
        <p:nvGraphicFramePr>
          <p:cNvPr id="503814" name="Object 6"/>
          <p:cNvGraphicFramePr>
            <a:graphicFrameLocks noChangeAspect="1"/>
          </p:cNvGraphicFramePr>
          <p:nvPr/>
        </p:nvGraphicFramePr>
        <p:xfrm>
          <a:off x="1110241" y="3908571"/>
          <a:ext cx="2691360" cy="861210"/>
        </p:xfrm>
        <a:graphic>
          <a:graphicData uri="http://schemas.openxmlformats.org/presentationml/2006/ole">
            <p:oleObj spid="_x0000_s36899" name="Equation" r:id="rId5" imgW="1308100" imgH="419100" progId="Equation.3">
              <p:embed/>
            </p:oleObj>
          </a:graphicData>
        </a:graphic>
      </p:graphicFrame>
      <p:grpSp>
        <p:nvGrpSpPr>
          <p:cNvPr id="503821" name="Group 13"/>
          <p:cNvGrpSpPr>
            <a:grpSpLocks/>
          </p:cNvGrpSpPr>
          <p:nvPr/>
        </p:nvGrpSpPr>
        <p:grpSpPr bwMode="auto">
          <a:xfrm>
            <a:off x="3870720" y="1935563"/>
            <a:ext cx="4907520" cy="4285890"/>
            <a:chOff x="2688" y="1344"/>
            <a:chExt cx="3408" cy="2976"/>
          </a:xfrm>
        </p:grpSpPr>
        <p:grpSp>
          <p:nvGrpSpPr>
            <p:cNvPr id="503819" name="Group 11"/>
            <p:cNvGrpSpPr>
              <a:grpSpLocks/>
            </p:cNvGrpSpPr>
            <p:nvPr/>
          </p:nvGrpSpPr>
          <p:grpSpPr bwMode="auto">
            <a:xfrm>
              <a:off x="2688" y="1344"/>
              <a:ext cx="3408" cy="2976"/>
              <a:chOff x="2688" y="1344"/>
              <a:chExt cx="3408" cy="2976"/>
            </a:xfrm>
          </p:grpSpPr>
          <p:pic>
            <p:nvPicPr>
              <p:cNvPr id="503812" name="Picture 4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61" y="1485"/>
                <a:ext cx="2835" cy="28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503815" name="Object 7"/>
              <p:cNvGraphicFramePr>
                <a:graphicFrameLocks noChangeAspect="1"/>
              </p:cNvGraphicFramePr>
              <p:nvPr/>
            </p:nvGraphicFramePr>
            <p:xfrm>
              <a:off x="2688" y="1344"/>
              <a:ext cx="720" cy="515"/>
            </p:xfrm>
            <a:graphic>
              <a:graphicData uri="http://schemas.openxmlformats.org/presentationml/2006/ole">
                <p:oleObj spid="_x0000_s36900" name="Equation" r:id="rId7" imgW="672808" imgH="482391" progId="Equation.3">
                  <p:embed/>
                </p:oleObj>
              </a:graphicData>
            </a:graphic>
          </p:graphicFrame>
          <p:sp>
            <p:nvSpPr>
              <p:cNvPr id="503816" name="Text Box 8"/>
              <p:cNvSpPr txBox="1">
                <a:spLocks noChangeArrowheads="1"/>
              </p:cNvSpPr>
              <p:nvPr/>
            </p:nvSpPr>
            <p:spPr bwMode="auto">
              <a:xfrm>
                <a:off x="4613" y="3312"/>
                <a:ext cx="935" cy="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2200">
                    <a:solidFill>
                      <a:srgbClr val="000000"/>
                    </a:solidFill>
                  </a:rPr>
                  <a:t>Ideal </a:t>
                </a:r>
                <a:br>
                  <a:rPr lang="en-GB" sz="2200">
                    <a:solidFill>
                      <a:srgbClr val="000000"/>
                    </a:solidFill>
                  </a:rPr>
                </a:br>
                <a:r>
                  <a:rPr lang="en-GB" sz="2200">
                    <a:solidFill>
                      <a:srgbClr val="000000"/>
                    </a:solidFill>
                  </a:rPr>
                  <a:t>interval </a:t>
                </a:r>
                <a:br>
                  <a:rPr lang="en-GB" sz="2200">
                    <a:solidFill>
                      <a:srgbClr val="000000"/>
                    </a:solidFill>
                  </a:rPr>
                </a:br>
                <a:r>
                  <a:rPr lang="en-GB" sz="2200">
                    <a:solidFill>
                      <a:srgbClr val="000000"/>
                    </a:solidFill>
                  </a:rPr>
                  <a:t>reduction</a:t>
                </a:r>
              </a:p>
            </p:txBody>
          </p:sp>
          <p:graphicFrame>
            <p:nvGraphicFramePr>
              <p:cNvPr id="503817" name="Object 9"/>
              <p:cNvGraphicFramePr>
                <a:graphicFrameLocks noChangeAspect="1"/>
              </p:cNvGraphicFramePr>
              <p:nvPr/>
            </p:nvGraphicFramePr>
            <p:xfrm>
              <a:off x="5232" y="2685"/>
              <a:ext cx="816" cy="467"/>
            </p:xfrm>
            <a:graphic>
              <a:graphicData uri="http://schemas.openxmlformats.org/presentationml/2006/ole">
                <p:oleObj spid="_x0000_s36901" name="Equation" r:id="rId8" imgW="685800" imgH="393700" progId="Equation.3">
                  <p:embed/>
                </p:oleObj>
              </a:graphicData>
            </a:graphic>
          </p:graphicFrame>
          <p:sp>
            <p:nvSpPr>
              <p:cNvPr id="503818" name="Text Box 10"/>
              <p:cNvSpPr txBox="1">
                <a:spLocks noChangeArrowheads="1"/>
              </p:cNvSpPr>
              <p:nvPr/>
            </p:nvSpPr>
            <p:spPr bwMode="auto">
              <a:xfrm>
                <a:off x="4559" y="1405"/>
                <a:ext cx="253" cy="2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GB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03820" name="Line 12"/>
            <p:cNvSpPr>
              <a:spLocks noChangeShapeType="1"/>
            </p:cNvSpPr>
            <p:nvPr/>
          </p:nvSpPr>
          <p:spPr bwMode="auto">
            <a:xfrm>
              <a:off x="4665" y="1833"/>
              <a:ext cx="0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0304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Sectioning - Fibonacci</a:t>
            </a: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1"/>
            <a:ext cx="2370240" cy="2310003"/>
          </a:xfrm>
        </p:spPr>
        <p:txBody>
          <a:bodyPr/>
          <a:lstStyle/>
          <a:p>
            <a:r>
              <a:rPr lang="nl-NL"/>
              <a:t>Situation: minimum bracketed between </a:t>
            </a:r>
            <a:r>
              <a:rPr lang="nl-NL" i="1">
                <a:latin typeface="Times New Roman" pitchFamily="18" charset="0"/>
              </a:rPr>
              <a:t>x</a:t>
            </a:r>
            <a:r>
              <a:rPr lang="nl-NL" i="1" baseline="-25000">
                <a:latin typeface="Times New Roman" pitchFamily="18" charset="0"/>
              </a:rPr>
              <a:t>1</a:t>
            </a:r>
            <a:r>
              <a:rPr lang="nl-NL"/>
              <a:t> and </a:t>
            </a:r>
            <a:r>
              <a:rPr lang="nl-NL" i="1">
                <a:latin typeface="Times New Roman" pitchFamily="18" charset="0"/>
              </a:rPr>
              <a:t>x</a:t>
            </a:r>
            <a:r>
              <a:rPr lang="nl-NL" i="1" baseline="-25000">
                <a:latin typeface="Times New Roman" pitchFamily="18" charset="0"/>
              </a:rPr>
              <a:t>3</a:t>
            </a:r>
            <a:r>
              <a:rPr lang="nl-NL" baseline="-25000"/>
              <a:t> </a:t>
            </a:r>
            <a:r>
              <a:rPr lang="nl-NL"/>
              <a:t>:</a:t>
            </a:r>
          </a:p>
        </p:txBody>
      </p:sp>
      <p:sp>
        <p:nvSpPr>
          <p:cNvPr id="459780" name="Line 4"/>
          <p:cNvSpPr>
            <a:spLocks noChangeShapeType="1"/>
          </p:cNvSpPr>
          <p:nvPr/>
        </p:nvSpPr>
        <p:spPr bwMode="auto">
          <a:xfrm flipV="1">
            <a:off x="3179520" y="2073819"/>
            <a:ext cx="0" cy="20046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1" name="Line 5"/>
          <p:cNvSpPr>
            <a:spLocks noChangeShapeType="1"/>
          </p:cNvSpPr>
          <p:nvPr/>
        </p:nvSpPr>
        <p:spPr bwMode="auto">
          <a:xfrm>
            <a:off x="3179520" y="4078508"/>
            <a:ext cx="47001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3" name="Line 7"/>
          <p:cNvSpPr>
            <a:spLocks noChangeShapeType="1"/>
          </p:cNvSpPr>
          <p:nvPr/>
        </p:nvSpPr>
        <p:spPr bwMode="auto">
          <a:xfrm>
            <a:off x="3805920" y="2695963"/>
            <a:ext cx="0" cy="138254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4" name="Text Box 8"/>
          <p:cNvSpPr txBox="1">
            <a:spLocks noChangeArrowheads="1"/>
          </p:cNvSpPr>
          <p:nvPr/>
        </p:nvSpPr>
        <p:spPr bwMode="auto">
          <a:xfrm>
            <a:off x="3656945" y="4078509"/>
            <a:ext cx="359870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i="1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59785" name="Oval 9"/>
          <p:cNvSpPr>
            <a:spLocks noChangeArrowheads="1"/>
          </p:cNvSpPr>
          <p:nvPr/>
        </p:nvSpPr>
        <p:spPr bwMode="auto">
          <a:xfrm>
            <a:off x="3771360" y="2626837"/>
            <a:ext cx="69120" cy="69127"/>
          </a:xfrm>
          <a:prstGeom prst="ellipse">
            <a:avLst/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6" name="Line 10"/>
          <p:cNvSpPr>
            <a:spLocks noChangeShapeType="1"/>
          </p:cNvSpPr>
          <p:nvPr/>
        </p:nvSpPr>
        <p:spPr bwMode="auto">
          <a:xfrm>
            <a:off x="7054560" y="2350328"/>
            <a:ext cx="0" cy="172818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7" name="Text Box 11"/>
          <p:cNvSpPr txBox="1">
            <a:spLocks noChangeArrowheads="1"/>
          </p:cNvSpPr>
          <p:nvPr/>
        </p:nvSpPr>
        <p:spPr bwMode="auto">
          <a:xfrm>
            <a:off x="6905585" y="4078509"/>
            <a:ext cx="359870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i="1" baseline="-25000">
                <a:solidFill>
                  <a:srgbClr val="000000"/>
                </a:solidFill>
                <a:latin typeface="Times New Roman" pitchFamily="18" charset="0"/>
              </a:rPr>
              <a:t>3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59788" name="Oval 12"/>
          <p:cNvSpPr>
            <a:spLocks noChangeArrowheads="1"/>
          </p:cNvSpPr>
          <p:nvPr/>
        </p:nvSpPr>
        <p:spPr bwMode="auto">
          <a:xfrm>
            <a:off x="7020000" y="2281201"/>
            <a:ext cx="69120" cy="69127"/>
          </a:xfrm>
          <a:prstGeom prst="ellipse">
            <a:avLst/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459791" name="Group 15"/>
          <p:cNvGrpSpPr>
            <a:grpSpLocks/>
          </p:cNvGrpSpPr>
          <p:nvPr/>
        </p:nvGrpSpPr>
        <p:grpSpPr bwMode="auto">
          <a:xfrm>
            <a:off x="7567200" y="622147"/>
            <a:ext cx="1323360" cy="2079579"/>
            <a:chOff x="5255" y="432"/>
            <a:chExt cx="919" cy="1444"/>
          </a:xfrm>
        </p:grpSpPr>
        <p:pic>
          <p:nvPicPr>
            <p:cNvPr id="459789" name="Picture 13" descr="Fibonacci (1180?-1250?)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" y="432"/>
              <a:ext cx="886" cy="1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9790" name="Text Box 14"/>
            <p:cNvSpPr txBox="1">
              <a:spLocks noChangeArrowheads="1"/>
            </p:cNvSpPr>
            <p:nvPr/>
          </p:nvSpPr>
          <p:spPr bwMode="auto">
            <a:xfrm>
              <a:off x="5255" y="1488"/>
              <a:ext cx="919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</a:rPr>
                <a:t>Fibonacci,</a:t>
              </a:r>
              <a:br>
                <a:rPr lang="en-US" sz="1500">
                  <a:solidFill>
                    <a:srgbClr val="000000"/>
                  </a:solidFill>
                </a:rPr>
              </a:br>
              <a:r>
                <a:rPr lang="en-US" sz="1500">
                  <a:solidFill>
                    <a:srgbClr val="000000"/>
                  </a:solidFill>
                </a:rPr>
                <a:t>1180?-1250?</a:t>
              </a:r>
              <a:endParaRPr lang="en-GB" sz="1500">
                <a:solidFill>
                  <a:srgbClr val="000000"/>
                </a:solidFill>
              </a:endParaRPr>
            </a:p>
          </p:txBody>
        </p:sp>
      </p:grpSp>
      <p:sp>
        <p:nvSpPr>
          <p:cNvPr id="459797" name="Line 21"/>
          <p:cNvSpPr>
            <a:spLocks noChangeShapeType="1"/>
          </p:cNvSpPr>
          <p:nvPr/>
        </p:nvSpPr>
        <p:spPr bwMode="auto">
          <a:xfrm>
            <a:off x="5045760" y="3248981"/>
            <a:ext cx="2880" cy="82952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98" name="Text Box 22"/>
          <p:cNvSpPr txBox="1">
            <a:spLocks noChangeArrowheads="1"/>
          </p:cNvSpPr>
          <p:nvPr/>
        </p:nvSpPr>
        <p:spPr bwMode="auto">
          <a:xfrm>
            <a:off x="4899666" y="4078509"/>
            <a:ext cx="359870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i="1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59799" name="Oval 23"/>
          <p:cNvSpPr>
            <a:spLocks noChangeArrowheads="1"/>
          </p:cNvSpPr>
          <p:nvPr/>
        </p:nvSpPr>
        <p:spPr bwMode="auto">
          <a:xfrm>
            <a:off x="5014080" y="3248981"/>
            <a:ext cx="69120" cy="69127"/>
          </a:xfrm>
          <a:prstGeom prst="ellipse">
            <a:avLst/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800" name="Rectangle 24"/>
          <p:cNvSpPr>
            <a:spLocks noChangeArrowheads="1"/>
          </p:cNvSpPr>
          <p:nvPr/>
        </p:nvSpPr>
        <p:spPr bwMode="auto">
          <a:xfrm>
            <a:off x="691200" y="4464470"/>
            <a:ext cx="7806240" cy="92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nl-NL" sz="2400">
                <a:solidFill>
                  <a:srgbClr val="000000"/>
                </a:solidFill>
              </a:rPr>
              <a:t>Test new points and reduce interval</a:t>
            </a:r>
          </a:p>
        </p:txBody>
      </p:sp>
      <p:grpSp>
        <p:nvGrpSpPr>
          <p:cNvPr id="459805" name="Group 29"/>
          <p:cNvGrpSpPr>
            <a:grpSpLocks/>
          </p:cNvGrpSpPr>
          <p:nvPr/>
        </p:nvGrpSpPr>
        <p:grpSpPr bwMode="auto">
          <a:xfrm>
            <a:off x="3801600" y="2903347"/>
            <a:ext cx="2367360" cy="1552483"/>
            <a:chOff x="2640" y="2016"/>
            <a:chExt cx="1644" cy="1078"/>
          </a:xfrm>
        </p:grpSpPr>
        <p:sp>
          <p:nvSpPr>
            <p:cNvPr id="459801" name="Line 25"/>
            <p:cNvSpPr>
              <a:spLocks noChangeShapeType="1"/>
            </p:cNvSpPr>
            <p:nvPr/>
          </p:nvSpPr>
          <p:spPr bwMode="auto">
            <a:xfrm>
              <a:off x="4127" y="2064"/>
              <a:ext cx="3" cy="7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59802" name="Text Box 26"/>
            <p:cNvSpPr txBox="1">
              <a:spLocks noChangeArrowheads="1"/>
            </p:cNvSpPr>
            <p:nvPr/>
          </p:nvSpPr>
          <p:spPr bwMode="auto">
            <a:xfrm>
              <a:off x="4022" y="2838"/>
              <a:ext cx="26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9803" name="Oval 27"/>
            <p:cNvSpPr>
              <a:spLocks noChangeArrowheads="1"/>
            </p:cNvSpPr>
            <p:nvPr/>
          </p:nvSpPr>
          <p:spPr bwMode="auto">
            <a:xfrm>
              <a:off x="4106" y="2016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59804" name="Line 28"/>
            <p:cNvSpPr>
              <a:spLocks noChangeShapeType="1"/>
            </p:cNvSpPr>
            <p:nvPr/>
          </p:nvSpPr>
          <p:spPr bwMode="auto">
            <a:xfrm>
              <a:off x="2640" y="2640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59812" name="Group 36"/>
          <p:cNvGrpSpPr>
            <a:grpSpLocks/>
          </p:cNvGrpSpPr>
          <p:nvPr/>
        </p:nvGrpSpPr>
        <p:grpSpPr bwMode="auto">
          <a:xfrm>
            <a:off x="5045760" y="3525494"/>
            <a:ext cx="2004480" cy="921697"/>
            <a:chOff x="3504" y="2448"/>
            <a:chExt cx="1392" cy="640"/>
          </a:xfrm>
        </p:grpSpPr>
        <p:grpSp>
          <p:nvGrpSpPr>
            <p:cNvPr id="459810" name="Group 34"/>
            <p:cNvGrpSpPr>
              <a:grpSpLocks/>
            </p:cNvGrpSpPr>
            <p:nvPr/>
          </p:nvGrpSpPr>
          <p:grpSpPr bwMode="auto">
            <a:xfrm>
              <a:off x="3504" y="2448"/>
              <a:ext cx="1392" cy="640"/>
              <a:chOff x="3504" y="2448"/>
              <a:chExt cx="1392" cy="640"/>
            </a:xfrm>
          </p:grpSpPr>
          <p:sp>
            <p:nvSpPr>
              <p:cNvPr id="459807" name="Text Box 31"/>
              <p:cNvSpPr txBox="1">
                <a:spLocks noChangeArrowheads="1"/>
              </p:cNvSpPr>
              <p:nvPr/>
            </p:nvSpPr>
            <p:spPr bwMode="auto">
              <a:xfrm>
                <a:off x="4022" y="2832"/>
                <a:ext cx="262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i="1">
                    <a:solidFill>
                      <a:srgbClr val="000000"/>
                    </a:solidFill>
                    <a:latin typeface="Times New Roman" pitchFamily="18" charset="0"/>
                  </a:rPr>
                  <a:t>x</a:t>
                </a:r>
                <a:r>
                  <a:rPr lang="en-US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GB" baseline="-25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59808" name="Oval 32"/>
              <p:cNvSpPr>
                <a:spLocks noChangeArrowheads="1"/>
              </p:cNvSpPr>
              <p:nvPr/>
            </p:nvSpPr>
            <p:spPr bwMode="auto">
              <a:xfrm>
                <a:off x="4106" y="2448"/>
                <a:ext cx="48" cy="48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59809" name="Line 33"/>
              <p:cNvSpPr>
                <a:spLocks noChangeShapeType="1"/>
              </p:cNvSpPr>
              <p:nvPr/>
            </p:nvSpPr>
            <p:spPr bwMode="auto">
              <a:xfrm>
                <a:off x="3504" y="2640"/>
                <a:ext cx="13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59811" name="Line 35"/>
            <p:cNvSpPr>
              <a:spLocks noChangeShapeType="1"/>
            </p:cNvSpPr>
            <p:nvPr/>
          </p:nvSpPr>
          <p:spPr bwMode="auto">
            <a:xfrm flipV="1">
              <a:off x="4128" y="249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459813" name="Rectangle 37"/>
          <p:cNvSpPr>
            <a:spLocks noChangeArrowheads="1"/>
          </p:cNvSpPr>
          <p:nvPr/>
        </p:nvSpPr>
        <p:spPr bwMode="auto">
          <a:xfrm>
            <a:off x="691200" y="5155741"/>
            <a:ext cx="7806240" cy="92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nl-NL" sz="2400">
                <a:solidFill>
                  <a:srgbClr val="000000"/>
                </a:solidFill>
              </a:rPr>
              <a:t>Optimal point placement? </a:t>
            </a:r>
          </a:p>
        </p:txBody>
      </p:sp>
    </p:spTree>
    <p:extLst>
      <p:ext uri="{BB962C8B-B14F-4D97-AF65-F5344CB8AC3E}">
        <p14:creationId xmlns:p14="http://schemas.microsoft.com/office/powerpoint/2010/main" xmlns="" val="399887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800" grpId="0" autoUpdateAnimBg="0"/>
      <p:bldP spid="459813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392" name="Picture 40" descr="asian_cleaver"/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0400" y="414763"/>
            <a:ext cx="2419200" cy="182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Optimal                sectioning</a:t>
            </a:r>
            <a:endParaRPr lang="en-GB"/>
          </a:p>
        </p:txBody>
      </p:sp>
      <p:sp>
        <p:nvSpPr>
          <p:cNvPr id="4843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3208657"/>
          </a:xfrm>
        </p:spPr>
        <p:txBody>
          <a:bodyPr/>
          <a:lstStyle/>
          <a:p>
            <a:r>
              <a:rPr lang="en-US"/>
              <a:t>Fibonacci method: </a:t>
            </a:r>
            <a:r>
              <a:rPr lang="en-US" i="1"/>
              <a:t>optimal</a:t>
            </a:r>
            <a:r>
              <a:rPr lang="en-US"/>
              <a:t> sectioning method</a:t>
            </a:r>
          </a:p>
          <a:p>
            <a:r>
              <a:rPr lang="en-US"/>
              <a:t>Given: </a:t>
            </a:r>
          </a:p>
          <a:p>
            <a:pPr lvl="1"/>
            <a:r>
              <a:rPr lang="en-US"/>
              <a:t>Initial interval </a:t>
            </a:r>
            <a:r>
              <a:rPr lang="en-US">
                <a:latin typeface="Times New Roman" pitchFamily="18" charset="0"/>
              </a:rPr>
              <a:t>[</a:t>
            </a:r>
            <a:r>
              <a:rPr lang="en-US" i="1">
                <a:latin typeface="Times New Roman" pitchFamily="18" charset="0"/>
              </a:rPr>
              <a:t>a</a:t>
            </a:r>
            <a:r>
              <a:rPr lang="en-US" i="1" baseline="-25000">
                <a:latin typeface="Times New Roman" pitchFamily="18" charset="0"/>
              </a:rPr>
              <a:t>0</a:t>
            </a:r>
            <a:r>
              <a:rPr lang="en-US">
                <a:latin typeface="Times New Roman" pitchFamily="18" charset="0"/>
              </a:rPr>
              <a:t>, </a:t>
            </a:r>
            <a:r>
              <a:rPr lang="en-US" i="1">
                <a:latin typeface="Times New Roman" pitchFamily="18" charset="0"/>
              </a:rPr>
              <a:t>b</a:t>
            </a:r>
            <a:r>
              <a:rPr lang="en-US" i="1" baseline="-25000">
                <a:latin typeface="Times New Roman" pitchFamily="18" charset="0"/>
              </a:rPr>
              <a:t>0</a:t>
            </a:r>
            <a:r>
              <a:rPr lang="en-US">
                <a:latin typeface="Times New Roman" pitchFamily="18" charset="0"/>
              </a:rPr>
              <a:t>] </a:t>
            </a:r>
          </a:p>
          <a:p>
            <a:pPr lvl="1"/>
            <a:r>
              <a:rPr lang="en-US"/>
              <a:t>Predefined total number of evaluations</a:t>
            </a:r>
            <a:r>
              <a:rPr lang="en-US" i="1">
                <a:latin typeface="Times New Roman" pitchFamily="18" charset="0"/>
              </a:rPr>
              <a:t> N,</a:t>
            </a:r>
            <a:r>
              <a:rPr lang="en-US"/>
              <a:t> </a:t>
            </a:r>
            <a:r>
              <a:rPr lang="en-US" b="1" i="1">
                <a:solidFill>
                  <a:srgbClr val="FF0000"/>
                </a:solidFill>
              </a:rPr>
              <a:t>or:</a:t>
            </a:r>
          </a:p>
          <a:p>
            <a:pPr lvl="1"/>
            <a:r>
              <a:rPr lang="en-US"/>
              <a:t>Desired final interval size </a:t>
            </a:r>
            <a:r>
              <a:rPr lang="en-US">
                <a:latin typeface="Symbol" pitchFamily="18" charset="2"/>
              </a:rPr>
              <a:t>e</a:t>
            </a:r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4752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725" name="Group 85"/>
          <p:cNvGrpSpPr>
            <a:grpSpLocks/>
          </p:cNvGrpSpPr>
          <p:nvPr/>
        </p:nvGrpSpPr>
        <p:grpSpPr bwMode="auto">
          <a:xfrm>
            <a:off x="6013440" y="4838909"/>
            <a:ext cx="2142720" cy="138255"/>
            <a:chOff x="4176" y="2928"/>
            <a:chExt cx="1488" cy="96"/>
          </a:xfrm>
        </p:grpSpPr>
        <p:sp>
          <p:nvSpPr>
            <p:cNvPr id="496701" name="Rectangle 61"/>
            <p:cNvSpPr>
              <a:spLocks noChangeArrowheads="1"/>
            </p:cNvSpPr>
            <p:nvPr/>
          </p:nvSpPr>
          <p:spPr bwMode="auto">
            <a:xfrm>
              <a:off x="4176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702" name="Rectangle 62"/>
            <p:cNvSpPr>
              <a:spLocks noChangeArrowheads="1"/>
            </p:cNvSpPr>
            <p:nvPr/>
          </p:nvSpPr>
          <p:spPr bwMode="auto">
            <a:xfrm>
              <a:off x="4464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703" name="Rectangle 63"/>
            <p:cNvSpPr>
              <a:spLocks noChangeArrowheads="1"/>
            </p:cNvSpPr>
            <p:nvPr/>
          </p:nvSpPr>
          <p:spPr bwMode="auto">
            <a:xfrm>
              <a:off x="4752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704" name="Rectangle 64"/>
            <p:cNvSpPr>
              <a:spLocks noChangeArrowheads="1"/>
            </p:cNvSpPr>
            <p:nvPr/>
          </p:nvSpPr>
          <p:spPr bwMode="auto">
            <a:xfrm>
              <a:off x="5040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705" name="Rectangle 65"/>
            <p:cNvSpPr>
              <a:spLocks noChangeArrowheads="1"/>
            </p:cNvSpPr>
            <p:nvPr/>
          </p:nvSpPr>
          <p:spPr bwMode="auto">
            <a:xfrm>
              <a:off x="5328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706" name="Oval 66"/>
            <p:cNvSpPr>
              <a:spLocks noChangeArrowheads="1"/>
            </p:cNvSpPr>
            <p:nvPr/>
          </p:nvSpPr>
          <p:spPr bwMode="auto">
            <a:xfrm>
              <a:off x="5568" y="29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96723" name="Group 83"/>
          <p:cNvGrpSpPr>
            <a:grpSpLocks/>
          </p:cNvGrpSpPr>
          <p:nvPr/>
        </p:nvGrpSpPr>
        <p:grpSpPr bwMode="auto">
          <a:xfrm>
            <a:off x="4769280" y="4424145"/>
            <a:ext cx="1313280" cy="138255"/>
            <a:chOff x="3312" y="2640"/>
            <a:chExt cx="912" cy="96"/>
          </a:xfrm>
        </p:grpSpPr>
        <p:sp>
          <p:nvSpPr>
            <p:cNvPr id="496685" name="Rectangle 45"/>
            <p:cNvSpPr>
              <a:spLocks noChangeArrowheads="1"/>
            </p:cNvSpPr>
            <p:nvPr/>
          </p:nvSpPr>
          <p:spPr bwMode="auto">
            <a:xfrm>
              <a:off x="3312" y="2640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86" name="Rectangle 46"/>
            <p:cNvSpPr>
              <a:spLocks noChangeArrowheads="1"/>
            </p:cNvSpPr>
            <p:nvPr/>
          </p:nvSpPr>
          <p:spPr bwMode="auto">
            <a:xfrm>
              <a:off x="3600" y="2640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87" name="Rectangle 47"/>
            <p:cNvSpPr>
              <a:spLocks noChangeArrowheads="1"/>
            </p:cNvSpPr>
            <p:nvPr/>
          </p:nvSpPr>
          <p:spPr bwMode="auto">
            <a:xfrm>
              <a:off x="3888" y="2640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88" name="Oval 48"/>
            <p:cNvSpPr>
              <a:spLocks noChangeArrowheads="1"/>
            </p:cNvSpPr>
            <p:nvPr/>
          </p:nvSpPr>
          <p:spPr bwMode="auto">
            <a:xfrm>
              <a:off x="4128" y="264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96721" name="Group 81"/>
          <p:cNvGrpSpPr>
            <a:grpSpLocks/>
          </p:cNvGrpSpPr>
          <p:nvPr/>
        </p:nvGrpSpPr>
        <p:grpSpPr bwMode="auto">
          <a:xfrm>
            <a:off x="3939840" y="4009382"/>
            <a:ext cx="898560" cy="138255"/>
            <a:chOff x="2736" y="2352"/>
            <a:chExt cx="624" cy="96"/>
          </a:xfrm>
        </p:grpSpPr>
        <p:sp>
          <p:nvSpPr>
            <p:cNvPr id="496673" name="Rectangle 33"/>
            <p:cNvSpPr>
              <a:spLocks noChangeArrowheads="1"/>
            </p:cNvSpPr>
            <p:nvPr/>
          </p:nvSpPr>
          <p:spPr bwMode="auto">
            <a:xfrm>
              <a:off x="2736" y="2352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74" name="Rectangle 34"/>
            <p:cNvSpPr>
              <a:spLocks noChangeArrowheads="1"/>
            </p:cNvSpPr>
            <p:nvPr/>
          </p:nvSpPr>
          <p:spPr bwMode="auto">
            <a:xfrm>
              <a:off x="3024" y="2352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75" name="Oval 35"/>
            <p:cNvSpPr>
              <a:spLocks noChangeArrowheads="1"/>
            </p:cNvSpPr>
            <p:nvPr/>
          </p:nvSpPr>
          <p:spPr bwMode="auto">
            <a:xfrm>
              <a:off x="3264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96719" name="Group 79"/>
          <p:cNvGrpSpPr>
            <a:grpSpLocks/>
          </p:cNvGrpSpPr>
          <p:nvPr/>
        </p:nvGrpSpPr>
        <p:grpSpPr bwMode="auto">
          <a:xfrm>
            <a:off x="3525120" y="3594618"/>
            <a:ext cx="483840" cy="138255"/>
            <a:chOff x="2448" y="2064"/>
            <a:chExt cx="336" cy="96"/>
          </a:xfrm>
        </p:grpSpPr>
        <p:sp>
          <p:nvSpPr>
            <p:cNvPr id="496664" name="Rectangle 24"/>
            <p:cNvSpPr>
              <a:spLocks noChangeArrowheads="1"/>
            </p:cNvSpPr>
            <p:nvPr/>
          </p:nvSpPr>
          <p:spPr bwMode="auto">
            <a:xfrm>
              <a:off x="2448" y="2064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65" name="Oval 25"/>
            <p:cNvSpPr>
              <a:spLocks noChangeArrowheads="1"/>
            </p:cNvSpPr>
            <p:nvPr/>
          </p:nvSpPr>
          <p:spPr bwMode="auto">
            <a:xfrm>
              <a:off x="2688" y="206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Fibonacci sectioning - basic idea</a:t>
            </a:r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581821"/>
          </a:xfrm>
        </p:spPr>
        <p:txBody>
          <a:bodyPr/>
          <a:lstStyle/>
          <a:p>
            <a:r>
              <a:rPr lang="nl-NL"/>
              <a:t>Start at final interval and use symmetry and maximum interval reduction:</a:t>
            </a:r>
          </a:p>
        </p:txBody>
      </p:sp>
      <p:sp>
        <p:nvSpPr>
          <p:cNvPr id="496644" name="Rectangle 4"/>
          <p:cNvSpPr>
            <a:spLocks noChangeArrowheads="1"/>
          </p:cNvSpPr>
          <p:nvPr/>
        </p:nvSpPr>
        <p:spPr bwMode="auto">
          <a:xfrm>
            <a:off x="2695680" y="3179855"/>
            <a:ext cx="414720" cy="138255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96652" name="Oval 12"/>
          <p:cNvSpPr>
            <a:spLocks noChangeArrowheads="1"/>
          </p:cNvSpPr>
          <p:nvPr/>
        </p:nvSpPr>
        <p:spPr bwMode="auto">
          <a:xfrm>
            <a:off x="2626560" y="3179855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96656" name="Rectangle 16"/>
          <p:cNvSpPr>
            <a:spLocks noChangeArrowheads="1"/>
          </p:cNvSpPr>
          <p:nvPr/>
        </p:nvSpPr>
        <p:spPr bwMode="auto">
          <a:xfrm>
            <a:off x="3110400" y="3179855"/>
            <a:ext cx="414720" cy="138255"/>
          </a:xfrm>
          <a:prstGeom prst="rect">
            <a:avLst/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96657" name="Oval 17"/>
          <p:cNvSpPr>
            <a:spLocks noChangeArrowheads="1"/>
          </p:cNvSpPr>
          <p:nvPr/>
        </p:nvSpPr>
        <p:spPr bwMode="auto">
          <a:xfrm>
            <a:off x="3456000" y="3179855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96658" name="Oval 18"/>
          <p:cNvSpPr>
            <a:spLocks noChangeArrowheads="1"/>
          </p:cNvSpPr>
          <p:nvPr/>
        </p:nvSpPr>
        <p:spPr bwMode="auto">
          <a:xfrm>
            <a:off x="3041280" y="3179855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496718" name="Group 78"/>
          <p:cNvGrpSpPr>
            <a:grpSpLocks/>
          </p:cNvGrpSpPr>
          <p:nvPr/>
        </p:nvGrpSpPr>
        <p:grpSpPr bwMode="auto">
          <a:xfrm>
            <a:off x="2626560" y="3594618"/>
            <a:ext cx="967680" cy="138255"/>
            <a:chOff x="1824" y="2064"/>
            <a:chExt cx="672" cy="96"/>
          </a:xfrm>
        </p:grpSpPr>
        <p:sp>
          <p:nvSpPr>
            <p:cNvPr id="496659" name="Rectangle 19"/>
            <p:cNvSpPr>
              <a:spLocks noChangeArrowheads="1"/>
            </p:cNvSpPr>
            <p:nvPr/>
          </p:nvSpPr>
          <p:spPr bwMode="auto">
            <a:xfrm>
              <a:off x="1872" y="2064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60" name="Oval 20"/>
            <p:cNvSpPr>
              <a:spLocks noChangeArrowheads="1"/>
            </p:cNvSpPr>
            <p:nvPr/>
          </p:nvSpPr>
          <p:spPr bwMode="auto">
            <a:xfrm>
              <a:off x="1824" y="206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61" name="Rectangle 21"/>
            <p:cNvSpPr>
              <a:spLocks noChangeArrowheads="1"/>
            </p:cNvSpPr>
            <p:nvPr/>
          </p:nvSpPr>
          <p:spPr bwMode="auto">
            <a:xfrm>
              <a:off x="2160" y="2064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62" name="Oval 22"/>
            <p:cNvSpPr>
              <a:spLocks noChangeArrowheads="1"/>
            </p:cNvSpPr>
            <p:nvPr/>
          </p:nvSpPr>
          <p:spPr bwMode="auto">
            <a:xfrm>
              <a:off x="2400" y="206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63" name="Oval 23"/>
            <p:cNvSpPr>
              <a:spLocks noChangeArrowheads="1"/>
            </p:cNvSpPr>
            <p:nvPr/>
          </p:nvSpPr>
          <p:spPr bwMode="auto">
            <a:xfrm>
              <a:off x="2112" y="2064"/>
              <a:ext cx="96" cy="9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96720" name="Group 80"/>
          <p:cNvGrpSpPr>
            <a:grpSpLocks/>
          </p:cNvGrpSpPr>
          <p:nvPr/>
        </p:nvGrpSpPr>
        <p:grpSpPr bwMode="auto">
          <a:xfrm>
            <a:off x="2626560" y="4009382"/>
            <a:ext cx="1382400" cy="138255"/>
            <a:chOff x="1824" y="2352"/>
            <a:chExt cx="960" cy="96"/>
          </a:xfrm>
        </p:grpSpPr>
        <p:sp>
          <p:nvSpPr>
            <p:cNvPr id="496666" name="Rectangle 26"/>
            <p:cNvSpPr>
              <a:spLocks noChangeArrowheads="1"/>
            </p:cNvSpPr>
            <p:nvPr/>
          </p:nvSpPr>
          <p:spPr bwMode="auto">
            <a:xfrm>
              <a:off x="1872" y="2352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67" name="Oval 27"/>
            <p:cNvSpPr>
              <a:spLocks noChangeArrowheads="1"/>
            </p:cNvSpPr>
            <p:nvPr/>
          </p:nvSpPr>
          <p:spPr bwMode="auto">
            <a:xfrm>
              <a:off x="1824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68" name="Rectangle 28"/>
            <p:cNvSpPr>
              <a:spLocks noChangeArrowheads="1"/>
            </p:cNvSpPr>
            <p:nvPr/>
          </p:nvSpPr>
          <p:spPr bwMode="auto">
            <a:xfrm>
              <a:off x="2160" y="2352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70" name="Rectangle 30"/>
            <p:cNvSpPr>
              <a:spLocks noChangeArrowheads="1"/>
            </p:cNvSpPr>
            <p:nvPr/>
          </p:nvSpPr>
          <p:spPr bwMode="auto">
            <a:xfrm>
              <a:off x="2448" y="2352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71" name="Oval 31"/>
            <p:cNvSpPr>
              <a:spLocks noChangeArrowheads="1"/>
            </p:cNvSpPr>
            <p:nvPr/>
          </p:nvSpPr>
          <p:spPr bwMode="auto">
            <a:xfrm>
              <a:off x="2688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72" name="Oval 32"/>
            <p:cNvSpPr>
              <a:spLocks noChangeArrowheads="1"/>
            </p:cNvSpPr>
            <p:nvPr/>
          </p:nvSpPr>
          <p:spPr bwMode="auto">
            <a:xfrm>
              <a:off x="2400" y="2352"/>
              <a:ext cx="96" cy="9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96722" name="Group 82"/>
          <p:cNvGrpSpPr>
            <a:grpSpLocks/>
          </p:cNvGrpSpPr>
          <p:nvPr/>
        </p:nvGrpSpPr>
        <p:grpSpPr bwMode="auto">
          <a:xfrm>
            <a:off x="2626560" y="4424145"/>
            <a:ext cx="2211840" cy="138255"/>
            <a:chOff x="1824" y="2640"/>
            <a:chExt cx="1536" cy="96"/>
          </a:xfrm>
        </p:grpSpPr>
        <p:sp>
          <p:nvSpPr>
            <p:cNvPr id="496676" name="Rectangle 36"/>
            <p:cNvSpPr>
              <a:spLocks noChangeArrowheads="1"/>
            </p:cNvSpPr>
            <p:nvPr/>
          </p:nvSpPr>
          <p:spPr bwMode="auto">
            <a:xfrm>
              <a:off x="1872" y="2640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77" name="Oval 37"/>
            <p:cNvSpPr>
              <a:spLocks noChangeArrowheads="1"/>
            </p:cNvSpPr>
            <p:nvPr/>
          </p:nvSpPr>
          <p:spPr bwMode="auto">
            <a:xfrm>
              <a:off x="1824" y="264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78" name="Rectangle 38"/>
            <p:cNvSpPr>
              <a:spLocks noChangeArrowheads="1"/>
            </p:cNvSpPr>
            <p:nvPr/>
          </p:nvSpPr>
          <p:spPr bwMode="auto">
            <a:xfrm>
              <a:off x="2160" y="2640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79" name="Rectangle 39"/>
            <p:cNvSpPr>
              <a:spLocks noChangeArrowheads="1"/>
            </p:cNvSpPr>
            <p:nvPr/>
          </p:nvSpPr>
          <p:spPr bwMode="auto">
            <a:xfrm>
              <a:off x="2448" y="2640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81" name="Rectangle 41"/>
            <p:cNvSpPr>
              <a:spLocks noChangeArrowheads="1"/>
            </p:cNvSpPr>
            <p:nvPr/>
          </p:nvSpPr>
          <p:spPr bwMode="auto">
            <a:xfrm>
              <a:off x="2736" y="2640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82" name="Rectangle 42"/>
            <p:cNvSpPr>
              <a:spLocks noChangeArrowheads="1"/>
            </p:cNvSpPr>
            <p:nvPr/>
          </p:nvSpPr>
          <p:spPr bwMode="auto">
            <a:xfrm>
              <a:off x="3024" y="2640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84" name="Oval 44"/>
            <p:cNvSpPr>
              <a:spLocks noChangeArrowheads="1"/>
            </p:cNvSpPr>
            <p:nvPr/>
          </p:nvSpPr>
          <p:spPr bwMode="auto">
            <a:xfrm>
              <a:off x="3264" y="264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83" name="Oval 43"/>
            <p:cNvSpPr>
              <a:spLocks noChangeArrowheads="1"/>
            </p:cNvSpPr>
            <p:nvPr/>
          </p:nvSpPr>
          <p:spPr bwMode="auto">
            <a:xfrm>
              <a:off x="2688" y="2640"/>
              <a:ext cx="96" cy="9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96724" name="Group 84"/>
          <p:cNvGrpSpPr>
            <a:grpSpLocks/>
          </p:cNvGrpSpPr>
          <p:nvPr/>
        </p:nvGrpSpPr>
        <p:grpSpPr bwMode="auto">
          <a:xfrm>
            <a:off x="2626560" y="4838909"/>
            <a:ext cx="3456000" cy="138255"/>
            <a:chOff x="1824" y="2928"/>
            <a:chExt cx="2400" cy="96"/>
          </a:xfrm>
        </p:grpSpPr>
        <p:sp>
          <p:nvSpPr>
            <p:cNvPr id="496689" name="Rectangle 49"/>
            <p:cNvSpPr>
              <a:spLocks noChangeArrowheads="1"/>
            </p:cNvSpPr>
            <p:nvPr/>
          </p:nvSpPr>
          <p:spPr bwMode="auto">
            <a:xfrm>
              <a:off x="1872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90" name="Oval 50"/>
            <p:cNvSpPr>
              <a:spLocks noChangeArrowheads="1"/>
            </p:cNvSpPr>
            <p:nvPr/>
          </p:nvSpPr>
          <p:spPr bwMode="auto">
            <a:xfrm>
              <a:off x="1824" y="29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91" name="Rectangle 51"/>
            <p:cNvSpPr>
              <a:spLocks noChangeArrowheads="1"/>
            </p:cNvSpPr>
            <p:nvPr/>
          </p:nvSpPr>
          <p:spPr bwMode="auto">
            <a:xfrm>
              <a:off x="2160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92" name="Rectangle 52"/>
            <p:cNvSpPr>
              <a:spLocks noChangeArrowheads="1"/>
            </p:cNvSpPr>
            <p:nvPr/>
          </p:nvSpPr>
          <p:spPr bwMode="auto">
            <a:xfrm>
              <a:off x="2448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93" name="Rectangle 53"/>
            <p:cNvSpPr>
              <a:spLocks noChangeArrowheads="1"/>
            </p:cNvSpPr>
            <p:nvPr/>
          </p:nvSpPr>
          <p:spPr bwMode="auto">
            <a:xfrm>
              <a:off x="2736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94" name="Rectangle 54"/>
            <p:cNvSpPr>
              <a:spLocks noChangeArrowheads="1"/>
            </p:cNvSpPr>
            <p:nvPr/>
          </p:nvSpPr>
          <p:spPr bwMode="auto">
            <a:xfrm>
              <a:off x="3024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96" name="Rectangle 56"/>
            <p:cNvSpPr>
              <a:spLocks noChangeArrowheads="1"/>
            </p:cNvSpPr>
            <p:nvPr/>
          </p:nvSpPr>
          <p:spPr bwMode="auto">
            <a:xfrm>
              <a:off x="3312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97" name="Rectangle 57"/>
            <p:cNvSpPr>
              <a:spLocks noChangeArrowheads="1"/>
            </p:cNvSpPr>
            <p:nvPr/>
          </p:nvSpPr>
          <p:spPr bwMode="auto">
            <a:xfrm>
              <a:off x="3600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98" name="Rectangle 58"/>
            <p:cNvSpPr>
              <a:spLocks noChangeArrowheads="1"/>
            </p:cNvSpPr>
            <p:nvPr/>
          </p:nvSpPr>
          <p:spPr bwMode="auto">
            <a:xfrm>
              <a:off x="3888" y="2928"/>
              <a:ext cx="288" cy="96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699" name="Oval 59"/>
            <p:cNvSpPr>
              <a:spLocks noChangeArrowheads="1"/>
            </p:cNvSpPr>
            <p:nvPr/>
          </p:nvSpPr>
          <p:spPr bwMode="auto">
            <a:xfrm>
              <a:off x="4128" y="29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6700" name="Oval 60"/>
            <p:cNvSpPr>
              <a:spLocks noChangeArrowheads="1"/>
            </p:cNvSpPr>
            <p:nvPr/>
          </p:nvSpPr>
          <p:spPr bwMode="auto">
            <a:xfrm>
              <a:off x="3264" y="2928"/>
              <a:ext cx="96" cy="9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496711" name="Text Box 71"/>
          <p:cNvSpPr txBox="1">
            <a:spLocks noChangeArrowheads="1"/>
          </p:cNvSpPr>
          <p:nvPr/>
        </p:nvSpPr>
        <p:spPr bwMode="auto">
          <a:xfrm>
            <a:off x="1068480" y="3041599"/>
            <a:ext cx="1419840" cy="4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200" i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nl-NL" sz="2200" i="1" baseline="-25000">
                <a:solidFill>
                  <a:srgbClr val="000000"/>
                </a:solidFill>
                <a:latin typeface="Times New Roman" pitchFamily="18" charset="0"/>
              </a:rPr>
              <a:t>N-1 </a:t>
            </a:r>
            <a:r>
              <a:rPr lang="nl-NL" sz="2200">
                <a:solidFill>
                  <a:srgbClr val="000000"/>
                </a:solidFill>
                <a:latin typeface="Times New Roman" pitchFamily="18" charset="0"/>
              </a:rPr>
              <a:t>= 2</a:t>
            </a:r>
            <a:r>
              <a:rPr lang="nl-NL" sz="2200" i="1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nl-NL" sz="2200" i="1" baseline="-25000">
                <a:solidFill>
                  <a:srgbClr val="000000"/>
                </a:solidFill>
                <a:latin typeface="Times New Roman" pitchFamily="18" charset="0"/>
              </a:rPr>
              <a:t>N</a:t>
            </a:r>
          </a:p>
        </p:txBody>
      </p:sp>
      <p:grpSp>
        <p:nvGrpSpPr>
          <p:cNvPr id="496717" name="Group 77"/>
          <p:cNvGrpSpPr>
            <a:grpSpLocks/>
          </p:cNvGrpSpPr>
          <p:nvPr/>
        </p:nvGrpSpPr>
        <p:grpSpPr bwMode="auto">
          <a:xfrm>
            <a:off x="1068480" y="3456364"/>
            <a:ext cx="1419840" cy="1674896"/>
            <a:chOff x="742" y="1968"/>
            <a:chExt cx="986" cy="1163"/>
          </a:xfrm>
        </p:grpSpPr>
        <p:sp>
          <p:nvSpPr>
            <p:cNvPr id="496713" name="Text Box 73"/>
            <p:cNvSpPr txBox="1">
              <a:spLocks noChangeArrowheads="1"/>
            </p:cNvSpPr>
            <p:nvPr/>
          </p:nvSpPr>
          <p:spPr bwMode="auto">
            <a:xfrm>
              <a:off x="742" y="1968"/>
              <a:ext cx="98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N-2 </a:t>
              </a:r>
              <a:r>
                <a:rPr lang="nl-NL" sz="2200">
                  <a:solidFill>
                    <a:srgbClr val="000000"/>
                  </a:solidFill>
                  <a:latin typeface="Times New Roman" pitchFamily="18" charset="0"/>
                </a:rPr>
                <a:t>= 3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</a:p>
          </p:txBody>
        </p:sp>
        <p:sp>
          <p:nvSpPr>
            <p:cNvPr id="496714" name="Text Box 74"/>
            <p:cNvSpPr txBox="1">
              <a:spLocks noChangeArrowheads="1"/>
            </p:cNvSpPr>
            <p:nvPr/>
          </p:nvSpPr>
          <p:spPr bwMode="auto">
            <a:xfrm>
              <a:off x="742" y="2256"/>
              <a:ext cx="98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N-3 </a:t>
              </a:r>
              <a:r>
                <a:rPr lang="nl-NL" sz="2200">
                  <a:solidFill>
                    <a:srgbClr val="000000"/>
                  </a:solidFill>
                  <a:latin typeface="Times New Roman" pitchFamily="18" charset="0"/>
                </a:rPr>
                <a:t>= 5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</a:p>
          </p:txBody>
        </p:sp>
        <p:sp>
          <p:nvSpPr>
            <p:cNvPr id="496715" name="Text Box 75"/>
            <p:cNvSpPr txBox="1">
              <a:spLocks noChangeArrowheads="1"/>
            </p:cNvSpPr>
            <p:nvPr/>
          </p:nvSpPr>
          <p:spPr bwMode="auto">
            <a:xfrm>
              <a:off x="742" y="2544"/>
              <a:ext cx="98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N-4 </a:t>
              </a:r>
              <a:r>
                <a:rPr lang="nl-NL" sz="2200">
                  <a:solidFill>
                    <a:srgbClr val="000000"/>
                  </a:solidFill>
                  <a:latin typeface="Times New Roman" pitchFamily="18" charset="0"/>
                </a:rPr>
                <a:t>= 8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</a:p>
          </p:txBody>
        </p:sp>
        <p:sp>
          <p:nvSpPr>
            <p:cNvPr id="496716" name="Text Box 76"/>
            <p:cNvSpPr txBox="1">
              <a:spLocks noChangeArrowheads="1"/>
            </p:cNvSpPr>
            <p:nvPr/>
          </p:nvSpPr>
          <p:spPr bwMode="auto">
            <a:xfrm>
              <a:off x="742" y="2832"/>
              <a:ext cx="98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N-5 </a:t>
              </a:r>
              <a:r>
                <a:rPr lang="nl-NL" sz="2200">
                  <a:solidFill>
                    <a:srgbClr val="000000"/>
                  </a:solidFill>
                  <a:latin typeface="Times New Roman" pitchFamily="18" charset="0"/>
                </a:rPr>
                <a:t>= 13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</a:p>
          </p:txBody>
        </p:sp>
      </p:grpSp>
      <p:grpSp>
        <p:nvGrpSpPr>
          <p:cNvPr id="496742" name="Group 102"/>
          <p:cNvGrpSpPr>
            <a:grpSpLocks/>
          </p:cNvGrpSpPr>
          <p:nvPr/>
        </p:nvGrpSpPr>
        <p:grpSpPr bwMode="auto">
          <a:xfrm>
            <a:off x="3732480" y="2350328"/>
            <a:ext cx="4492800" cy="1612969"/>
            <a:chOff x="2592" y="1632"/>
            <a:chExt cx="3120" cy="1120"/>
          </a:xfrm>
        </p:grpSpPr>
        <p:grpSp>
          <p:nvGrpSpPr>
            <p:cNvPr id="496740" name="Group 100"/>
            <p:cNvGrpSpPr>
              <a:grpSpLocks/>
            </p:cNvGrpSpPr>
            <p:nvPr/>
          </p:nvGrpSpPr>
          <p:grpSpPr bwMode="auto">
            <a:xfrm>
              <a:off x="3216" y="1632"/>
              <a:ext cx="2496" cy="1120"/>
              <a:chOff x="3072" y="1584"/>
              <a:chExt cx="2496" cy="1120"/>
            </a:xfrm>
          </p:grpSpPr>
          <p:sp>
            <p:nvSpPr>
              <p:cNvPr id="496726" name="Rectangle 86"/>
              <p:cNvSpPr>
                <a:spLocks noChangeArrowheads="1"/>
              </p:cNvSpPr>
              <p:nvPr/>
            </p:nvSpPr>
            <p:spPr bwMode="auto">
              <a:xfrm>
                <a:off x="3250" y="1968"/>
                <a:ext cx="1070" cy="357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27" name="Oval 87"/>
              <p:cNvSpPr>
                <a:spLocks noChangeArrowheads="1"/>
              </p:cNvSpPr>
              <p:nvPr/>
            </p:nvSpPr>
            <p:spPr bwMode="auto">
              <a:xfrm>
                <a:off x="3072" y="1968"/>
                <a:ext cx="357" cy="35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28" name="Rectangle 88"/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1070" cy="357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29" name="Oval 89"/>
              <p:cNvSpPr>
                <a:spLocks noChangeArrowheads="1"/>
              </p:cNvSpPr>
              <p:nvPr/>
            </p:nvSpPr>
            <p:spPr bwMode="auto">
              <a:xfrm>
                <a:off x="5211" y="1968"/>
                <a:ext cx="357" cy="35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32" name="Oval 92"/>
              <p:cNvSpPr>
                <a:spLocks noChangeArrowheads="1"/>
              </p:cNvSpPr>
              <p:nvPr/>
            </p:nvSpPr>
            <p:spPr bwMode="auto">
              <a:xfrm>
                <a:off x="4252" y="1968"/>
                <a:ext cx="356" cy="35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30" name="Oval 90"/>
              <p:cNvSpPr>
                <a:spLocks noChangeArrowheads="1"/>
              </p:cNvSpPr>
              <p:nvPr/>
            </p:nvSpPr>
            <p:spPr bwMode="auto">
              <a:xfrm>
                <a:off x="4032" y="1968"/>
                <a:ext cx="356" cy="357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33" name="Line 93"/>
              <p:cNvSpPr>
                <a:spLocks noChangeShapeType="1"/>
              </p:cNvSpPr>
              <p:nvPr/>
            </p:nvSpPr>
            <p:spPr bwMode="auto">
              <a:xfrm flipV="1">
                <a:off x="4206" y="1824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34" name="Line 94"/>
              <p:cNvSpPr>
                <a:spLocks noChangeShapeType="1"/>
              </p:cNvSpPr>
              <p:nvPr/>
            </p:nvSpPr>
            <p:spPr bwMode="auto">
              <a:xfrm flipV="1">
                <a:off x="4446" y="1824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35" name="Line 95"/>
              <p:cNvSpPr>
                <a:spLocks noChangeShapeType="1"/>
              </p:cNvSpPr>
              <p:nvPr/>
            </p:nvSpPr>
            <p:spPr bwMode="auto">
              <a:xfrm>
                <a:off x="4212" y="2400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36" name="Text Box 96"/>
              <p:cNvSpPr txBox="1">
                <a:spLocks noChangeArrowheads="1"/>
              </p:cNvSpPr>
              <p:nvPr/>
            </p:nvSpPr>
            <p:spPr bwMode="auto">
              <a:xfrm>
                <a:off x="4213" y="2448"/>
                <a:ext cx="598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l-NL" i="1">
                    <a:solidFill>
                      <a:srgbClr val="000000"/>
                    </a:solidFill>
                    <a:latin typeface="Symbol" pitchFamily="18" charset="2"/>
                  </a:rPr>
                  <a:t>d</a:t>
                </a:r>
                <a:r>
                  <a:rPr lang="nl-NL">
                    <a:solidFill>
                      <a:srgbClr val="000000"/>
                    </a:solidFill>
                    <a:latin typeface="Times New Roman" pitchFamily="18" charset="0"/>
                  </a:rPr>
                  <a:t> &lt;&lt; </a:t>
                </a:r>
                <a:r>
                  <a:rPr lang="nl-NL" i="1">
                    <a:solidFill>
                      <a:srgbClr val="000000"/>
                    </a:solidFill>
                    <a:latin typeface="Times New Roman" pitchFamily="18" charset="0"/>
                  </a:rPr>
                  <a:t>I</a:t>
                </a:r>
                <a:r>
                  <a:rPr lang="nl-NL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nl-NL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96738" name="Line 98"/>
              <p:cNvSpPr>
                <a:spLocks noChangeShapeType="1"/>
              </p:cNvSpPr>
              <p:nvPr/>
            </p:nvSpPr>
            <p:spPr bwMode="auto">
              <a:xfrm>
                <a:off x="4320" y="1872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39" name="Text Box 99"/>
              <p:cNvSpPr txBox="1">
                <a:spLocks noChangeArrowheads="1"/>
              </p:cNvSpPr>
              <p:nvPr/>
            </p:nvSpPr>
            <p:spPr bwMode="auto">
              <a:xfrm>
                <a:off x="4719" y="1584"/>
                <a:ext cx="258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l-NL" i="1">
                    <a:solidFill>
                      <a:srgbClr val="000000"/>
                    </a:solidFill>
                    <a:latin typeface="Times New Roman" pitchFamily="18" charset="0"/>
                  </a:rPr>
                  <a:t>I</a:t>
                </a:r>
                <a:r>
                  <a:rPr lang="nl-NL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nl-NL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496741" name="Line 101"/>
            <p:cNvSpPr>
              <a:spLocks noChangeShapeType="1"/>
            </p:cNvSpPr>
            <p:nvPr/>
          </p:nvSpPr>
          <p:spPr bwMode="auto">
            <a:xfrm>
              <a:off x="2592" y="225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96749" name="Group 109"/>
          <p:cNvGrpSpPr>
            <a:grpSpLocks/>
          </p:cNvGrpSpPr>
          <p:nvPr/>
        </p:nvGrpSpPr>
        <p:grpSpPr bwMode="auto">
          <a:xfrm>
            <a:off x="1105920" y="5391926"/>
            <a:ext cx="6200640" cy="495412"/>
            <a:chOff x="768" y="3832"/>
            <a:chExt cx="4306" cy="344"/>
          </a:xfrm>
        </p:grpSpPr>
        <p:graphicFrame>
          <p:nvGraphicFramePr>
            <p:cNvPr id="496744" name="Object 104"/>
            <p:cNvGraphicFramePr>
              <a:graphicFrameLocks noChangeAspect="1"/>
            </p:cNvGraphicFramePr>
            <p:nvPr/>
          </p:nvGraphicFramePr>
          <p:xfrm>
            <a:off x="768" y="3832"/>
            <a:ext cx="1196" cy="344"/>
          </p:xfrm>
          <a:graphic>
            <a:graphicData uri="http://schemas.openxmlformats.org/presentationml/2006/ole">
              <p:oleObj spid="_x0000_s37918" name="Vergelijking" r:id="rId4" imgW="838200" imgH="241300" progId="Equation.3">
                <p:embed/>
              </p:oleObj>
            </a:graphicData>
          </a:graphic>
        </p:graphicFrame>
        <p:sp>
          <p:nvSpPr>
            <p:cNvPr id="496745" name="Text Box 105"/>
            <p:cNvSpPr txBox="1">
              <a:spLocks noChangeArrowheads="1"/>
            </p:cNvSpPr>
            <p:nvPr/>
          </p:nvSpPr>
          <p:spPr bwMode="auto">
            <a:xfrm>
              <a:off x="3386" y="3840"/>
              <a:ext cx="1688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>
                  <a:solidFill>
                    <a:srgbClr val="000000"/>
                  </a:solidFill>
                </a:rPr>
                <a:t>Fibonacci number</a:t>
              </a:r>
            </a:p>
          </p:txBody>
        </p:sp>
        <p:graphicFrame>
          <p:nvGraphicFramePr>
            <p:cNvPr id="496748" name="Object 108"/>
            <p:cNvGraphicFramePr>
              <a:graphicFrameLocks noChangeAspect="1"/>
            </p:cNvGraphicFramePr>
            <p:nvPr/>
          </p:nvGraphicFramePr>
          <p:xfrm>
            <a:off x="2880" y="3832"/>
            <a:ext cx="450" cy="344"/>
          </p:xfrm>
          <a:graphic>
            <a:graphicData uri="http://schemas.openxmlformats.org/presentationml/2006/ole">
              <p:oleObj spid="_x0000_s37919" name="Vergelijking" r:id="rId5" imgW="317225" imgH="241091" progId="Equation.3">
                <p:embed/>
              </p:oleObj>
            </a:graphicData>
          </a:graphic>
        </p:graphicFrame>
      </p:grpSp>
      <p:graphicFrame>
        <p:nvGraphicFramePr>
          <p:cNvPr id="496751" name="Object 111"/>
          <p:cNvGraphicFramePr>
            <a:graphicFrameLocks noChangeAspect="1"/>
          </p:cNvGraphicFramePr>
          <p:nvPr/>
        </p:nvGraphicFramePr>
        <p:xfrm>
          <a:off x="4216322" y="5956465"/>
          <a:ext cx="2216160" cy="472370"/>
        </p:xfrm>
        <a:graphic>
          <a:graphicData uri="http://schemas.openxmlformats.org/presentationml/2006/ole">
            <p:oleObj spid="_x0000_s37920" name="Vergelijking" r:id="rId6" imgW="1079500" imgH="228600" progId="Equation.3">
              <p:embed/>
            </p:oleObj>
          </a:graphicData>
        </a:graphic>
      </p:graphicFrame>
      <p:grpSp>
        <p:nvGrpSpPr>
          <p:cNvPr id="496762" name="Group 122"/>
          <p:cNvGrpSpPr>
            <a:grpSpLocks/>
          </p:cNvGrpSpPr>
          <p:nvPr/>
        </p:nvGrpSpPr>
        <p:grpSpPr bwMode="auto">
          <a:xfrm>
            <a:off x="1105920" y="4078508"/>
            <a:ext cx="7050240" cy="2361848"/>
            <a:chOff x="768" y="2832"/>
            <a:chExt cx="4896" cy="1640"/>
          </a:xfrm>
        </p:grpSpPr>
        <p:graphicFrame>
          <p:nvGraphicFramePr>
            <p:cNvPr id="496750" name="Object 110"/>
            <p:cNvGraphicFramePr>
              <a:graphicFrameLocks noChangeAspect="1"/>
            </p:cNvGraphicFramePr>
            <p:nvPr/>
          </p:nvGraphicFramePr>
          <p:xfrm>
            <a:off x="768" y="4128"/>
            <a:ext cx="1848" cy="344"/>
          </p:xfrm>
          <a:graphic>
            <a:graphicData uri="http://schemas.openxmlformats.org/presentationml/2006/ole">
              <p:oleObj spid="_x0000_s37921" name="Vergelijking" r:id="rId7" imgW="1295400" imgH="241300" progId="Equation.3">
                <p:embed/>
              </p:oleObj>
            </a:graphicData>
          </a:graphic>
        </p:graphicFrame>
        <p:grpSp>
          <p:nvGrpSpPr>
            <p:cNvPr id="496761" name="Group 121"/>
            <p:cNvGrpSpPr>
              <a:grpSpLocks/>
            </p:cNvGrpSpPr>
            <p:nvPr/>
          </p:nvGrpSpPr>
          <p:grpSpPr bwMode="auto">
            <a:xfrm>
              <a:off x="3456" y="2832"/>
              <a:ext cx="2208" cy="336"/>
              <a:chOff x="3456" y="2832"/>
              <a:chExt cx="2208" cy="336"/>
            </a:xfrm>
          </p:grpSpPr>
          <p:grpSp>
            <p:nvGrpSpPr>
              <p:cNvPr id="496752" name="Group 112"/>
              <p:cNvGrpSpPr>
                <a:grpSpLocks/>
              </p:cNvGrpSpPr>
              <p:nvPr/>
            </p:nvGrpSpPr>
            <p:grpSpPr bwMode="auto">
              <a:xfrm>
                <a:off x="4176" y="3072"/>
                <a:ext cx="1488" cy="96"/>
                <a:chOff x="4176" y="2928"/>
                <a:chExt cx="1488" cy="96"/>
              </a:xfrm>
            </p:grpSpPr>
            <p:sp>
              <p:nvSpPr>
                <p:cNvPr id="496753" name="Rectangle 113"/>
                <p:cNvSpPr>
                  <a:spLocks noChangeArrowheads="1"/>
                </p:cNvSpPr>
                <p:nvPr/>
              </p:nvSpPr>
              <p:spPr bwMode="auto">
                <a:xfrm>
                  <a:off x="4176" y="2928"/>
                  <a:ext cx="288" cy="9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3399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96754" name="Rectangle 114"/>
                <p:cNvSpPr>
                  <a:spLocks noChangeArrowheads="1"/>
                </p:cNvSpPr>
                <p:nvPr/>
              </p:nvSpPr>
              <p:spPr bwMode="auto">
                <a:xfrm>
                  <a:off x="4464" y="2928"/>
                  <a:ext cx="288" cy="9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3399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96755" name="Rectangle 115"/>
                <p:cNvSpPr>
                  <a:spLocks noChangeArrowheads="1"/>
                </p:cNvSpPr>
                <p:nvPr/>
              </p:nvSpPr>
              <p:spPr bwMode="auto">
                <a:xfrm>
                  <a:off x="4752" y="2928"/>
                  <a:ext cx="288" cy="9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3399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96756" name="Rectangle 116"/>
                <p:cNvSpPr>
                  <a:spLocks noChangeArrowheads="1"/>
                </p:cNvSpPr>
                <p:nvPr/>
              </p:nvSpPr>
              <p:spPr bwMode="auto">
                <a:xfrm>
                  <a:off x="5040" y="2928"/>
                  <a:ext cx="288" cy="9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3399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96757" name="Rectangle 117"/>
                <p:cNvSpPr>
                  <a:spLocks noChangeArrowheads="1"/>
                </p:cNvSpPr>
                <p:nvPr/>
              </p:nvSpPr>
              <p:spPr bwMode="auto">
                <a:xfrm>
                  <a:off x="5328" y="2928"/>
                  <a:ext cx="288" cy="9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3399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96758" name="Oval 118"/>
                <p:cNvSpPr>
                  <a:spLocks noChangeArrowheads="1"/>
                </p:cNvSpPr>
                <p:nvPr/>
              </p:nvSpPr>
              <p:spPr bwMode="auto">
                <a:xfrm>
                  <a:off x="5568" y="2928"/>
                  <a:ext cx="96" cy="9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496759" name="Line 119"/>
              <p:cNvSpPr>
                <a:spLocks noChangeShapeType="1"/>
              </p:cNvSpPr>
              <p:nvPr/>
            </p:nvSpPr>
            <p:spPr bwMode="auto">
              <a:xfrm>
                <a:off x="3456" y="2832"/>
                <a:ext cx="14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6760" name="Line 120"/>
              <p:cNvSpPr>
                <a:spLocks noChangeShapeType="1"/>
              </p:cNvSpPr>
              <p:nvPr/>
            </p:nvSpPr>
            <p:spPr bwMode="auto">
              <a:xfrm>
                <a:off x="4896" y="283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1854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711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5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1600" y="4748180"/>
            <a:ext cx="1451520" cy="1404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Sectioning – Golden Section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1065712"/>
          </a:xfrm>
        </p:spPr>
        <p:txBody>
          <a:bodyPr/>
          <a:lstStyle/>
          <a:p>
            <a:r>
              <a:rPr lang="nl-NL"/>
              <a:t>For large </a:t>
            </a:r>
            <a:r>
              <a:rPr lang="nl-NL" i="1">
                <a:latin typeface="Times New Roman" pitchFamily="18" charset="0"/>
              </a:rPr>
              <a:t>N</a:t>
            </a:r>
            <a:r>
              <a:rPr lang="nl-NL"/>
              <a:t>, Fibonacci fraction </a:t>
            </a:r>
            <a:r>
              <a:rPr lang="nl-NL" i="1">
                <a:latin typeface="Symbol" pitchFamily="18" charset="2"/>
              </a:rPr>
              <a:t>b</a:t>
            </a:r>
            <a:r>
              <a:rPr lang="nl-NL"/>
              <a:t> converges to </a:t>
            </a:r>
            <a:r>
              <a:rPr lang="nl-NL" i="1"/>
              <a:t>golden section ratio </a:t>
            </a:r>
            <a:r>
              <a:rPr lang="nl-NL" i="1">
                <a:latin typeface="Symbol" pitchFamily="18" charset="2"/>
              </a:rPr>
              <a:t>f</a:t>
            </a:r>
            <a:r>
              <a:rPr lang="nl-NL"/>
              <a:t> (0.618034…):</a:t>
            </a:r>
          </a:p>
        </p:txBody>
      </p:sp>
      <p:pic>
        <p:nvPicPr>
          <p:cNvPr id="4413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8401" y="2432417"/>
            <a:ext cx="3468960" cy="344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41349" name="Object 5"/>
          <p:cNvGraphicFramePr>
            <a:graphicFrameLocks noChangeAspect="1"/>
          </p:cNvGraphicFramePr>
          <p:nvPr/>
        </p:nvGraphicFramePr>
        <p:xfrm>
          <a:off x="4963680" y="2695963"/>
          <a:ext cx="540000" cy="679751"/>
        </p:xfrm>
        <a:graphic>
          <a:graphicData uri="http://schemas.openxmlformats.org/presentationml/2006/ole">
            <p:oleObj spid="_x0000_s38921" name="Equation" r:id="rId6" imgW="342751" imgH="431613" progId="Equation.3">
              <p:embed/>
            </p:oleObj>
          </a:graphicData>
        </a:graphic>
      </p:graphicFrame>
      <p:grpSp>
        <p:nvGrpSpPr>
          <p:cNvPr id="441361" name="Group 17"/>
          <p:cNvGrpSpPr>
            <a:grpSpLocks/>
          </p:cNvGrpSpPr>
          <p:nvPr/>
        </p:nvGrpSpPr>
        <p:grpSpPr bwMode="auto">
          <a:xfrm>
            <a:off x="414720" y="3179855"/>
            <a:ext cx="4216320" cy="2903345"/>
            <a:chOff x="288" y="2208"/>
            <a:chExt cx="2928" cy="2016"/>
          </a:xfrm>
        </p:grpSpPr>
        <p:sp>
          <p:nvSpPr>
            <p:cNvPr id="441350" name="Rectangle 6"/>
            <p:cNvSpPr>
              <a:spLocks noChangeArrowheads="1"/>
            </p:cNvSpPr>
            <p:nvPr/>
          </p:nvSpPr>
          <p:spPr bwMode="auto">
            <a:xfrm>
              <a:off x="480" y="2208"/>
              <a:ext cx="2736" cy="1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nl-NL" sz="2400">
                  <a:solidFill>
                    <a:srgbClr val="000000"/>
                  </a:solidFill>
                </a:rPr>
                <a:t>Golden section method uses this </a:t>
              </a:r>
              <a:r>
                <a:rPr lang="nl-NL" sz="2400" i="1">
                  <a:solidFill>
                    <a:srgbClr val="000000"/>
                  </a:solidFill>
                </a:rPr>
                <a:t>constant</a:t>
              </a:r>
              <a:r>
                <a:rPr lang="nl-NL" sz="2400">
                  <a:solidFill>
                    <a:srgbClr val="000000"/>
                  </a:solidFill>
                </a:rPr>
                <a:t> interval reduction ratio </a:t>
              </a:r>
              <a:r>
                <a:rPr lang="nl-NL" sz="24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</a:p>
          </p:txBody>
        </p:sp>
        <p:sp>
          <p:nvSpPr>
            <p:cNvPr id="441351" name="AutoShape 7"/>
            <p:cNvSpPr>
              <a:spLocks noChangeArrowheads="1"/>
            </p:cNvSpPr>
            <p:nvPr/>
          </p:nvSpPr>
          <p:spPr bwMode="auto">
            <a:xfrm>
              <a:off x="288" y="3266"/>
              <a:ext cx="1008" cy="958"/>
            </a:xfrm>
            <a:prstGeom prst="pentagon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2" name="AutoShape 8"/>
            <p:cNvSpPr>
              <a:spLocks noChangeArrowheads="1"/>
            </p:cNvSpPr>
            <p:nvPr/>
          </p:nvSpPr>
          <p:spPr bwMode="auto">
            <a:xfrm>
              <a:off x="1536" y="3266"/>
              <a:ext cx="1008" cy="958"/>
            </a:xfrm>
            <a:prstGeom prst="star5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3" name="Line 9"/>
            <p:cNvSpPr>
              <a:spLocks noChangeShapeType="1"/>
            </p:cNvSpPr>
            <p:nvPr/>
          </p:nvSpPr>
          <p:spPr bwMode="auto">
            <a:xfrm>
              <a:off x="288" y="3632"/>
              <a:ext cx="100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4" name="Line 10"/>
            <p:cNvSpPr>
              <a:spLocks noChangeShapeType="1"/>
            </p:cNvSpPr>
            <p:nvPr/>
          </p:nvSpPr>
          <p:spPr bwMode="auto">
            <a:xfrm>
              <a:off x="1920" y="3632"/>
              <a:ext cx="24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5" name="Text Box 11"/>
            <p:cNvSpPr txBox="1">
              <a:spLocks noChangeArrowheads="1"/>
            </p:cNvSpPr>
            <p:nvPr/>
          </p:nvSpPr>
          <p:spPr bwMode="auto">
            <a:xfrm>
              <a:off x="1001" y="3168"/>
              <a:ext cx="231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6" name="Text Box 12"/>
            <p:cNvSpPr txBox="1">
              <a:spLocks noChangeArrowheads="1"/>
            </p:cNvSpPr>
            <p:nvPr/>
          </p:nvSpPr>
          <p:spPr bwMode="auto">
            <a:xfrm>
              <a:off x="1913" y="3600"/>
              <a:ext cx="231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7" name="Text Box 13"/>
            <p:cNvSpPr txBox="1">
              <a:spLocks noChangeArrowheads="1"/>
            </p:cNvSpPr>
            <p:nvPr/>
          </p:nvSpPr>
          <p:spPr bwMode="auto">
            <a:xfrm>
              <a:off x="714" y="3648"/>
              <a:ext cx="22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>
                  <a:solidFill>
                    <a:srgbClr val="000000"/>
                  </a:solidFill>
                  <a:latin typeface="Symbol" pitchFamily="18" charset="2"/>
                </a:rPr>
                <a:t>1</a:t>
              </a: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8" name="Text Box 14"/>
            <p:cNvSpPr txBox="1">
              <a:spLocks noChangeArrowheads="1"/>
            </p:cNvSpPr>
            <p:nvPr/>
          </p:nvSpPr>
          <p:spPr bwMode="auto">
            <a:xfrm>
              <a:off x="2084" y="3264"/>
              <a:ext cx="22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>
                  <a:solidFill>
                    <a:srgbClr val="000000"/>
                  </a:solidFill>
                  <a:latin typeface="Symbol" pitchFamily="18" charset="2"/>
                </a:rPr>
                <a:t>1</a:t>
              </a:r>
              <a:endParaRPr lang="en-GB" sz="2200">
                <a:solidFill>
                  <a:srgbClr val="000000"/>
                </a:solidFill>
              </a:endParaRPr>
            </a:p>
          </p:txBody>
        </p:sp>
      </p:grpSp>
      <p:pic>
        <p:nvPicPr>
          <p:cNvPr id="441362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9120" y="4614244"/>
            <a:ext cx="1235520" cy="160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1363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880" y="4756821"/>
            <a:ext cx="2142720" cy="132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5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Sectioning - Golden Section</a:t>
            </a:r>
          </a:p>
        </p:txBody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650948"/>
          </a:xfrm>
        </p:spPr>
        <p:txBody>
          <a:bodyPr/>
          <a:lstStyle/>
          <a:p>
            <a:r>
              <a:rPr lang="en-GB"/>
              <a:t>Origin of golden section:</a:t>
            </a:r>
          </a:p>
        </p:txBody>
      </p:sp>
      <p:sp>
        <p:nvSpPr>
          <p:cNvPr id="506889" name="Line 9"/>
          <p:cNvSpPr>
            <a:spLocks noChangeShapeType="1"/>
          </p:cNvSpPr>
          <p:nvPr/>
        </p:nvSpPr>
        <p:spPr bwMode="auto">
          <a:xfrm flipV="1">
            <a:off x="5909760" y="2595152"/>
            <a:ext cx="0" cy="55301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506908" name="Group 28"/>
          <p:cNvGrpSpPr>
            <a:grpSpLocks/>
          </p:cNvGrpSpPr>
          <p:nvPr/>
        </p:nvGrpSpPr>
        <p:grpSpPr bwMode="auto">
          <a:xfrm>
            <a:off x="3378240" y="2073818"/>
            <a:ext cx="4976640" cy="936098"/>
            <a:chOff x="2346" y="1440"/>
            <a:chExt cx="3456" cy="650"/>
          </a:xfrm>
        </p:grpSpPr>
        <p:sp>
          <p:nvSpPr>
            <p:cNvPr id="506884" name="Rectangle 4"/>
            <p:cNvSpPr>
              <a:spLocks noChangeArrowheads="1"/>
            </p:cNvSpPr>
            <p:nvPr/>
          </p:nvSpPr>
          <p:spPr bwMode="auto">
            <a:xfrm>
              <a:off x="2424" y="1946"/>
              <a:ext cx="3312" cy="144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5" name="Oval 5"/>
            <p:cNvSpPr>
              <a:spLocks noChangeArrowheads="1"/>
            </p:cNvSpPr>
            <p:nvPr/>
          </p:nvSpPr>
          <p:spPr bwMode="auto">
            <a:xfrm>
              <a:off x="2346" y="194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6" name="Oval 6"/>
            <p:cNvSpPr>
              <a:spLocks noChangeArrowheads="1"/>
            </p:cNvSpPr>
            <p:nvPr/>
          </p:nvSpPr>
          <p:spPr bwMode="auto">
            <a:xfrm>
              <a:off x="3642" y="194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7" name="Oval 7"/>
            <p:cNvSpPr>
              <a:spLocks noChangeArrowheads="1"/>
            </p:cNvSpPr>
            <p:nvPr/>
          </p:nvSpPr>
          <p:spPr bwMode="auto">
            <a:xfrm>
              <a:off x="5658" y="194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8" name="Oval 8"/>
            <p:cNvSpPr>
              <a:spLocks noChangeArrowheads="1"/>
            </p:cNvSpPr>
            <p:nvPr/>
          </p:nvSpPr>
          <p:spPr bwMode="auto">
            <a:xfrm>
              <a:off x="4374" y="194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93" name="Text Box 13"/>
            <p:cNvSpPr txBox="1">
              <a:spLocks noChangeArrowheads="1"/>
            </p:cNvSpPr>
            <p:nvPr/>
          </p:nvSpPr>
          <p:spPr bwMode="auto">
            <a:xfrm>
              <a:off x="4096" y="1440"/>
              <a:ext cx="26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nl-NL" sz="2200" i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06894" name="Line 14"/>
            <p:cNvSpPr>
              <a:spLocks noChangeShapeType="1"/>
            </p:cNvSpPr>
            <p:nvPr/>
          </p:nvSpPr>
          <p:spPr bwMode="auto">
            <a:xfrm>
              <a:off x="2424" y="1776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506911" name="Group 31"/>
          <p:cNvGrpSpPr>
            <a:grpSpLocks/>
          </p:cNvGrpSpPr>
          <p:nvPr/>
        </p:nvGrpSpPr>
        <p:grpSpPr bwMode="auto">
          <a:xfrm>
            <a:off x="6393600" y="4147639"/>
            <a:ext cx="1935360" cy="499733"/>
            <a:chOff x="4440" y="2880"/>
            <a:chExt cx="1344" cy="347"/>
          </a:xfrm>
        </p:grpSpPr>
        <p:sp>
          <p:nvSpPr>
            <p:cNvPr id="506900" name="Line 20"/>
            <p:cNvSpPr>
              <a:spLocks noChangeShapeType="1"/>
            </p:cNvSpPr>
            <p:nvPr/>
          </p:nvSpPr>
          <p:spPr bwMode="auto">
            <a:xfrm>
              <a:off x="4440" y="2880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901" name="Text Box 21"/>
            <p:cNvSpPr txBox="1">
              <a:spLocks noChangeArrowheads="1"/>
            </p:cNvSpPr>
            <p:nvPr/>
          </p:nvSpPr>
          <p:spPr bwMode="auto">
            <a:xfrm>
              <a:off x="4774" y="2928"/>
              <a:ext cx="702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 = </a:t>
              </a:r>
              <a:r>
                <a:rPr lang="nl-NL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</a:p>
          </p:txBody>
        </p:sp>
      </p:grpSp>
      <p:grpSp>
        <p:nvGrpSpPr>
          <p:cNvPr id="506910" name="Group 30"/>
          <p:cNvGrpSpPr>
            <a:grpSpLocks/>
          </p:cNvGrpSpPr>
          <p:nvPr/>
        </p:nvGrpSpPr>
        <p:grpSpPr bwMode="auto">
          <a:xfrm>
            <a:off x="3490560" y="2972473"/>
            <a:ext cx="2903040" cy="914496"/>
            <a:chOff x="2424" y="2064"/>
            <a:chExt cx="2016" cy="635"/>
          </a:xfrm>
        </p:grpSpPr>
        <p:sp>
          <p:nvSpPr>
            <p:cNvPr id="506902" name="Line 22"/>
            <p:cNvSpPr>
              <a:spLocks noChangeShapeType="1"/>
            </p:cNvSpPr>
            <p:nvPr/>
          </p:nvSpPr>
          <p:spPr bwMode="auto">
            <a:xfrm>
              <a:off x="2424" y="2400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903" name="Line 23"/>
            <p:cNvSpPr>
              <a:spLocks noChangeShapeType="1"/>
            </p:cNvSpPr>
            <p:nvPr/>
          </p:nvSpPr>
          <p:spPr bwMode="auto">
            <a:xfrm flipV="1">
              <a:off x="2424" y="2064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907" name="Text Box 27"/>
            <p:cNvSpPr txBox="1">
              <a:spLocks noChangeArrowheads="1"/>
            </p:cNvSpPr>
            <p:nvPr/>
          </p:nvSpPr>
          <p:spPr bwMode="auto">
            <a:xfrm>
              <a:off x="2854" y="2400"/>
              <a:ext cx="702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 = </a:t>
              </a:r>
              <a:r>
                <a:rPr lang="nl-NL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506913" name="Group 33"/>
          <p:cNvGrpSpPr>
            <a:grpSpLocks/>
          </p:cNvGrpSpPr>
          <p:nvPr/>
        </p:nvGrpSpPr>
        <p:grpSpPr bwMode="auto">
          <a:xfrm>
            <a:off x="5253120" y="3032960"/>
            <a:ext cx="3110400" cy="1045550"/>
            <a:chOff x="3648" y="2106"/>
            <a:chExt cx="2160" cy="726"/>
          </a:xfrm>
        </p:grpSpPr>
        <p:sp>
          <p:nvSpPr>
            <p:cNvPr id="506905" name="Line 25"/>
            <p:cNvSpPr>
              <a:spLocks noChangeShapeType="1"/>
            </p:cNvSpPr>
            <p:nvPr/>
          </p:nvSpPr>
          <p:spPr bwMode="auto">
            <a:xfrm flipV="1">
              <a:off x="4446" y="2112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grpSp>
          <p:nvGrpSpPr>
            <p:cNvPr id="506912" name="Group 32"/>
            <p:cNvGrpSpPr>
              <a:grpSpLocks/>
            </p:cNvGrpSpPr>
            <p:nvPr/>
          </p:nvGrpSpPr>
          <p:grpSpPr bwMode="auto">
            <a:xfrm>
              <a:off x="3648" y="2106"/>
              <a:ext cx="2160" cy="726"/>
              <a:chOff x="3648" y="2106"/>
              <a:chExt cx="2160" cy="726"/>
            </a:xfrm>
          </p:grpSpPr>
          <p:grpSp>
            <p:nvGrpSpPr>
              <p:cNvPr id="506909" name="Group 29"/>
              <p:cNvGrpSpPr>
                <a:grpSpLocks/>
              </p:cNvGrpSpPr>
              <p:nvPr/>
            </p:nvGrpSpPr>
            <p:grpSpPr bwMode="auto">
              <a:xfrm>
                <a:off x="3648" y="2106"/>
                <a:ext cx="2160" cy="632"/>
                <a:chOff x="3648" y="2106"/>
                <a:chExt cx="2160" cy="632"/>
              </a:xfrm>
            </p:grpSpPr>
            <p:sp>
              <p:nvSpPr>
                <p:cNvPr id="506890" name="Line 10"/>
                <p:cNvSpPr>
                  <a:spLocks noChangeShapeType="1"/>
                </p:cNvSpPr>
                <p:nvPr/>
              </p:nvSpPr>
              <p:spPr bwMode="auto">
                <a:xfrm>
                  <a:off x="3720" y="2208"/>
                  <a:ext cx="20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452" y="2204"/>
                  <a:ext cx="702" cy="2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sz="2200" i="1">
                      <a:solidFill>
                        <a:srgbClr val="000000"/>
                      </a:solidFill>
                      <a:latin typeface="Times New Roman" pitchFamily="18" charset="0"/>
                    </a:rPr>
                    <a:t>I</a:t>
                  </a:r>
                  <a:r>
                    <a:rPr lang="nl-NL" sz="2200" i="1" baseline="-25000">
                      <a:solidFill>
                        <a:srgbClr val="000000"/>
                      </a:solidFill>
                      <a:latin typeface="Times New Roman" pitchFamily="18" charset="0"/>
                    </a:rPr>
                    <a:t>2</a:t>
                  </a:r>
                  <a:r>
                    <a:rPr lang="nl-NL" sz="2200" i="1">
                      <a:solidFill>
                        <a:srgbClr val="000000"/>
                      </a:solidFill>
                      <a:latin typeface="Times New Roman" pitchFamily="18" charset="0"/>
                    </a:rPr>
                    <a:t> = </a:t>
                  </a:r>
                  <a:r>
                    <a:rPr lang="nl-NL" sz="2200" i="1">
                      <a:solidFill>
                        <a:srgbClr val="000000"/>
                      </a:solidFill>
                      <a:latin typeface="Symbol" pitchFamily="18" charset="2"/>
                    </a:rPr>
                    <a:t>f</a:t>
                  </a:r>
                  <a:r>
                    <a:rPr lang="nl-NL" sz="2200" i="1">
                      <a:solidFill>
                        <a:srgbClr val="000000"/>
                      </a:solidFill>
                      <a:latin typeface="Times New Roman" pitchFamily="18" charset="0"/>
                    </a:rPr>
                    <a:t>I</a:t>
                  </a:r>
                  <a:r>
                    <a:rPr lang="nl-NL" sz="2200" i="1" baseline="-25000">
                      <a:solidFill>
                        <a:srgbClr val="000000"/>
                      </a:solidFill>
                      <a:latin typeface="Times New Roman" pitchFamily="18" charset="0"/>
                    </a:rPr>
                    <a:t>1</a:t>
                  </a:r>
                </a:p>
              </p:txBody>
            </p:sp>
            <p:sp>
              <p:nvSpPr>
                <p:cNvPr id="506892" name="Rectangle 12"/>
                <p:cNvSpPr>
                  <a:spLocks noChangeArrowheads="1"/>
                </p:cNvSpPr>
                <p:nvPr/>
              </p:nvSpPr>
              <p:spPr bwMode="auto">
                <a:xfrm>
                  <a:off x="3714" y="2592"/>
                  <a:ext cx="2020" cy="144"/>
                </a:xfrm>
                <a:prstGeom prst="rect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5" name="Oval 15"/>
                <p:cNvSpPr>
                  <a:spLocks noChangeArrowheads="1"/>
                </p:cNvSpPr>
                <p:nvPr/>
              </p:nvSpPr>
              <p:spPr bwMode="auto">
                <a:xfrm>
                  <a:off x="3648" y="2594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6" name="Oval 16"/>
                <p:cNvSpPr>
                  <a:spLocks noChangeArrowheads="1"/>
                </p:cNvSpPr>
                <p:nvPr/>
              </p:nvSpPr>
              <p:spPr bwMode="auto">
                <a:xfrm>
                  <a:off x="5664" y="259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7" name="Oval 17"/>
                <p:cNvSpPr>
                  <a:spLocks noChangeArrowheads="1"/>
                </p:cNvSpPr>
                <p:nvPr/>
              </p:nvSpPr>
              <p:spPr bwMode="auto">
                <a:xfrm>
                  <a:off x="4380" y="259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9" name="Oval 19"/>
                <p:cNvSpPr>
                  <a:spLocks noChangeArrowheads="1"/>
                </p:cNvSpPr>
                <p:nvPr/>
              </p:nvSpPr>
              <p:spPr bwMode="auto">
                <a:xfrm>
                  <a:off x="4968" y="259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904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708" y="2112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906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5736" y="210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506898" name="Line 18"/>
              <p:cNvSpPr>
                <a:spLocks noChangeShapeType="1"/>
              </p:cNvSpPr>
              <p:nvPr/>
            </p:nvSpPr>
            <p:spPr bwMode="auto">
              <a:xfrm flipV="1">
                <a:off x="4728" y="2448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</p:grpSp>
      </p:grpSp>
      <p:graphicFrame>
        <p:nvGraphicFramePr>
          <p:cNvPr id="506914" name="Object 34"/>
          <p:cNvGraphicFramePr>
            <a:graphicFrameLocks noChangeAspect="1"/>
          </p:cNvGraphicFramePr>
          <p:nvPr/>
        </p:nvGraphicFramePr>
        <p:xfrm>
          <a:off x="1105922" y="3110728"/>
          <a:ext cx="1409760" cy="469489"/>
        </p:xfrm>
        <a:graphic>
          <a:graphicData uri="http://schemas.openxmlformats.org/presentationml/2006/ole">
            <p:oleObj spid="_x0000_s39973" name="Equation" r:id="rId4" imgW="685800" imgH="228600" progId="Equation.3">
              <p:embed/>
            </p:oleObj>
          </a:graphicData>
        </a:graphic>
      </p:graphicFrame>
      <p:graphicFrame>
        <p:nvGraphicFramePr>
          <p:cNvPr id="506915" name="Object 35"/>
          <p:cNvGraphicFramePr>
            <a:graphicFrameLocks noChangeAspect="1"/>
          </p:cNvGraphicFramePr>
          <p:nvPr/>
        </p:nvGraphicFramePr>
        <p:xfrm>
          <a:off x="1107360" y="3732874"/>
          <a:ext cx="2141280" cy="469489"/>
        </p:xfrm>
        <a:graphic>
          <a:graphicData uri="http://schemas.openxmlformats.org/presentationml/2006/ole">
            <p:oleObj spid="_x0000_s39974" name="Equation" r:id="rId5" imgW="1040948" imgH="228501" progId="Equation.3">
              <p:embed/>
            </p:oleObj>
          </a:graphicData>
        </a:graphic>
      </p:graphicFrame>
      <p:graphicFrame>
        <p:nvGraphicFramePr>
          <p:cNvPr id="506916" name="Object 36"/>
          <p:cNvGraphicFramePr>
            <a:graphicFrameLocks noChangeAspect="1"/>
          </p:cNvGraphicFramePr>
          <p:nvPr/>
        </p:nvGraphicFramePr>
        <p:xfrm>
          <a:off x="1520640" y="4147637"/>
          <a:ext cx="3890880" cy="884253"/>
        </p:xfrm>
        <a:graphic>
          <a:graphicData uri="http://schemas.openxmlformats.org/presentationml/2006/ole">
            <p:oleObj spid="_x0000_s39975" name="Equation" r:id="rId6" imgW="1892300" imgH="431800" progId="Equation.3">
              <p:embed/>
            </p:oleObj>
          </a:graphicData>
        </a:graphic>
      </p:graphicFrame>
      <p:graphicFrame>
        <p:nvGraphicFramePr>
          <p:cNvPr id="506917" name="Object 37"/>
          <p:cNvGraphicFramePr>
            <a:graphicFrameLocks noChangeAspect="1"/>
          </p:cNvGraphicFramePr>
          <p:nvPr/>
        </p:nvGraphicFramePr>
        <p:xfrm>
          <a:off x="2695682" y="4908037"/>
          <a:ext cx="2872800" cy="884253"/>
        </p:xfrm>
        <a:graphic>
          <a:graphicData uri="http://schemas.openxmlformats.org/presentationml/2006/ole">
            <p:oleObj spid="_x0000_s39976" name="Equation" r:id="rId7" imgW="1397000" imgH="431800" progId="Equation.3">
              <p:embed/>
            </p:oleObj>
          </a:graphicData>
        </a:graphic>
      </p:graphicFrame>
      <p:grpSp>
        <p:nvGrpSpPr>
          <p:cNvPr id="506920" name="Group 40"/>
          <p:cNvGrpSpPr>
            <a:grpSpLocks/>
          </p:cNvGrpSpPr>
          <p:nvPr/>
        </p:nvGrpSpPr>
        <p:grpSpPr bwMode="auto">
          <a:xfrm>
            <a:off x="691200" y="5798050"/>
            <a:ext cx="7806240" cy="659589"/>
            <a:chOff x="480" y="4026"/>
            <a:chExt cx="5421" cy="458"/>
          </a:xfrm>
        </p:grpSpPr>
        <p:sp>
          <p:nvSpPr>
            <p:cNvPr id="506918" name="Rectangle 38"/>
            <p:cNvSpPr>
              <a:spLocks noChangeArrowheads="1"/>
            </p:cNvSpPr>
            <p:nvPr/>
          </p:nvSpPr>
          <p:spPr bwMode="auto">
            <a:xfrm>
              <a:off x="480" y="4032"/>
              <a:ext cx="5421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GB" sz="2400">
                  <a:solidFill>
                    <a:srgbClr val="000000"/>
                  </a:solidFill>
                </a:rPr>
                <a:t>Final interval:</a:t>
              </a:r>
            </a:p>
          </p:txBody>
        </p:sp>
        <p:graphicFrame>
          <p:nvGraphicFramePr>
            <p:cNvPr id="506919" name="Object 39"/>
            <p:cNvGraphicFramePr>
              <a:graphicFrameLocks noChangeAspect="1"/>
            </p:cNvGraphicFramePr>
            <p:nvPr/>
          </p:nvGraphicFramePr>
          <p:xfrm>
            <a:off x="2160" y="4026"/>
            <a:ext cx="886" cy="342"/>
          </p:xfrm>
          <a:graphic>
            <a:graphicData uri="http://schemas.openxmlformats.org/presentationml/2006/ole">
              <p:oleObj spid="_x0000_s39977" name="Equation" r:id="rId8" imgW="622030" imgH="241195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132474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923" name="Group 19"/>
          <p:cNvGrpSpPr>
            <a:grpSpLocks/>
          </p:cNvGrpSpPr>
          <p:nvPr/>
        </p:nvGrpSpPr>
        <p:grpSpPr bwMode="auto">
          <a:xfrm>
            <a:off x="829442" y="1728183"/>
            <a:ext cx="5050080" cy="4221084"/>
            <a:chOff x="2304" y="1008"/>
            <a:chExt cx="3507" cy="2931"/>
          </a:xfrm>
        </p:grpSpPr>
        <p:pic>
          <p:nvPicPr>
            <p:cNvPr id="50790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" y="1104"/>
              <a:ext cx="2835" cy="28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507912" name="Object 8"/>
            <p:cNvGraphicFramePr>
              <a:graphicFrameLocks noChangeAspect="1"/>
            </p:cNvGraphicFramePr>
            <p:nvPr/>
          </p:nvGraphicFramePr>
          <p:xfrm>
            <a:off x="2304" y="1344"/>
            <a:ext cx="720" cy="515"/>
          </p:xfrm>
          <a:graphic>
            <a:graphicData uri="http://schemas.openxmlformats.org/presentationml/2006/ole">
              <p:oleObj spid="_x0000_s40969" name="Equation" r:id="rId5" imgW="672808" imgH="482391" progId="Equation.3">
                <p:embed/>
              </p:oleObj>
            </a:graphicData>
          </a:graphic>
        </p:graphicFrame>
        <p:sp>
          <p:nvSpPr>
            <p:cNvPr id="507913" name="Text Box 9"/>
            <p:cNvSpPr txBox="1">
              <a:spLocks noChangeArrowheads="1"/>
            </p:cNvSpPr>
            <p:nvPr/>
          </p:nvSpPr>
          <p:spPr bwMode="auto">
            <a:xfrm>
              <a:off x="4305" y="1814"/>
              <a:ext cx="1473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Ideal dichotomous </a:t>
              </a:r>
              <a:br>
                <a:rPr lang="en-GB">
                  <a:solidFill>
                    <a:srgbClr val="000000"/>
                  </a:solidFill>
                </a:rPr>
              </a:br>
              <a:r>
                <a:rPr lang="en-GB">
                  <a:solidFill>
                    <a:srgbClr val="000000"/>
                  </a:solidFill>
                </a:rPr>
                <a:t>interval reduction</a:t>
              </a:r>
            </a:p>
          </p:txBody>
        </p:sp>
        <p:sp>
          <p:nvSpPr>
            <p:cNvPr id="507918" name="Text Box 14"/>
            <p:cNvSpPr txBox="1">
              <a:spLocks noChangeArrowheads="1"/>
            </p:cNvSpPr>
            <p:nvPr/>
          </p:nvSpPr>
          <p:spPr bwMode="auto">
            <a:xfrm>
              <a:off x="3854" y="3168"/>
              <a:ext cx="814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Fibonacci</a:t>
              </a:r>
            </a:p>
          </p:txBody>
        </p:sp>
        <p:sp>
          <p:nvSpPr>
            <p:cNvPr id="507919" name="Text Box 15"/>
            <p:cNvSpPr txBox="1">
              <a:spLocks noChangeArrowheads="1"/>
            </p:cNvSpPr>
            <p:nvPr/>
          </p:nvSpPr>
          <p:spPr bwMode="auto">
            <a:xfrm>
              <a:off x="3788" y="2630"/>
              <a:ext cx="689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Golden </a:t>
              </a:r>
              <a:br>
                <a:rPr lang="en-GB">
                  <a:solidFill>
                    <a:srgbClr val="000000"/>
                  </a:solidFill>
                </a:rPr>
              </a:br>
              <a:r>
                <a:rPr lang="en-GB">
                  <a:solidFill>
                    <a:srgbClr val="000000"/>
                  </a:solidFill>
                </a:rPr>
                <a:t>section</a:t>
              </a:r>
            </a:p>
          </p:txBody>
        </p:sp>
        <p:sp>
          <p:nvSpPr>
            <p:cNvPr id="507920" name="Line 16"/>
            <p:cNvSpPr>
              <a:spLocks noChangeShapeType="1"/>
            </p:cNvSpPr>
            <p:nvPr/>
          </p:nvSpPr>
          <p:spPr bwMode="auto">
            <a:xfrm>
              <a:off x="4377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7921" name="Line 17"/>
            <p:cNvSpPr>
              <a:spLocks noChangeShapeType="1"/>
            </p:cNvSpPr>
            <p:nvPr/>
          </p:nvSpPr>
          <p:spPr bwMode="auto">
            <a:xfrm>
              <a:off x="470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7922" name="Text Box 18"/>
            <p:cNvSpPr txBox="1">
              <a:spLocks noChangeArrowheads="1"/>
            </p:cNvSpPr>
            <p:nvPr/>
          </p:nvSpPr>
          <p:spPr bwMode="auto">
            <a:xfrm>
              <a:off x="3952" y="1008"/>
              <a:ext cx="956" cy="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Evaluations</a:t>
              </a:r>
            </a:p>
          </p:txBody>
        </p:sp>
      </p:grpSp>
      <p:sp>
        <p:nvSpPr>
          <p:cNvPr id="507926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Comparison sectioning methods</a:t>
            </a:r>
          </a:p>
        </p:txBody>
      </p:sp>
      <p:grpSp>
        <p:nvGrpSpPr>
          <p:cNvPr id="507930" name="Group 26"/>
          <p:cNvGrpSpPr>
            <a:grpSpLocks/>
          </p:cNvGrpSpPr>
          <p:nvPr/>
        </p:nvGrpSpPr>
        <p:grpSpPr bwMode="auto">
          <a:xfrm>
            <a:off x="6082560" y="1975887"/>
            <a:ext cx="2557440" cy="3761675"/>
            <a:chOff x="4224" y="1372"/>
            <a:chExt cx="1776" cy="2612"/>
          </a:xfrm>
        </p:grpSpPr>
        <p:sp>
          <p:nvSpPr>
            <p:cNvPr id="507925" name="Rectangle 21"/>
            <p:cNvSpPr>
              <a:spLocks noChangeArrowheads="1"/>
            </p:cNvSpPr>
            <p:nvPr/>
          </p:nvSpPr>
          <p:spPr bwMode="auto">
            <a:xfrm>
              <a:off x="4224" y="2400"/>
              <a:ext cx="1776" cy="15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	</a:t>
              </a:r>
              <a:r>
                <a:rPr lang="en-GB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GB">
                <a:solidFill>
                  <a:srgbClr val="000000"/>
                </a:solidFill>
              </a:endParaRP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Dichotomous	12</a:t>
              </a: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Golden section	9</a:t>
              </a: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Fibonacci	8</a:t>
              </a: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(Exhaustive	99)</a:t>
              </a:r>
            </a:p>
          </p:txBody>
        </p:sp>
        <p:sp>
          <p:nvSpPr>
            <p:cNvPr id="507927" name="Rectangle 23"/>
            <p:cNvSpPr>
              <a:spLocks noChangeArrowheads="1"/>
            </p:cNvSpPr>
            <p:nvPr/>
          </p:nvSpPr>
          <p:spPr bwMode="auto">
            <a:xfrm>
              <a:off x="4224" y="1372"/>
              <a:ext cx="1776" cy="1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90713" indent="7201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</a:pPr>
              <a:r>
                <a:rPr lang="en-GB" sz="2400">
                  <a:solidFill>
                    <a:srgbClr val="000000"/>
                  </a:solidFill>
                </a:rPr>
                <a:t>Example: reduction to 2% of original interval:</a:t>
              </a:r>
            </a:p>
          </p:txBody>
        </p:sp>
      </p:grpSp>
      <p:sp>
        <p:nvSpPr>
          <p:cNvPr id="507929" name="Rectangle 25"/>
          <p:cNvSpPr>
            <a:spLocks noChangeArrowheads="1"/>
          </p:cNvSpPr>
          <p:nvPr/>
        </p:nvSpPr>
        <p:spPr bwMode="auto">
          <a:xfrm>
            <a:off x="833761" y="5847014"/>
            <a:ext cx="7806240" cy="65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en-GB" sz="2400">
                <a:solidFill>
                  <a:srgbClr val="000000"/>
                </a:solidFill>
              </a:rPr>
              <a:t>Conclusion: Golden section simple and near-optimal</a:t>
            </a:r>
          </a:p>
        </p:txBody>
      </p:sp>
    </p:spTree>
    <p:extLst>
      <p:ext uri="{BB962C8B-B14F-4D97-AF65-F5344CB8AC3E}">
        <p14:creationId xmlns:p14="http://schemas.microsoft.com/office/powerpoint/2010/main" xmlns="" val="397444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29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13133</TotalTime>
  <Words>742</Words>
  <Application>Microsoft Office PowerPoint</Application>
  <PresentationFormat>On-screen Show (4:3)</PresentationFormat>
  <Paragraphs>210</Paragraphs>
  <Slides>42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Office Theme</vt:lpstr>
      <vt:lpstr>Default Design</vt:lpstr>
      <vt:lpstr>VCam Graphics</vt:lpstr>
      <vt:lpstr>Equation</vt:lpstr>
      <vt:lpstr>Vergelijking</vt:lpstr>
      <vt:lpstr>Slide 1</vt:lpstr>
      <vt:lpstr>Lecture 13</vt:lpstr>
      <vt:lpstr> Recap</vt:lpstr>
      <vt:lpstr>Today’s Topics</vt:lpstr>
      <vt:lpstr>Lagrange Multipliers-IV</vt:lpstr>
      <vt:lpstr>Slide 6</vt:lpstr>
      <vt:lpstr>Algorithm for LM with inequality constraints</vt:lpstr>
      <vt:lpstr>Example-X</vt:lpstr>
      <vt:lpstr>Slide 9</vt:lpstr>
      <vt:lpstr>Slide 10</vt:lpstr>
      <vt:lpstr>Slide 11</vt:lpstr>
      <vt:lpstr>Slide 12</vt:lpstr>
      <vt:lpstr>Slide 13</vt:lpstr>
      <vt:lpstr>Example-XI</vt:lpstr>
      <vt:lpstr>Slide 15</vt:lpstr>
      <vt:lpstr>Slide 16</vt:lpstr>
      <vt:lpstr>Slide 17</vt:lpstr>
      <vt:lpstr>Slide 18</vt:lpstr>
      <vt:lpstr>One dimensional unconstrained optimization</vt:lpstr>
      <vt:lpstr>Slide 20</vt:lpstr>
      <vt:lpstr>Unconstrained optimization algorithms</vt:lpstr>
      <vt:lpstr>Why optimization algorithms?</vt:lpstr>
      <vt:lpstr>0th order methods: pro/con</vt:lpstr>
      <vt:lpstr>Minimization with one variable</vt:lpstr>
      <vt:lpstr>Termination criteria</vt:lpstr>
      <vt:lpstr>Brute-force approach</vt:lpstr>
      <vt:lpstr>Basic strategy of 0th order methods for single-variable case</vt:lpstr>
      <vt:lpstr>Bracketing the minimum</vt:lpstr>
      <vt:lpstr>Unimodality</vt:lpstr>
      <vt:lpstr>Dichotomous search</vt:lpstr>
      <vt:lpstr>Dichotomous search-II</vt:lpstr>
      <vt:lpstr>Dichotomous search</vt:lpstr>
      <vt:lpstr>Dichotomous search II</vt:lpstr>
      <vt:lpstr>Dichotomous search III</vt:lpstr>
      <vt:lpstr>Sectioning - Fibonacci</vt:lpstr>
      <vt:lpstr>Optimal                sectioning</vt:lpstr>
      <vt:lpstr>Fibonacci sectioning - basic idea</vt:lpstr>
      <vt:lpstr>Sectioning – Golden Section</vt:lpstr>
      <vt:lpstr>Sectioning - Golden Section</vt:lpstr>
      <vt:lpstr>Comparison sectioning methods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stdc_lp</cp:lastModifiedBy>
  <cp:revision>359</cp:revision>
  <dcterms:created xsi:type="dcterms:W3CDTF">2012-02-27T05:45:45Z</dcterms:created>
  <dcterms:modified xsi:type="dcterms:W3CDTF">2014-07-16T19:26:12Z</dcterms:modified>
</cp:coreProperties>
</file>