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88" r:id="rId3"/>
    <p:sldId id="287" r:id="rId4"/>
    <p:sldId id="376" r:id="rId5"/>
    <p:sldId id="392" r:id="rId6"/>
    <p:sldId id="393" r:id="rId7"/>
    <p:sldId id="395" r:id="rId8"/>
    <p:sldId id="425" r:id="rId9"/>
    <p:sldId id="436" r:id="rId10"/>
    <p:sldId id="443" r:id="rId11"/>
    <p:sldId id="444" r:id="rId12"/>
    <p:sldId id="445" r:id="rId13"/>
    <p:sldId id="426" r:id="rId14"/>
    <p:sldId id="396" r:id="rId15"/>
    <p:sldId id="405" r:id="rId16"/>
    <p:sldId id="429" r:id="rId17"/>
    <p:sldId id="359" r:id="rId18"/>
    <p:sldId id="32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92"/>
            <p14:sldId id="393"/>
            <p14:sldId id="395"/>
            <p14:sldId id="425"/>
            <p14:sldId id="436"/>
            <p14:sldId id="437"/>
            <p14:sldId id="426"/>
            <p14:sldId id="427"/>
            <p14:sldId id="428"/>
            <p14:sldId id="438"/>
            <p14:sldId id="396"/>
            <p14:sldId id="405"/>
            <p14:sldId id="429"/>
            <p14:sldId id="432"/>
            <p14:sldId id="404"/>
            <p14:sldId id="430"/>
            <p14:sldId id="431"/>
            <p14:sldId id="439"/>
            <p14:sldId id="440"/>
            <p14:sldId id="433"/>
            <p14:sldId id="434"/>
            <p14:sldId id="435"/>
            <p14:sldId id="441"/>
            <p14:sldId id="442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514" y="4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12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with two equality constraints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with two equality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constraints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 </a:t>
            </a:r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with inequality </a:t>
            </a:r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constraints</a:t>
            </a:r>
          </a:p>
          <a:p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1F497D"/>
                </a:solidFill>
              </a:rPr>
              <a:t>Lagrange </a:t>
            </a:r>
            <a:r>
              <a:rPr lang="en-US" sz="3600" b="1" dirty="0" smtClean="0">
                <a:solidFill>
                  <a:srgbClr val="1F497D"/>
                </a:solidFill>
              </a:rPr>
              <a:t>Multipliers-III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>
                <a:normAutofit fontScale="55000" lnSpcReduction="20000"/>
              </a:bodyPr>
              <a:lstStyle/>
              <a:p>
                <a:pPr lvl="0"/>
                <a:r>
                  <a:rPr lang="en-US" sz="4400" dirty="0" smtClean="0">
                    <a:solidFill>
                      <a:prstClr val="black"/>
                    </a:solidFill>
                  </a:rPr>
                  <a:t>Constrained Extremum principle for three variables and two </a:t>
                </a:r>
                <a:r>
                  <a:rPr lang="en-US" sz="4400" dirty="0">
                    <a:solidFill>
                      <a:prstClr val="black"/>
                    </a:solidFill>
                  </a:rPr>
                  <a:t>equality </a:t>
                </a:r>
                <a:r>
                  <a:rPr lang="en-US" sz="4400" dirty="0" smtClean="0">
                    <a:solidFill>
                      <a:prstClr val="black"/>
                    </a:solidFill>
                  </a:rPr>
                  <a:t>constraint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4400" dirty="0"/>
                  <a:t>Suppose we want to find the max and min values of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</a:rPr>
                      <m:t>𝑥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𝑧</m:t>
                    </m:r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subject to </a:t>
                </a:r>
                <a:r>
                  <a:rPr lang="en-US" sz="4400" b="1" dirty="0"/>
                  <a:t>two constraints</a:t>
                </a:r>
                <a:r>
                  <a:rPr lang="en-US" sz="4400" dirty="0"/>
                  <a:t> of the form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4400" b="0" i="1" smtClean="0">
                            <a:latin typeface="Cambria Math"/>
                          </a:rPr>
                          <m:t>,</m:t>
                        </m:r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4400" b="0" i="1" smtClean="0">
                        <a:latin typeface="Cambria Math"/>
                      </a:rPr>
                      <m:t>=</m:t>
                    </m:r>
                    <m:r>
                      <a:rPr lang="en-US" sz="4400" b="0" i="1" smtClean="0">
                        <a:latin typeface="Cambria Math"/>
                      </a:rPr>
                      <m:t>𝑞</m:t>
                    </m:r>
                    <m:r>
                      <a:rPr lang="en-US" sz="4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Geometrically, this means that we are looking for the extreme values of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when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r>
                      <a:rPr lang="en-US" sz="4400" b="0" i="1" smtClean="0">
                        <a:latin typeface="Cambria Math"/>
                      </a:rPr>
                      <m:t>𝑥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𝑦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𝑧</m:t>
                    </m:r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is restricted to lie on the curve of intersection of the </a:t>
                </a:r>
                <a:r>
                  <a:rPr lang="en-US" sz="4400" dirty="0" smtClean="0"/>
                  <a:t>constraints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h</m:t>
                    </m:r>
                  </m:oMath>
                </a14:m>
                <a:r>
                  <a:rPr lang="en-US" sz="4400" dirty="0" smtClean="0"/>
                  <a:t>.  </a:t>
                </a:r>
                <a:r>
                  <a:rPr lang="en-US" sz="4400" dirty="0"/>
                  <a:t>It can be shown that if an extreme value occurs </a:t>
                </a:r>
                <a:r>
                  <a:rPr lang="en-US" sz="4400" dirty="0" smtClean="0"/>
                  <a:t>at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>, </a:t>
                </a:r>
                <a:r>
                  <a:rPr lang="en-US" sz="4400" dirty="0"/>
                  <a:t>then the gradient vector 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/>
                      </a:rPr>
                      <m:t>𝛻</m:t>
                    </m:r>
                    <m:r>
                      <a:rPr lang="en-US" sz="4400" b="0" i="1" smtClean="0">
                        <a:latin typeface="Cambria Math"/>
                      </a:rPr>
                      <m:t>𝑓</m:t>
                    </m:r>
                    <m:r>
                      <a:rPr lang="en-US" sz="4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is in the plane determined by </a:t>
                </a:r>
                <a14:m>
                  <m:oMath xmlns:m="http://schemas.openxmlformats.org/officeDocument/2006/math">
                    <m:r>
                      <a:rPr lang="en-US" sz="4400">
                        <a:latin typeface="Cambria Math"/>
                      </a:rPr>
                      <m:t>𝛻</m:t>
                    </m:r>
                    <m:r>
                      <a:rPr lang="en-US" sz="4400" b="0" i="1" smtClean="0">
                        <a:latin typeface="Cambria Math"/>
                      </a:rPr>
                      <m:t>𝑔</m:t>
                    </m:r>
                    <m:r>
                      <a:rPr lang="en-US" sz="4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and </a:t>
                </a:r>
                <a14:m>
                  <m:oMath xmlns:m="http://schemas.openxmlformats.org/officeDocument/2006/math">
                    <m:r>
                      <a:rPr lang="en-US" sz="4400">
                        <a:latin typeface="Cambria Math"/>
                      </a:rPr>
                      <m:t>𝛻</m:t>
                    </m:r>
                    <m:r>
                      <a:rPr lang="en-US" sz="4400" b="0" i="1" smtClean="0">
                        <a:latin typeface="Cambria Math"/>
                      </a:rPr>
                      <m:t>h</m:t>
                    </m:r>
                    <m:r>
                      <a:rPr lang="en-US" sz="4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4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4400" i="1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sz="4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4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4400" dirty="0" smtClean="0"/>
                  <a:t>. </a:t>
                </a:r>
                <a:r>
                  <a:rPr lang="en-US" sz="4400" dirty="0"/>
                  <a:t>We assume these gradient vectors are not 0 or parallel and thus there are numbers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</a:rPr>
                      <m:t>𝜆</m:t>
                    </m:r>
                    <m:r>
                      <a:rPr lang="en-US" sz="4400" b="0" i="1" smtClean="0">
                        <a:latin typeface="Cambria Math"/>
                      </a:rPr>
                      <m:t>,</m:t>
                    </m:r>
                    <m:r>
                      <a:rPr lang="en-US" sz="4400" b="0" i="1" smtClean="0">
                        <a:latin typeface="Cambria Math"/>
                      </a:rPr>
                      <m:t>𝜇</m:t>
                    </m:r>
                  </m:oMath>
                </a14:m>
                <a:r>
                  <a:rPr lang="en-US" sz="4400" dirty="0" smtClean="0"/>
                  <a:t/>
                </a:r>
                <a:r>
                  <a:rPr lang="en-US" sz="4400" dirty="0"/>
                  <a:t>(Lagrange multipliers) such </a:t>
                </a:r>
                <a:r>
                  <a:rPr lang="en-US" sz="4400" dirty="0" smtClean="0"/>
                  <a:t>that</a:t>
                </a:r>
              </a:p>
              <a:p>
                <a:pPr>
                  <a:spcBef>
                    <a:spcPct val="50000"/>
                  </a:spcBef>
                </a:pPr>
                <a:endParaRPr lang="en-US" sz="4400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4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4400" i="1">
                          <a:latin typeface="Cambria Math"/>
                        </a:rPr>
                        <m:t>=</m:t>
                      </m:r>
                      <m:r>
                        <a:rPr lang="en-US" sz="4400" i="1">
                          <a:latin typeface="Cambria Math"/>
                        </a:rPr>
                        <m:t>𝜆</m:t>
                      </m:r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4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4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4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44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4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4400" i="1">
                          <a:latin typeface="Cambria Math"/>
                        </a:rPr>
                        <m:t>+</m:t>
                      </m:r>
                      <m:r>
                        <a:rPr lang="en-US" sz="4400" i="1">
                          <a:latin typeface="Cambria Math"/>
                        </a:rPr>
                        <m:t>𝜇</m:t>
                      </m:r>
                      <m:r>
                        <a:rPr lang="en-US" sz="4400">
                          <a:latin typeface="Cambria Math"/>
                        </a:rPr>
                        <m:t>𝛻</m:t>
                      </m:r>
                      <m:r>
                        <a:rPr lang="en-US" sz="4400" i="1">
                          <a:latin typeface="Cambria Math"/>
                        </a:rPr>
                        <m:t>h</m:t>
                      </m:r>
                      <m:r>
                        <a:rPr lang="en-US" sz="4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4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4400" i="1">
                              <a:latin typeface="Cambria Math"/>
                            </a:rPr>
                            <m:t>𝑧</m:t>
                          </m:r>
                        </m:e>
                        <m:sub>
                          <m:r>
                            <a:rPr lang="en-US" sz="4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4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4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 rotWithShape="1">
                <a:blip r:embed="rId2"/>
                <a:stretch>
                  <a:fillRect l="-963" t="-2375" r="-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62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Maximize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𝑥𝑦𝑧</m:t>
                    </m:r>
                  </m:oMath>
                </a14:m>
                <a:r>
                  <a:rPr lang="en-GB" sz="2400" dirty="0" smtClean="0"/>
                  <a:t> subject to the constraints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5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55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757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50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392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Example-VIII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 smtClean="0"/>
                  <a:t>Find the maximum and minimum volumes of a rectangular box </a:t>
                </a:r>
                <a:r>
                  <a:rPr lang="en-GB" sz="2400" dirty="0"/>
                  <a:t>whose surface area is 1500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c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sz="2400" b="0" i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/>
                </a:r>
                <a:r>
                  <a:rPr lang="en-GB" sz="2400" dirty="0"/>
                  <a:t>and whose total </a:t>
                </a:r>
                <a:r>
                  <a:rPr lang="en-GB" sz="2400" dirty="0" smtClean="0"/>
                  <a:t>edge length </a:t>
                </a:r>
                <a:r>
                  <a:rPr lang="en-GB" sz="2400" dirty="0"/>
                  <a:t>is 200 cm</a:t>
                </a:r>
                <a:r>
                  <a:rPr lang="en-GB" sz="2400" dirty="0" smtClean="0"/>
                  <a:t>.</a:t>
                </a:r>
              </a:p>
              <a:p>
                <a:pPr marL="0" indent="0">
                  <a:buNone/>
                </a:pPr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395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1F497D"/>
                </a:solidFill>
              </a:rPr>
              <a:t>Lagrange </a:t>
            </a:r>
            <a:r>
              <a:rPr lang="en-US" b="1" dirty="0" smtClean="0">
                <a:solidFill>
                  <a:srgbClr val="1F497D"/>
                </a:solidFill>
              </a:rPr>
              <a:t>Multipliers-IV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>
                <a:solidFill>
                  <a:prstClr val="black"/>
                </a:solidFill>
              </a:rPr>
              <a:t>Constrained Extremum principle for </a:t>
            </a:r>
            <a:r>
              <a:rPr lang="en-US" sz="2400" dirty="0" smtClean="0">
                <a:solidFill>
                  <a:prstClr val="black"/>
                </a:solidFill>
              </a:rPr>
              <a:t>one objective function </a:t>
            </a:r>
            <a:r>
              <a:rPr lang="en-US" sz="2400" dirty="0">
                <a:solidFill>
                  <a:prstClr val="black"/>
                </a:solidFill>
              </a:rPr>
              <a:t>and </a:t>
            </a:r>
            <a:r>
              <a:rPr lang="en-US" sz="2400" dirty="0" smtClean="0">
                <a:solidFill>
                  <a:prstClr val="black"/>
                </a:solidFill>
              </a:rPr>
              <a:t>inequality constraints</a:t>
            </a:r>
            <a:endParaRPr lang="en-US" sz="2400" dirty="0">
              <a:solidFill>
                <a:prstClr val="black"/>
              </a:solidFill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63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/>
                </a:solidFill>
              </a:rPr>
              <a:t>Example-IX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 smtClean="0"/>
                  <a:t>Maximize </a:t>
                </a:r>
                <a:endParaRPr lang="en-US" sz="2400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𝑧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Subject to the constraint</a:t>
                </a:r>
              </a:p>
              <a:p>
                <a:pPr marL="0" indent="0" algn="ctr">
                  <a:buNone/>
                </a:pP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𝑧</m:t>
                    </m:r>
                    <m:r>
                      <a:rPr lang="en-US" sz="2400" b="0" i="1" smtClean="0">
                        <a:latin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</a:rPr>
                      <m:t>4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3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179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456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10273</TotalTime>
  <Words>77</Words>
  <Application>Microsoft Office PowerPoint</Application>
  <PresentationFormat>On-screen Show (4:3)</PresentationFormat>
  <Paragraphs>45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Lecture 12</vt:lpstr>
      <vt:lpstr> Recap</vt:lpstr>
      <vt:lpstr>Today’s Topics</vt:lpstr>
      <vt:lpstr>Lagrange Multipliers-III</vt:lpstr>
      <vt:lpstr>Example-VII</vt:lpstr>
      <vt:lpstr>Slide 7</vt:lpstr>
      <vt:lpstr>Slide 8</vt:lpstr>
      <vt:lpstr>Slide 9</vt:lpstr>
      <vt:lpstr>Slide 10</vt:lpstr>
      <vt:lpstr>Slide 11</vt:lpstr>
      <vt:lpstr>Slide 12</vt:lpstr>
      <vt:lpstr>Example-VIII</vt:lpstr>
      <vt:lpstr>Lagrange Multipliers-IV</vt:lpstr>
      <vt:lpstr>Example-IX</vt:lpstr>
      <vt:lpstr>Slide 16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stdc_lp</cp:lastModifiedBy>
  <cp:revision>345</cp:revision>
  <dcterms:created xsi:type="dcterms:W3CDTF">2012-02-27T05:45:45Z</dcterms:created>
  <dcterms:modified xsi:type="dcterms:W3CDTF">2014-07-16T17:58:20Z</dcterms:modified>
</cp:coreProperties>
</file>