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3" r:id="rId2"/>
    <p:sldId id="288" r:id="rId3"/>
    <p:sldId id="287" r:id="rId4"/>
    <p:sldId id="376" r:id="rId5"/>
    <p:sldId id="382" r:id="rId6"/>
    <p:sldId id="399" r:id="rId7"/>
    <p:sldId id="388" r:id="rId8"/>
    <p:sldId id="392" r:id="rId9"/>
    <p:sldId id="393" r:id="rId10"/>
    <p:sldId id="395" r:id="rId11"/>
    <p:sldId id="425" r:id="rId12"/>
    <p:sldId id="426" r:id="rId13"/>
    <p:sldId id="427" r:id="rId14"/>
    <p:sldId id="428" r:id="rId15"/>
    <p:sldId id="436" r:id="rId16"/>
    <p:sldId id="359" r:id="rId17"/>
    <p:sldId id="3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82"/>
            <p14:sldId id="399"/>
            <p14:sldId id="388"/>
            <p14:sldId id="392"/>
            <p14:sldId id="393"/>
            <p14:sldId id="395"/>
            <p14:sldId id="425"/>
            <p14:sldId id="426"/>
            <p14:sldId id="427"/>
            <p14:sldId id="428"/>
            <p14:sldId id="396"/>
            <p14:sldId id="405"/>
            <p14:sldId id="429"/>
            <p14:sldId id="432"/>
            <p14:sldId id="404"/>
            <p14:sldId id="430"/>
            <p14:sldId id="431"/>
            <p14:sldId id="433"/>
            <p14:sldId id="434"/>
            <p14:sldId id="43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More examples of Lagrange multiplier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Other versions of Lagrange multiplier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 Unicode MS"/>
                <a:cs typeface="Arial Unicode MS"/>
              </a:rPr>
              <a:t>More examples and versions of Lagrange multiplier</a:t>
            </a:r>
            <a:endParaRPr lang="en-CA" sz="2400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Lagrange Multipliers-I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Constrained Extremum principle for two variables and one equality constraint</a:t>
                </a:r>
              </a:p>
              <a:p>
                <a:pPr marL="0" indent="0">
                  <a:buNone/>
                </a:pPr>
                <a:r>
                  <a:rPr lang="en-US" sz="2400" b="1" u="sng" dirty="0" smtClean="0"/>
                  <a:t>Statement:</a:t>
                </a:r>
                <a:r>
                  <a:rPr lang="en-US" sz="2400" b="1" dirty="0" smtClean="0"/>
                  <a:t/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be functions of two variables with continuous first partial derivatives on some open set containing the constraint curve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and assume that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at any point on this curve.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/>
                </a:r>
                <a:r>
                  <a:rPr lang="en-US" sz="2400" dirty="0" smtClean="0"/>
                  <a:t>has a constrained relative extremum, then this extremum occurs at 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on the constraint curve at which the gradient vectors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are parallel i.e. there is some scalar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/>
                </a: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889" b="-6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70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Lagrange </a:t>
            </a:r>
            <a:r>
              <a:rPr lang="en-US" sz="4000" b="1" dirty="0" smtClean="0">
                <a:solidFill>
                  <a:schemeClr val="tx2"/>
                </a:solidFill>
              </a:rPr>
              <a:t>Multipliers-I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Alternate Approach</a:t>
            </a:r>
            <a:endParaRPr lang="en-GB" sz="36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be our objective function with constraint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/>
                  <a:t>  We can make a new function, called the </a:t>
                </a:r>
                <a:r>
                  <a:rPr lang="en-GB" sz="2400" dirty="0" err="1" smtClean="0"/>
                  <a:t>Lagrangian</a:t>
                </a:r>
                <a:r>
                  <a:rPr lang="en-GB" sz="2400" dirty="0" smtClean="0"/>
                  <a:t> function,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𝜆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𝜆</m:t>
                      </m:r>
                      <m:r>
                        <a:rPr lang="en-US" sz="2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In order to find the constrained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, calculate the first order partial derivative with respect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GB" sz="2400" dirty="0" smtClean="0"/>
                  <a:t> and simultaneously solve the equations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t</a:t>
                </a:r>
                <a:r>
                  <a:rPr lang="en-US" sz="2400" dirty="0" smtClean="0"/>
                  <a:t>o get the required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 points.</a:t>
                </a: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333" b="-7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23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1F497D"/>
                </a:solidFill>
              </a:rPr>
              <a:t>Lagrange </a:t>
            </a:r>
            <a:r>
              <a:rPr lang="en-US" sz="3600" b="1" dirty="0" smtClean="0">
                <a:solidFill>
                  <a:srgbClr val="1F497D"/>
                </a:solidFill>
              </a:rPr>
              <a:t>Multipliers-II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sz="2400" dirty="0" smtClean="0">
                    <a:solidFill>
                      <a:prstClr val="black"/>
                    </a:solidFill>
                  </a:rPr>
                  <a:t>Constrained Extremum principle for three </a:t>
                </a:r>
                <a:r>
                  <a:rPr lang="en-US" sz="2400" dirty="0">
                    <a:solidFill>
                      <a:prstClr val="black"/>
                    </a:solidFill>
                  </a:rPr>
                  <a:t>variables and one equality constraint</a:t>
                </a:r>
              </a:p>
              <a:p>
                <a:pPr marL="0" lvl="0" indent="0">
                  <a:buNone/>
                </a:pPr>
                <a:r>
                  <a:rPr lang="en-US" sz="2400" b="1" u="sng" dirty="0">
                    <a:solidFill>
                      <a:prstClr val="black"/>
                    </a:solidFill>
                  </a:rPr>
                  <a:t>Statement:</a:t>
                </a:r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be functions of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three </a:t>
                </a:r>
                <a:r>
                  <a:rPr lang="en-US" sz="2400" dirty="0">
                    <a:solidFill>
                      <a:prstClr val="black"/>
                    </a:solidFill>
                  </a:rPr>
                  <a:t>variables with continuous first partial derivatives on some open set containing the constraint curve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and assume that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at any point on this curve. 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</a:rPr>
                  <a:t/>
                </a:r>
                <a:r>
                  <a:rPr lang="en-US" sz="2400" dirty="0">
                    <a:solidFill>
                      <a:prstClr val="black"/>
                    </a:solidFill>
                  </a:rPr>
                  <a:t>has a constrained relative extremum, then this extremum occurs at a point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on the constraint curve at which the gradient vectors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are parallel i.e. there is some scalar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𝜆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/>
                      </a:rPr>
                      <m:t>𝛻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/>
                </a:r>
              </a:p>
              <a:p>
                <a:pPr marL="0" lvl="0" indent="0">
                  <a:buNone/>
                </a:pPr>
                <a:endParaRPr lang="en-US" sz="2400" b="1" dirty="0">
                  <a:solidFill>
                    <a:prstClr val="black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704" b="-114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118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1F497D"/>
                </a:solidFill>
              </a:rPr>
              <a:t>Lagrange </a:t>
            </a:r>
            <a:r>
              <a:rPr lang="en-US" sz="3600" b="1" dirty="0" smtClean="0">
                <a:solidFill>
                  <a:srgbClr val="1F497D"/>
                </a:solidFill>
              </a:rPr>
              <a:t>Multipliers-III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fontScale="55000" lnSpcReduction="20000"/>
              </a:bodyPr>
              <a:lstStyle/>
              <a:p>
                <a:pPr lvl="0"/>
                <a:r>
                  <a:rPr lang="en-US" sz="4400" dirty="0" smtClean="0">
                    <a:solidFill>
                      <a:prstClr val="black"/>
                    </a:solidFill>
                  </a:rPr>
                  <a:t>Constrained Extremum principle for three variables and two </a:t>
                </a:r>
                <a:r>
                  <a:rPr lang="en-US" sz="4400" dirty="0">
                    <a:solidFill>
                      <a:prstClr val="black"/>
                    </a:solidFill>
                  </a:rPr>
                  <a:t>equality </a:t>
                </a:r>
                <a:r>
                  <a:rPr lang="en-US" sz="4400" dirty="0" smtClean="0">
                    <a:solidFill>
                      <a:prstClr val="black"/>
                    </a:solidFill>
                  </a:rPr>
                  <a:t>constraint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4400" dirty="0"/>
                  <a:t>Suppose we want to find the max and min values of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</a:rPr>
                      <m:t>𝑥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𝑧</m:t>
                    </m:r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subject to </a:t>
                </a:r>
                <a:r>
                  <a:rPr lang="en-US" sz="4400" b="1" dirty="0"/>
                  <a:t>two constraints</a:t>
                </a:r>
                <a:r>
                  <a:rPr lang="en-US" sz="4400" dirty="0"/>
                  <a:t> of the form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𝑞</m:t>
                    </m:r>
                    <m:r>
                      <a:rPr lang="en-US" sz="4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Geometrically, this means that we are looking for the extreme values of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when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</a:rPr>
                      <m:t>𝑥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𝑧</m:t>
                    </m:r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is restricted to lie on the curve of intersection of the </a:t>
                </a:r>
                <a:r>
                  <a:rPr lang="en-US" sz="4400" dirty="0" smtClean="0"/>
                  <a:t>constraints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4400" dirty="0" smtClean="0"/>
                  <a:t>.  </a:t>
                </a:r>
                <a:r>
                  <a:rPr lang="en-US" sz="4400" dirty="0"/>
                  <a:t>It can be shown that if an extreme value occurs </a:t>
                </a:r>
                <a:r>
                  <a:rPr lang="en-US" sz="4400" dirty="0" smtClean="0"/>
                  <a:t>at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>, </a:t>
                </a:r>
                <a:r>
                  <a:rPr lang="en-US" sz="4400" dirty="0"/>
                  <a:t>then the gradient vector 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/>
                      </a:rPr>
                      <m:t>∇</m:t>
                    </m:r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is in the plane determined by </a:t>
                </a:r>
                <a14:m>
                  <m:oMath xmlns:m="http://schemas.openxmlformats.org/officeDocument/2006/math">
                    <m:r>
                      <a:rPr lang="en-US" sz="4400">
                        <a:latin typeface="Cambria Math"/>
                      </a:rPr>
                      <m:t>𝛻</m:t>
                    </m:r>
                    <m:r>
                      <a:rPr lang="en-US" sz="4400" b="0" i="1" smtClean="0">
                        <a:latin typeface="Cambria Math"/>
                      </a:rPr>
                      <m:t>𝑔</m:t>
                    </m:r>
                    <m:r>
                      <a:rPr lang="en-US" sz="4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>
                        <a:latin typeface="Cambria Math"/>
                      </a:rPr>
                      <m:t>𝛻</m:t>
                    </m:r>
                    <m:r>
                      <a:rPr lang="en-US" sz="4400" b="0" i="1" smtClean="0">
                        <a:latin typeface="Cambria Math"/>
                      </a:rPr>
                      <m:t>h</m:t>
                    </m:r>
                    <m:r>
                      <a:rPr lang="en-US" sz="4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>.</a:t>
                </a:r>
                <a:r>
                  <a:rPr lang="en-US" sz="4400" dirty="0" smtClean="0"/>
                  <a:t/>
                </a:r>
                <a:r>
                  <a:rPr lang="en-US" sz="4400" dirty="0"/>
                  <a:t>We assume these gradient vectors are not 0 or parallel and thus there are numbers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𝜆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(Lagrange multipliers) such </a:t>
                </a:r>
                <a:r>
                  <a:rPr lang="en-US" sz="4400" dirty="0" smtClean="0"/>
                  <a:t>that</a:t>
                </a:r>
              </a:p>
              <a:p>
                <a:pPr>
                  <a:spcBef>
                    <a:spcPct val="50000"/>
                  </a:spcBef>
                </a:pPr>
                <a:endParaRPr lang="en-US" sz="44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4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4400" i="1">
                          <a:latin typeface="Cambria Math"/>
                        </a:rPr>
                        <m:t>=</m:t>
                      </m:r>
                      <m:r>
                        <a:rPr lang="en-US" sz="4400" i="1">
                          <a:latin typeface="Cambria Math"/>
                        </a:rPr>
                        <m:t>𝜆</m:t>
                      </m:r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4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4400" i="1">
                          <a:latin typeface="Cambria Math"/>
                        </a:rPr>
                        <m:t>+</m:t>
                      </m:r>
                      <m:r>
                        <a:rPr lang="en-US" sz="4400" i="1">
                          <a:latin typeface="Cambria Math"/>
                        </a:rPr>
                        <m:t>𝜇</m:t>
                      </m:r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h</m:t>
                      </m:r>
                      <m:r>
                        <a:rPr lang="en-US" sz="4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3"/>
                <a:stretch>
                  <a:fillRect l="-963" t="-2375" r="-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6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Example-VII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5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757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50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Example-VIII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Find the maximum and minimum volumes of a rectangular box </a:t>
                </a:r>
                <a:r>
                  <a:rPr lang="en-GB" sz="2400" dirty="0"/>
                  <a:t>whose surface area is 1500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c</m:t>
                    </m:r>
                    <m:sSup>
                      <m:sSupPr>
                        <m:ctrlPr>
                          <a:rPr lang="en-US" sz="2400" b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/>
                </a:r>
                <a:r>
                  <a:rPr lang="en-GB" sz="2400" dirty="0"/>
                  <a:t>and whose total </a:t>
                </a:r>
                <a:r>
                  <a:rPr lang="en-GB" sz="2400" dirty="0" smtClean="0"/>
                  <a:t>edge length </a:t>
                </a:r>
                <a:r>
                  <a:rPr lang="en-GB" sz="2400" dirty="0"/>
                  <a:t>is 200 cm</a:t>
                </a:r>
                <a:r>
                  <a:rPr lang="en-GB" sz="2400" dirty="0" smtClean="0"/>
                  <a:t>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95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091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05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10288</TotalTime>
  <Words>68</Words>
  <Application>Microsoft Office PowerPoint</Application>
  <PresentationFormat>On-screen Show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Lecture 11</vt:lpstr>
      <vt:lpstr> Recap</vt:lpstr>
      <vt:lpstr>Today’s Topics</vt:lpstr>
      <vt:lpstr>Lagrange Multipliers-I</vt:lpstr>
      <vt:lpstr>Lagrange Multipliers-I Alternate Approach</vt:lpstr>
      <vt:lpstr>Lagrange Multipliers-II</vt:lpstr>
      <vt:lpstr>Lagrange Multipliers-III</vt:lpstr>
      <vt:lpstr>Example-VII</vt:lpstr>
      <vt:lpstr>Slide 10</vt:lpstr>
      <vt:lpstr>Slide 11</vt:lpstr>
      <vt:lpstr>Example-VIII</vt:lpstr>
      <vt:lpstr>Slide 13</vt:lpstr>
      <vt:lpstr>Slide 14</vt:lpstr>
      <vt:lpstr>Slide 15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345</cp:revision>
  <dcterms:created xsi:type="dcterms:W3CDTF">2012-02-27T05:45:45Z</dcterms:created>
  <dcterms:modified xsi:type="dcterms:W3CDTF">2014-07-14T08:07:03Z</dcterms:modified>
</cp:coreProperties>
</file>