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63" r:id="rId2"/>
    <p:sldId id="288" r:id="rId3"/>
    <p:sldId id="287" r:id="rId4"/>
    <p:sldId id="376" r:id="rId5"/>
    <p:sldId id="382" r:id="rId6"/>
    <p:sldId id="399" r:id="rId7"/>
    <p:sldId id="394" r:id="rId8"/>
    <p:sldId id="397" r:id="rId9"/>
    <p:sldId id="403" r:id="rId10"/>
    <p:sldId id="439" r:id="rId11"/>
    <p:sldId id="440" r:id="rId12"/>
    <p:sldId id="388" r:id="rId13"/>
    <p:sldId id="389" r:id="rId14"/>
    <p:sldId id="390" r:id="rId15"/>
    <p:sldId id="391" r:id="rId16"/>
    <p:sldId id="441" r:id="rId17"/>
    <p:sldId id="442" r:id="rId18"/>
    <p:sldId id="443" r:id="rId19"/>
    <p:sldId id="436" r:id="rId20"/>
    <p:sldId id="359" r:id="rId21"/>
    <p:sldId id="322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Default Section" id="{C8558C43-C7C3-4671-A8BE-DCD8E955C0AC}">
          <p14:sldIdLst>
            <p14:sldId id="263"/>
            <p14:sldId id="288"/>
            <p14:sldId id="287"/>
            <p14:sldId id="376"/>
            <p14:sldId id="382"/>
            <p14:sldId id="399"/>
            <p14:sldId id="394"/>
            <p14:sldId id="397"/>
            <p14:sldId id="403"/>
            <p14:sldId id="388"/>
            <p14:sldId id="389"/>
            <p14:sldId id="390"/>
            <p14:sldId id="391"/>
            <p14:sldId id="436"/>
            <p14:sldId id="437"/>
            <p14:sldId id="438"/>
            <p14:sldId id="392"/>
            <p14:sldId id="393"/>
            <p14:sldId id="395"/>
            <p14:sldId id="425"/>
            <p14:sldId id="426"/>
            <p14:sldId id="427"/>
            <p14:sldId id="428"/>
            <p14:sldId id="396"/>
            <p14:sldId id="405"/>
            <p14:sldId id="429"/>
            <p14:sldId id="432"/>
            <p14:sldId id="404"/>
            <p14:sldId id="430"/>
            <p14:sldId id="431"/>
            <p14:sldId id="433"/>
            <p14:sldId id="434"/>
            <p14:sldId id="435"/>
            <p14:sldId id="359"/>
            <p14:sldId id="32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250" autoAdjust="0"/>
    <p:restoredTop sz="94660"/>
  </p:normalViewPr>
  <p:slideViewPr>
    <p:cSldViewPr>
      <p:cViewPr>
        <p:scale>
          <a:sx n="75" d="100"/>
          <a:sy n="75" d="100"/>
        </p:scale>
        <p:origin x="-1122" y="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14/07/2014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14/07/2014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14/07/2014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14/07/2014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14/07/2014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14/07/2014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14/07/2014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14/07/2014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14/07/2014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14/07/2014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14/07/2014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14/07/2014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14/07/2014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MTH374: 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Optimization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10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Constrained optimization</a:t>
            </a:r>
          </a:p>
          <a:p>
            <a:r>
              <a:rPr lang="en-CA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Lagrange Multiplier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Today’s 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More examples of Lagrange multiplier</a:t>
            </a:r>
          </a:p>
          <a:p>
            <a:r>
              <a:rPr lang="en-CA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Other versions of Lagrange multiplier</a:t>
            </a:r>
          </a:p>
          <a:p>
            <a:pPr marL="0" indent="0">
              <a:buNone/>
            </a:pPr>
            <a:endParaRPr lang="en-CA" dirty="0">
              <a:solidFill>
                <a:srgbClr val="000000"/>
              </a:solidFill>
              <a:latin typeface="Arial Unicode MS"/>
              <a:cs typeface="Arial Unicode MS"/>
            </a:endParaRPr>
          </a:p>
          <a:p>
            <a:pPr marL="0" indent="0">
              <a:buNone/>
            </a:pPr>
            <a:endParaRPr lang="en-CA" dirty="0">
              <a:solidFill>
                <a:srgbClr val="000000"/>
              </a:solidFill>
              <a:latin typeface="Arial Unicode MS"/>
              <a:cs typeface="Arial Unicode MS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70833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Lagrange Multipliers-I</a:t>
            </a:r>
            <a:endParaRPr lang="en-GB" sz="3600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 smtClean="0"/>
                  <a:t>Constrained Extremum principle for two variables and one equality constraint</a:t>
                </a:r>
              </a:p>
              <a:p>
                <a:pPr marL="0" indent="0">
                  <a:buNone/>
                </a:pPr>
                <a:r>
                  <a:rPr lang="en-US" sz="2400" b="1" u="sng" dirty="0" smtClean="0"/>
                  <a:t>Statement:</a:t>
                </a:r>
                <a:r>
                  <a:rPr lang="en-US" sz="2400" b="1" dirty="0" smtClean="0"/>
                  <a:t/>
                </a:r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b="1" dirty="0" smtClean="0"/>
                  <a:t/>
                </a:r>
                <a:r>
                  <a:rPr lang="en-US" sz="2400" dirty="0" smtClean="0"/>
                  <a:t>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en-US" sz="2400" b="1" dirty="0" smtClean="0"/>
                  <a:t/>
                </a:r>
                <a:r>
                  <a:rPr lang="en-US" sz="2400" dirty="0" smtClean="0"/>
                  <a:t>be functions of two variables with continuous first partial derivatives on some open set containing the constraint curve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0</m:t>
                    </m:r>
                  </m:oMath>
                </a14:m>
                <a:r>
                  <a:rPr lang="en-US" sz="2400" b="1" dirty="0" smtClean="0"/>
                  <a:t/>
                </a:r>
                <a:r>
                  <a:rPr lang="en-US" sz="2400" dirty="0" smtClean="0"/>
                  <a:t>and assume that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∇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𝑔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r>
                  <a:rPr lang="en-US" sz="2400" b="1" dirty="0" smtClean="0"/>
                  <a:t/>
                </a:r>
                <a:r>
                  <a:rPr lang="en-US" sz="2400" dirty="0" smtClean="0"/>
                  <a:t>at any point on this curve. 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b="1" dirty="0" smtClean="0"/>
                  <a:t/>
                </a:r>
                <a:r>
                  <a:rPr lang="en-US" sz="2400" dirty="0" smtClean="0"/>
                  <a:t>has a constrained relative extremum, then this extremum occurs at a point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> on the constraint curve at which the gradient vectors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</a:rPr>
                      <m:t>∇</m:t>
                    </m:r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</a:rPr>
                      <m:t>∇</m:t>
                    </m:r>
                    <m:r>
                      <a:rPr lang="en-US" sz="2400" b="0" i="1" smtClean="0">
                        <a:latin typeface="Cambria Math"/>
                      </a:rPr>
                      <m:t>𝑔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> are parallel i.e. there is some scalar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𝜆</m:t>
                    </m:r>
                  </m:oMath>
                </a14:m>
                <a:r>
                  <a:rPr lang="en-US" sz="2400" dirty="0" smtClean="0"/>
                  <a:t> such that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</a:rPr>
                      <m:t>∇</m:t>
                    </m:r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𝜆</m:t>
                    </m:r>
                    <m:r>
                      <a:rPr lang="en-US" sz="2400" b="0" i="0" smtClean="0">
                        <a:latin typeface="Cambria Math"/>
                      </a:rPr>
                      <m:t>∇</m:t>
                    </m:r>
                    <m:r>
                      <a:rPr lang="en-US" sz="2400" b="0" i="1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 smtClean="0"/>
                  <a:t/>
                </a:r>
              </a:p>
              <a:p>
                <a:pPr marL="0" indent="0">
                  <a:buNone/>
                </a:pPr>
                <a:endParaRPr lang="en-US" sz="2400" b="1" dirty="0" smtClean="0"/>
              </a:p>
              <a:p>
                <a:endParaRPr lang="en-GB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111" t="-1078" r="-889" b="-68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1700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chemeClr val="tx2"/>
                </a:solidFill>
              </a:rPr>
              <a:t>Lagrange </a:t>
            </a:r>
            <a:r>
              <a:rPr lang="en-US" sz="4000" b="1" dirty="0" smtClean="0">
                <a:solidFill>
                  <a:schemeClr val="tx2"/>
                </a:solidFill>
              </a:rPr>
              <a:t>Multipliers-I</a:t>
            </a:r>
            <a:r>
              <a:rPr lang="en-US" b="1" dirty="0" smtClean="0">
                <a:solidFill>
                  <a:schemeClr val="tx2"/>
                </a:solidFill>
              </a:rPr>
              <a:t/>
            </a:r>
            <a:br>
              <a:rPr lang="en-US" b="1" dirty="0" smtClean="0">
                <a:solidFill>
                  <a:schemeClr val="tx2"/>
                </a:solidFill>
              </a:rPr>
            </a:br>
            <a:r>
              <a:rPr lang="en-US" sz="3600" b="1" dirty="0" smtClean="0">
                <a:solidFill>
                  <a:schemeClr val="tx2"/>
                </a:solidFill>
              </a:rPr>
              <a:t>Alternate Approach</a:t>
            </a:r>
            <a:endParaRPr lang="en-GB" sz="3600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sz="2400" dirty="0" smtClean="0"/>
                  <a:t> be our objective function with constraint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0</m:t>
                    </m:r>
                    <m:r>
                      <a:rPr lang="en-US" sz="24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GB" sz="2400" dirty="0" smtClean="0"/>
                  <a:t>  We can make a new function, called the </a:t>
                </a:r>
                <a:r>
                  <a:rPr lang="en-GB" sz="2400" dirty="0" err="1" smtClean="0"/>
                  <a:t>Lagrangian</a:t>
                </a:r>
                <a:r>
                  <a:rPr lang="en-GB" sz="2400" dirty="0" smtClean="0"/>
                  <a:t> function,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𝑧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𝜆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r>
                        <a:rPr lang="en-US" sz="2400" b="0" i="1" smtClean="0">
                          <a:latin typeface="Cambria Math"/>
                        </a:rPr>
                        <m:t>𝜆</m:t>
                      </m:r>
                      <m:r>
                        <a:rPr lang="en-US" sz="2400" b="0" i="1" smtClean="0">
                          <a:latin typeface="Cambria Math"/>
                        </a:rPr>
                        <m:t>𝑔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2400" b="0" dirty="0" smtClean="0"/>
              </a:p>
              <a:p>
                <a:pPr marL="0" indent="0">
                  <a:buNone/>
                </a:pPr>
                <a:r>
                  <a:rPr lang="en-US" sz="2400" dirty="0" smtClean="0"/>
                  <a:t>In order to find the constrained </a:t>
                </a:r>
                <a:r>
                  <a:rPr lang="en-US" sz="2400" dirty="0" err="1" smtClean="0"/>
                  <a:t>extrema</a:t>
                </a:r>
                <a:r>
                  <a:rPr lang="en-US" sz="2400" dirty="0" smtClean="0"/>
                  <a:t>, calculate the first order partial derivative with respect 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𝜆</m:t>
                    </m:r>
                  </m:oMath>
                </a14:m>
                <a:r>
                  <a:rPr lang="en-GB" sz="2400" dirty="0" smtClean="0"/>
                  <a:t> and simultaneously solve the equations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sz="2400" i="1" smtClean="0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𝑧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den>
                    </m:f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r>
                  <a:rPr lang="en-GB" sz="2400" dirty="0" smtClean="0"/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𝑧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𝑦</m:t>
                        </m:r>
                      </m:den>
                    </m:f>
                    <m:r>
                      <a:rPr lang="en-US" sz="24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r>
                  <a:rPr lang="en-GB" sz="2400" dirty="0" smtClean="0"/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𝑧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𝜆</m:t>
                        </m:r>
                      </m:den>
                    </m:f>
                    <m:r>
                      <a:rPr lang="en-US" sz="24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endParaRPr lang="en-GB" sz="2400" dirty="0" smtClean="0"/>
              </a:p>
              <a:p>
                <a:pPr marL="0" indent="0">
                  <a:buNone/>
                </a:pPr>
                <a:r>
                  <a:rPr lang="en-US" sz="2400" dirty="0"/>
                  <a:t>t</a:t>
                </a:r>
                <a:r>
                  <a:rPr lang="en-US" sz="2400" dirty="0" smtClean="0"/>
                  <a:t>o get the required </a:t>
                </a:r>
                <a:r>
                  <a:rPr lang="en-US" sz="2400" dirty="0" err="1" smtClean="0"/>
                  <a:t>extrema</a:t>
                </a:r>
                <a:r>
                  <a:rPr lang="en-US" sz="2400" dirty="0" smtClean="0"/>
                  <a:t> points.</a:t>
                </a:r>
                <a:endParaRPr lang="en-GB" sz="2400" dirty="0"/>
              </a:p>
              <a:p>
                <a:pPr marL="0" indent="0">
                  <a:buNone/>
                </a:pPr>
                <a:endParaRPr lang="en-GB" sz="2400" dirty="0"/>
              </a:p>
              <a:p>
                <a:pPr marL="0" indent="0">
                  <a:buNone/>
                </a:pPr>
                <a:endParaRPr lang="en-GB" sz="240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111" t="-1078" r="-1333" b="-76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2364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Example-V</a:t>
            </a:r>
            <a:endParaRPr lang="en-GB" sz="3600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Maximize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4</m:t>
                    </m:r>
                    <m:r>
                      <a:rPr lang="en-US" i="1">
                        <a:latin typeface="Cambria Math"/>
                      </a:rPr>
                      <m:t>𝑥𝑦</m:t>
                    </m:r>
                  </m:oMath>
                </a14:m>
                <a:r>
                  <a:rPr lang="en-GB" dirty="0" smtClean="0"/>
                  <a:t>  (objective function)</a:t>
                </a:r>
                <a:endParaRPr lang="en-GB" dirty="0"/>
              </a:p>
              <a:p>
                <a:pPr marL="0" indent="0">
                  <a:buNone/>
                </a:pPr>
                <a:r>
                  <a:rPr lang="en-US" dirty="0"/>
                  <a:t>Subject to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0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</a:rPr>
                              <m:t>x</m:t>
                            </m:r>
                          </m:e>
                          <m:sup>
                            <m:r>
                              <a:rPr lang="en-US" b="0" i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0" smtClean="0">
                            <a:latin typeface="Cambria Math"/>
                          </a:rPr>
                          <m:t>9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16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1</m:t>
                    </m:r>
                  </m:oMath>
                </a14:m>
                <a:r>
                  <a:rPr lang="en-GB" dirty="0" smtClean="0"/>
                  <a:t>       (Constraint)</a:t>
                </a:r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852" t="-1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" name="Picture 8" descr="p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276600"/>
            <a:ext cx="4800600" cy="327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86069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8124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9503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1F497D"/>
                </a:solidFill>
              </a:rPr>
              <a:t>Lagrange </a:t>
            </a:r>
            <a:r>
              <a:rPr lang="en-US" sz="3600" b="1" dirty="0" smtClean="0">
                <a:solidFill>
                  <a:srgbClr val="1F497D"/>
                </a:solidFill>
              </a:rPr>
              <a:t>Multipliers-II</a:t>
            </a:r>
            <a:endParaRPr lang="en-GB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:r>
                  <a:rPr lang="en-US" sz="2400" dirty="0" smtClean="0">
                    <a:solidFill>
                      <a:prstClr val="black"/>
                    </a:solidFill>
                  </a:rPr>
                  <a:t>Constrained Extremum principle for three </a:t>
                </a:r>
                <a:r>
                  <a:rPr lang="en-US" sz="2400" dirty="0">
                    <a:solidFill>
                      <a:prstClr val="black"/>
                    </a:solidFill>
                  </a:rPr>
                  <a:t>variables and one equality constraint</a:t>
                </a:r>
              </a:p>
              <a:p>
                <a:pPr marL="0" lvl="0" indent="0">
                  <a:buNone/>
                </a:pPr>
                <a:r>
                  <a:rPr lang="en-US" sz="2400" b="1" u="sng" dirty="0">
                    <a:solidFill>
                      <a:prstClr val="black"/>
                    </a:solidFill>
                  </a:rPr>
                  <a:t>Statement:</a:t>
                </a:r>
                <a:r>
                  <a:rPr lang="en-US" sz="2400" b="1" dirty="0">
                    <a:solidFill>
                      <a:prstClr val="black"/>
                    </a:solidFill>
                  </a:rPr>
                  <a:t/>
                </a:r>
                <a:r>
                  <a:rPr lang="en-US" sz="2400" dirty="0">
                    <a:solidFill>
                      <a:prstClr val="black"/>
                    </a:solidFill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b="1" dirty="0">
                    <a:solidFill>
                      <a:prstClr val="black"/>
                    </a:solidFill>
                  </a:rPr>
                  <a:t/>
                </a:r>
                <a:r>
                  <a:rPr lang="en-US" sz="2400" dirty="0">
                    <a:solidFill>
                      <a:prstClr val="black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𝑔</m:t>
                    </m:r>
                  </m:oMath>
                </a14:m>
                <a:r>
                  <a:rPr lang="en-US" sz="2400" b="1" dirty="0">
                    <a:solidFill>
                      <a:prstClr val="black"/>
                    </a:solidFill>
                  </a:rPr>
                  <a:t/>
                </a:r>
                <a:r>
                  <a:rPr lang="en-US" sz="2400" dirty="0">
                    <a:solidFill>
                      <a:prstClr val="black"/>
                    </a:solidFill>
                  </a:rPr>
                  <a:t>be functions of </a:t>
                </a:r>
                <a:r>
                  <a:rPr lang="en-US" sz="2400" dirty="0" smtClean="0">
                    <a:solidFill>
                      <a:prstClr val="black"/>
                    </a:solidFill>
                  </a:rPr>
                  <a:t>three </a:t>
                </a:r>
                <a:r>
                  <a:rPr lang="en-US" sz="2400" dirty="0">
                    <a:solidFill>
                      <a:prstClr val="black"/>
                    </a:solidFill>
                  </a:rPr>
                  <a:t>variables with continuous first partial derivatives on some open set containing the constraint curve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𝑦</m:t>
                        </m:r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𝑧</m:t>
                        </m:r>
                      </m:e>
                    </m:d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0</m:t>
                    </m:r>
                  </m:oMath>
                </a14:m>
                <a:r>
                  <a:rPr lang="en-US" sz="2400" b="1" dirty="0">
                    <a:solidFill>
                      <a:prstClr val="black"/>
                    </a:solidFill>
                  </a:rPr>
                  <a:t/>
                </a:r>
                <a:r>
                  <a:rPr lang="en-US" sz="2400" dirty="0">
                    <a:solidFill>
                      <a:prstClr val="black"/>
                    </a:solidFill>
                  </a:rPr>
                  <a:t>and assume that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𝛻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𝑔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r>
                  <a:rPr lang="en-US" sz="2400" b="1" dirty="0">
                    <a:solidFill>
                      <a:prstClr val="black"/>
                    </a:solidFill>
                  </a:rPr>
                  <a:t/>
                </a:r>
                <a:r>
                  <a:rPr lang="en-US" sz="2400" dirty="0">
                    <a:solidFill>
                      <a:prstClr val="black"/>
                    </a:solidFill>
                  </a:rPr>
                  <a:t>at any point on this curve. If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b="1" dirty="0">
                    <a:solidFill>
                      <a:prstClr val="black"/>
                    </a:solidFill>
                  </a:rPr>
                  <a:t/>
                </a:r>
                <a:r>
                  <a:rPr lang="en-US" sz="2400" dirty="0">
                    <a:solidFill>
                      <a:prstClr val="black"/>
                    </a:solidFill>
                  </a:rPr>
                  <a:t>has a constrained relative extremum, then this extremum occurs at a point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</a:rPr>
                  <a:t> on the constraint curve at which the gradient vectors </a:t>
                </a:r>
                <a14:m>
                  <m:oMath xmlns:m="http://schemas.openxmlformats.org/officeDocument/2006/math">
                    <m:r>
                      <a:rPr lang="en-US" sz="2400">
                        <a:solidFill>
                          <a:prstClr val="black"/>
                        </a:solidFill>
                        <a:latin typeface="Cambria Math"/>
                      </a:rPr>
                      <m:t>𝛻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>
                        <a:solidFill>
                          <a:prstClr val="black"/>
                        </a:solidFill>
                        <a:latin typeface="Cambria Math"/>
                      </a:rPr>
                      <m:t>𝛻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𝑔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</a:rPr>
                  <a:t> are parallel i.e. there is some scalar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𝜆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</a:rPr>
                  <a:t> such that </a:t>
                </a:r>
                <a14:m>
                  <m:oMath xmlns:m="http://schemas.openxmlformats.org/officeDocument/2006/math">
                    <m:r>
                      <a:rPr lang="en-US" sz="2400">
                        <a:solidFill>
                          <a:prstClr val="black"/>
                        </a:solidFill>
                        <a:latin typeface="Cambria Math"/>
                      </a:rPr>
                      <m:t>𝛻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𝜆</m:t>
                    </m:r>
                    <m:r>
                      <a:rPr lang="en-US" sz="2400">
                        <a:solidFill>
                          <a:prstClr val="black"/>
                        </a:solidFill>
                        <a:latin typeface="Cambria Math"/>
                      </a:rPr>
                      <m:t>𝛻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</a:rPr>
                  <a:t/>
                </a:r>
              </a:p>
              <a:p>
                <a:pPr marL="0" lvl="0" indent="0">
                  <a:buNone/>
                </a:pPr>
                <a:endParaRPr lang="en-US" sz="2400" b="1" dirty="0">
                  <a:solidFill>
                    <a:prstClr val="black"/>
                  </a:solidFill>
                </a:endParaRPr>
              </a:p>
              <a:p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111" t="-1078" r="-1704" b="-114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5118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Example-VI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Find the dimensions of the box with largest volume if the total surface area is 64 cm</a:t>
            </a:r>
            <a:r>
              <a:rPr lang="en-GB" sz="2400" baseline="30000" dirty="0"/>
              <a:t>2</a:t>
            </a:r>
            <a:r>
              <a:rPr lang="en-GB" sz="240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  <p:grpSp>
        <p:nvGrpSpPr>
          <p:cNvPr id="11" name="Group 25"/>
          <p:cNvGrpSpPr>
            <a:grpSpLocks/>
          </p:cNvGrpSpPr>
          <p:nvPr/>
        </p:nvGrpSpPr>
        <p:grpSpPr bwMode="auto">
          <a:xfrm>
            <a:off x="2667000" y="2703513"/>
            <a:ext cx="6172199" cy="3316287"/>
            <a:chOff x="3255" y="2256"/>
            <a:chExt cx="2482" cy="1914"/>
          </a:xfrm>
        </p:grpSpPr>
        <p:sp>
          <p:nvSpPr>
            <p:cNvPr id="12" name="Line 4"/>
            <p:cNvSpPr>
              <a:spLocks noChangeShapeType="1"/>
            </p:cNvSpPr>
            <p:nvPr/>
          </p:nvSpPr>
          <p:spPr bwMode="auto">
            <a:xfrm flipV="1">
              <a:off x="3504" y="3360"/>
              <a:ext cx="1177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Line 5"/>
            <p:cNvSpPr>
              <a:spLocks noChangeShapeType="1"/>
            </p:cNvSpPr>
            <p:nvPr/>
          </p:nvSpPr>
          <p:spPr bwMode="auto">
            <a:xfrm>
              <a:off x="3504" y="3648"/>
              <a:ext cx="1033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Text Box 7"/>
            <p:cNvSpPr txBox="1">
              <a:spLocks noChangeArrowheads="1"/>
            </p:cNvSpPr>
            <p:nvPr/>
          </p:nvSpPr>
          <p:spPr bwMode="auto">
            <a:xfrm>
              <a:off x="3777" y="3879"/>
              <a:ext cx="21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>
                <a:lnSpc>
                  <a:spcPct val="100000"/>
                </a:lnSpc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sz="2400" i="1" dirty="0" smtClean="0">
                  <a:latin typeface="Times New Roman" pitchFamily="18" charset="0"/>
                </a:rPr>
                <a:t>x</a:t>
              </a:r>
              <a:endParaRPr lang="en-GB" sz="2400" i="1" baseline="-25000" dirty="0">
                <a:latin typeface="Times New Roman" pitchFamily="18" charset="0"/>
              </a:endParaRPr>
            </a:p>
          </p:txBody>
        </p:sp>
        <p:sp>
          <p:nvSpPr>
            <p:cNvPr id="15" name="Text Box 8"/>
            <p:cNvSpPr txBox="1">
              <a:spLocks noChangeArrowheads="1"/>
            </p:cNvSpPr>
            <p:nvPr/>
          </p:nvSpPr>
          <p:spPr bwMode="auto">
            <a:xfrm>
              <a:off x="3990" y="3168"/>
              <a:ext cx="21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>
                <a:lnSpc>
                  <a:spcPct val="100000"/>
                </a:lnSpc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sz="2400" i="1" dirty="0">
                  <a:latin typeface="Times New Roman" pitchFamily="18" charset="0"/>
                </a:rPr>
                <a:t>y</a:t>
              </a:r>
              <a:endParaRPr lang="en-GB" sz="2400" i="1" baseline="-25000" dirty="0">
                <a:latin typeface="Times New Roman" pitchFamily="18" charset="0"/>
              </a:endParaRPr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 flipV="1">
              <a:off x="3504" y="2544"/>
              <a:ext cx="0" cy="11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 flipV="1">
              <a:off x="4512" y="3840"/>
              <a:ext cx="1177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 flipV="1">
              <a:off x="3504" y="2256"/>
              <a:ext cx="1177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 flipV="1">
              <a:off x="4512" y="2736"/>
              <a:ext cx="1177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 flipV="1">
              <a:off x="4704" y="2256"/>
              <a:ext cx="0" cy="11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 flipV="1">
              <a:off x="5712" y="2736"/>
              <a:ext cx="0" cy="11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 flipV="1">
              <a:off x="4512" y="3024"/>
              <a:ext cx="0" cy="11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>
              <a:off x="4704" y="3360"/>
              <a:ext cx="1033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auto">
            <a:xfrm>
              <a:off x="4704" y="2256"/>
              <a:ext cx="1033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Line 23"/>
            <p:cNvSpPr>
              <a:spLocks noChangeShapeType="1"/>
            </p:cNvSpPr>
            <p:nvPr/>
          </p:nvSpPr>
          <p:spPr bwMode="auto">
            <a:xfrm>
              <a:off x="3504" y="2544"/>
              <a:ext cx="1033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Text Box 24"/>
            <p:cNvSpPr txBox="1">
              <a:spLocks noChangeArrowheads="1"/>
            </p:cNvSpPr>
            <p:nvPr/>
          </p:nvSpPr>
          <p:spPr bwMode="auto">
            <a:xfrm>
              <a:off x="3255" y="2950"/>
              <a:ext cx="20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>
                <a:lnSpc>
                  <a:spcPct val="100000"/>
                </a:lnSpc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sz="2400" i="1" dirty="0">
                  <a:latin typeface="Times New Roman" pitchFamily="18" charset="0"/>
                </a:rPr>
                <a:t>z</a:t>
              </a:r>
              <a:endParaRPr lang="en-GB" sz="2400" i="1" baseline="-25000" dirty="0"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98761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1337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60759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Example-III</a:t>
            </a:r>
            <a:endParaRPr lang="en-GB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sz="2400" dirty="0" smtClean="0"/>
                  <a:t>A rectangular box without a lid is to be made from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12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 smtClean="0"/>
                  <a:t/>
                </a:r>
                <a:r>
                  <a:rPr lang="en-GB" sz="2400" dirty="0"/>
                  <a:t>of cardboard</a:t>
                </a:r>
                <a:r>
                  <a:rPr lang="en-GB" sz="2400" dirty="0" smtClean="0"/>
                  <a:t>. Find the maximum volume of such a box.</a:t>
                </a:r>
                <a:endParaRPr lang="en-GB" sz="2400" dirty="0"/>
              </a:p>
              <a:p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852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4764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72816"/>
            <a:ext cx="8229600" cy="2808312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6873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4392488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2349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10188</TotalTime>
  <Words>89</Words>
  <Application>Microsoft Office PowerPoint</Application>
  <PresentationFormat>On-screen Show (4:3)</PresentationFormat>
  <Paragraphs>54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Lecture 10</vt:lpstr>
      <vt:lpstr> Recap</vt:lpstr>
      <vt:lpstr>Today’s Topics</vt:lpstr>
      <vt:lpstr>Lagrange Multipliers-I</vt:lpstr>
      <vt:lpstr>Lagrange Multipliers-I Alternate Approach</vt:lpstr>
      <vt:lpstr>Example-V</vt:lpstr>
      <vt:lpstr>Slide 8</vt:lpstr>
      <vt:lpstr>Slide 9</vt:lpstr>
      <vt:lpstr>Slide 10</vt:lpstr>
      <vt:lpstr>Slide 11</vt:lpstr>
      <vt:lpstr>Lagrange Multipliers-II</vt:lpstr>
      <vt:lpstr>Example-VI</vt:lpstr>
      <vt:lpstr>Slide 14</vt:lpstr>
      <vt:lpstr>Slide 15</vt:lpstr>
      <vt:lpstr>Slide 16</vt:lpstr>
      <vt:lpstr>Slide 17</vt:lpstr>
      <vt:lpstr>Slide 18</vt:lpstr>
      <vt:lpstr>Example-III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345</cp:revision>
  <dcterms:created xsi:type="dcterms:W3CDTF">2012-02-27T05:45:45Z</dcterms:created>
  <dcterms:modified xsi:type="dcterms:W3CDTF">2014-07-14T06:27:11Z</dcterms:modified>
</cp:coreProperties>
</file>