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7" r:id="rId2"/>
    <p:sldId id="321" r:id="rId3"/>
    <p:sldId id="322" r:id="rId4"/>
    <p:sldId id="323" r:id="rId5"/>
    <p:sldId id="326" r:id="rId6"/>
    <p:sldId id="331" r:id="rId7"/>
    <p:sldId id="267" r:id="rId8"/>
    <p:sldId id="259" r:id="rId9"/>
    <p:sldId id="333" r:id="rId10"/>
    <p:sldId id="342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9" r:id="rId20"/>
    <p:sldId id="350" r:id="rId21"/>
  </p:sldIdLst>
  <p:sldSz cx="9144000" cy="6858000" type="screen4x3"/>
  <p:notesSz cx="6858000" cy="9144000"/>
  <p:defaultTextStyle>
    <a:defPPr>
      <a:defRPr lang="en-US"/>
    </a:defPPr>
    <a:lvl1pPr marL="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2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1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1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3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>
      <p:cViewPr>
        <p:scale>
          <a:sx n="76" d="100"/>
          <a:sy n="76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2FE1-3386-4D5B-A27A-F86ADAD900BC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329E1-C938-4504-AD3D-F984A6ED07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6636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2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1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1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3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99BF-D7CE-4A55-8349-76144FED878A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3"/>
            <a:ext cx="4040189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2" indent="0">
              <a:buNone/>
              <a:defRPr sz="1800" b="1"/>
            </a:lvl3pPr>
            <a:lvl4pPr marL="1370820" indent="0">
              <a:buNone/>
              <a:defRPr sz="1600" b="1"/>
            </a:lvl4pPr>
            <a:lvl5pPr marL="1827762" indent="0">
              <a:buNone/>
              <a:defRPr sz="1600" b="1"/>
            </a:lvl5pPr>
            <a:lvl6pPr marL="2284701" indent="0">
              <a:buNone/>
              <a:defRPr sz="1600" b="1"/>
            </a:lvl6pPr>
            <a:lvl7pPr marL="2741643" indent="0">
              <a:buNone/>
              <a:defRPr sz="1600" b="1"/>
            </a:lvl7pPr>
            <a:lvl8pPr marL="3198581" indent="0">
              <a:buNone/>
              <a:defRPr sz="1600" b="1"/>
            </a:lvl8pPr>
            <a:lvl9pPr marL="365552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76"/>
            <a:ext cx="4040189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6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2" indent="0">
              <a:buNone/>
              <a:defRPr sz="1800" b="1"/>
            </a:lvl3pPr>
            <a:lvl4pPr marL="1370820" indent="0">
              <a:buNone/>
              <a:defRPr sz="1600" b="1"/>
            </a:lvl4pPr>
            <a:lvl5pPr marL="1827762" indent="0">
              <a:buNone/>
              <a:defRPr sz="1600" b="1"/>
            </a:lvl5pPr>
            <a:lvl6pPr marL="2284701" indent="0">
              <a:buNone/>
              <a:defRPr sz="1600" b="1"/>
            </a:lvl6pPr>
            <a:lvl7pPr marL="2741643" indent="0">
              <a:buNone/>
              <a:defRPr sz="1600" b="1"/>
            </a:lvl7pPr>
            <a:lvl8pPr marL="3198581" indent="0">
              <a:buNone/>
              <a:defRPr sz="1600" b="1"/>
            </a:lvl8pPr>
            <a:lvl9pPr marL="365552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6"/>
            <a:ext cx="4041776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0"/>
            <a:ext cx="5111749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40" indent="0">
              <a:buNone/>
              <a:defRPr sz="1200"/>
            </a:lvl2pPr>
            <a:lvl3pPr marL="913882" indent="0">
              <a:buNone/>
              <a:defRPr sz="1000"/>
            </a:lvl3pPr>
            <a:lvl4pPr marL="1370820" indent="0">
              <a:buNone/>
              <a:defRPr sz="1000"/>
            </a:lvl4pPr>
            <a:lvl5pPr marL="1827762" indent="0">
              <a:buNone/>
              <a:defRPr sz="1000"/>
            </a:lvl5pPr>
            <a:lvl6pPr marL="2284701" indent="0">
              <a:buNone/>
              <a:defRPr sz="1000"/>
            </a:lvl6pPr>
            <a:lvl7pPr marL="2741643" indent="0">
              <a:buNone/>
              <a:defRPr sz="1000"/>
            </a:lvl7pPr>
            <a:lvl8pPr marL="3198581" indent="0">
              <a:buNone/>
              <a:defRPr sz="1000"/>
            </a:lvl8pPr>
            <a:lvl9pPr marL="365552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40" indent="0">
              <a:buNone/>
              <a:defRPr sz="2800"/>
            </a:lvl2pPr>
            <a:lvl3pPr marL="913882" indent="0">
              <a:buNone/>
              <a:defRPr sz="2400"/>
            </a:lvl3pPr>
            <a:lvl4pPr marL="1370820" indent="0">
              <a:buNone/>
              <a:defRPr sz="2000"/>
            </a:lvl4pPr>
            <a:lvl5pPr marL="1827762" indent="0">
              <a:buNone/>
              <a:defRPr sz="2000"/>
            </a:lvl5pPr>
            <a:lvl6pPr marL="2284701" indent="0">
              <a:buNone/>
              <a:defRPr sz="2000"/>
            </a:lvl6pPr>
            <a:lvl7pPr marL="2741643" indent="0">
              <a:buNone/>
              <a:defRPr sz="2000"/>
            </a:lvl7pPr>
            <a:lvl8pPr marL="3198581" indent="0">
              <a:buNone/>
              <a:defRPr sz="2000"/>
            </a:lvl8pPr>
            <a:lvl9pPr marL="3655523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40" indent="0">
              <a:buNone/>
              <a:defRPr sz="1200"/>
            </a:lvl2pPr>
            <a:lvl3pPr marL="913882" indent="0">
              <a:buNone/>
              <a:defRPr sz="1000"/>
            </a:lvl3pPr>
            <a:lvl4pPr marL="1370820" indent="0">
              <a:buNone/>
              <a:defRPr sz="1000"/>
            </a:lvl4pPr>
            <a:lvl5pPr marL="1827762" indent="0">
              <a:buNone/>
              <a:defRPr sz="1000"/>
            </a:lvl5pPr>
            <a:lvl6pPr marL="2284701" indent="0">
              <a:buNone/>
              <a:defRPr sz="1000"/>
            </a:lvl6pPr>
            <a:lvl7pPr marL="2741643" indent="0">
              <a:buNone/>
              <a:defRPr sz="1000"/>
            </a:lvl7pPr>
            <a:lvl8pPr marL="3198581" indent="0">
              <a:buNone/>
              <a:defRPr sz="1000"/>
            </a:lvl8pPr>
            <a:lvl9pPr marL="365552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5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2999"/>
          </a:xfrm>
          <a:prstGeom prst="rect">
            <a:avLst/>
          </a:prstGeom>
        </p:spPr>
        <p:txBody>
          <a:bodyPr vert="horz" lIns="91386" tIns="45696" rIns="91386" bIns="4569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2"/>
          </a:xfrm>
          <a:prstGeom prst="rect">
            <a:avLst/>
          </a:prstGeom>
        </p:spPr>
        <p:txBody>
          <a:bodyPr vert="horz" lIns="91386" tIns="45696" rIns="91386" bIns="4569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5" y="6356355"/>
            <a:ext cx="2133601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32942-2B77-46AC-97CB-96576DBDF61E}" type="datetimeFigureOut">
              <a:rPr lang="en-US" smtClean="0"/>
              <a:pPr/>
              <a:t>7/2/2014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6" y="6356355"/>
            <a:ext cx="2895599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4" y="6356355"/>
            <a:ext cx="2133601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38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06" indent="-342706" algn="l" defTabSz="9138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27" indent="-285589" algn="l" defTabSz="9138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50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294" indent="-228470" algn="l" defTabSz="9138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31" indent="-228470" algn="l" defTabSz="9138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169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13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51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93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2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62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1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43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81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23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2200" b="1" dirty="0" smtClean="0">
                <a:latin typeface="Arial" pitchFamily="34" charset="0"/>
                <a:cs typeface="Arial" pitchFamily="34" charset="0"/>
              </a:rPr>
              <a:t>MTH-374</a:t>
            </a:r>
            <a:br>
              <a:rPr lang="en-GB" sz="2200" b="1" dirty="0" smtClean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b="1" dirty="0" smtClean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Optimization 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</a:t>
            </a:r>
          </a:p>
        </p:txBody>
      </p:sp>
    </p:spTree>
    <p:extLst>
      <p:ext uri="{BB962C8B-B14F-4D97-AF65-F5344CB8AC3E}">
        <p14:creationId xmlns:p14="http://schemas.microsoft.com/office/powerpoint/2010/main" xmlns="" val="9268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599" y="427044"/>
            <a:ext cx="8229600" cy="1142999"/>
          </a:xfrm>
          <a:prstGeom prst="rect">
            <a:avLst/>
          </a:prstGeom>
        </p:spPr>
        <p:txBody>
          <a:bodyPr vert="horz" lIns="91386" tIns="45696" rIns="91386" bIns="45696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Instructor</a:t>
            </a:r>
            <a:r>
              <a:rPr lang="en-GB" sz="3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GB" sz="3600" u="sng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Dr.</a:t>
            </a:r>
            <a:r>
              <a:rPr lang="en-GB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Muhammad </a:t>
            </a:r>
            <a:r>
              <a:rPr lang="en-GB" sz="3600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Fazeel</a:t>
            </a:r>
            <a:r>
              <a:rPr lang="en-GB" sz="3600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Anwar </a:t>
            </a:r>
            <a:endParaRPr lang="en-GB" sz="3600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599" y="1752602"/>
            <a:ext cx="8229600" cy="4525962"/>
          </a:xfrm>
          <a:prstGeom prst="rect">
            <a:avLst/>
          </a:prstGeom>
        </p:spPr>
        <p:txBody>
          <a:bodyPr vert="horz" lIns="91386" tIns="45696" rIns="91386" bIns="45696" rtlCol="0">
            <a:normAutofit/>
          </a:bodyPr>
          <a:lstStyle/>
          <a:p>
            <a:pPr marL="342706" indent="-342706">
              <a:spcBef>
                <a:spcPct val="20000"/>
              </a:spcBef>
              <a:defRPr/>
            </a:pPr>
            <a:r>
              <a:rPr lang="en-GB" sz="2400" u="sng" dirty="0"/>
              <a:t>Assistant Professor</a:t>
            </a:r>
            <a:endParaRPr lang="en-GB" sz="2400" dirty="0"/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2400" dirty="0"/>
              <a:t>Department of Mathematics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2400" dirty="0"/>
              <a:t>COMSATS Institute of </a:t>
            </a:r>
            <a:r>
              <a:rPr lang="en-GB" sz="2400" dirty="0" smtClean="0"/>
              <a:t>Information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2400" dirty="0" smtClean="0"/>
              <a:t>Technology Islamabad</a:t>
            </a:r>
            <a:endParaRPr lang="en-GB" sz="2400" dirty="0"/>
          </a:p>
          <a:p>
            <a:pPr marL="342706" indent="-342706">
              <a:spcBef>
                <a:spcPct val="20000"/>
              </a:spcBef>
              <a:defRPr/>
            </a:pPr>
            <a:endParaRPr lang="en-GB" sz="2400" i="1" dirty="0"/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2400" dirty="0"/>
              <a:t>Ph.D. Mathematics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2400" dirty="0"/>
              <a:t>University of </a:t>
            </a:r>
            <a:r>
              <a:rPr lang="en-GB" sz="2400" dirty="0" smtClean="0"/>
              <a:t>York, </a:t>
            </a:r>
            <a:r>
              <a:rPr lang="en-GB" sz="2400" dirty="0"/>
              <a:t>UK</a:t>
            </a:r>
          </a:p>
          <a:p>
            <a:pPr marL="342706" indent="-342706">
              <a:spcBef>
                <a:spcPct val="20000"/>
              </a:spcBef>
              <a:defRPr/>
            </a:pPr>
            <a:endParaRPr lang="en-GB" sz="3200" dirty="0"/>
          </a:p>
          <a:p>
            <a:pPr marL="342706" indent="-342706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3200" dirty="0"/>
          </a:p>
          <a:p>
            <a:pPr marL="342706" indent="-342706">
              <a:spcBef>
                <a:spcPct val="20000"/>
              </a:spcBef>
              <a:defRPr/>
            </a:pPr>
            <a:endParaRPr lang="en-GB" sz="3200" u="sng" dirty="0"/>
          </a:p>
        </p:txBody>
      </p:sp>
    </p:spTree>
    <p:extLst>
      <p:ext uri="{BB962C8B-B14F-4D97-AF65-F5344CB8AC3E}">
        <p14:creationId xmlns:p14="http://schemas.microsoft.com/office/powerpoint/2010/main" xmlns="" val="32568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Books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u="sng" dirty="0" smtClean="0"/>
              <a:t>Text Book</a:t>
            </a:r>
            <a:r>
              <a:rPr lang="en-GB" sz="2400" dirty="0" smtClean="0"/>
              <a:t>:</a:t>
            </a:r>
          </a:p>
          <a:p>
            <a:pPr>
              <a:buNone/>
            </a:pPr>
            <a:r>
              <a:rPr lang="en-GB" sz="2400" dirty="0" smtClean="0"/>
              <a:t>Introduction to Optimization Theory; </a:t>
            </a:r>
          </a:p>
          <a:p>
            <a:pPr>
              <a:buNone/>
            </a:pPr>
            <a:r>
              <a:rPr lang="en-GB" sz="2400" i="1" dirty="0"/>
              <a:t>b</a:t>
            </a:r>
            <a:r>
              <a:rPr lang="en-GB" sz="2400" i="1" dirty="0" smtClean="0"/>
              <a:t>y Byron S. Gottfried and Joel Weisman</a:t>
            </a:r>
          </a:p>
          <a:p>
            <a:pPr>
              <a:buNone/>
            </a:pPr>
            <a:endParaRPr lang="en-GB" sz="2400" i="1" dirty="0"/>
          </a:p>
          <a:p>
            <a:r>
              <a:rPr lang="en-GB" sz="2400" u="sng" dirty="0" smtClean="0"/>
              <a:t>Additional Reading:</a:t>
            </a:r>
          </a:p>
          <a:p>
            <a:pPr>
              <a:buNone/>
            </a:pPr>
            <a:r>
              <a:rPr lang="en-GB" sz="2400" dirty="0" smtClean="0"/>
              <a:t>Optimization: Theory and Practice</a:t>
            </a:r>
          </a:p>
          <a:p>
            <a:pPr>
              <a:buNone/>
            </a:pPr>
            <a:r>
              <a:rPr lang="en-GB" sz="2400" i="1" dirty="0" smtClean="0"/>
              <a:t>by </a:t>
            </a:r>
            <a:r>
              <a:rPr lang="en-GB" sz="2400" i="1" dirty="0"/>
              <a:t> </a:t>
            </a:r>
            <a:r>
              <a:rPr lang="en-GB" sz="2400" i="1" dirty="0" smtClean="0"/>
              <a:t>Mohan C. Joshi and </a:t>
            </a:r>
            <a:r>
              <a:rPr lang="en-GB" sz="2400" i="1" dirty="0" err="1" smtClean="0"/>
              <a:t>Kannan</a:t>
            </a:r>
            <a:r>
              <a:rPr lang="en-GB" sz="2400" i="1" dirty="0" smtClean="0"/>
              <a:t> M. </a:t>
            </a:r>
            <a:r>
              <a:rPr lang="en-GB" sz="2400" i="1" dirty="0" err="1" smtClean="0"/>
              <a:t>Moudgalya</a:t>
            </a:r>
            <a:endParaRPr lang="en-GB" sz="2400" i="1" dirty="0" smtClean="0"/>
          </a:p>
          <a:p>
            <a:pPr>
              <a:buNone/>
            </a:pPr>
            <a:endParaRPr lang="en-GB" i="1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xmlns="" val="32270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Credit hours (3,0)</a:t>
            </a:r>
          </a:p>
          <a:p>
            <a:r>
              <a:rPr lang="en-GB" sz="2400" dirty="0" smtClean="0"/>
              <a:t>Total marks = 100</a:t>
            </a:r>
          </a:p>
          <a:p>
            <a:r>
              <a:rPr lang="en-GB" sz="2400" dirty="0" err="1" smtClean="0"/>
              <a:t>Sessional</a:t>
            </a:r>
            <a:r>
              <a:rPr lang="en-GB" sz="2400" dirty="0" smtClean="0"/>
              <a:t> 1 = 10 points</a:t>
            </a:r>
          </a:p>
          <a:p>
            <a:r>
              <a:rPr lang="en-GB" sz="2400" dirty="0" err="1" smtClean="0"/>
              <a:t>Sessional</a:t>
            </a:r>
            <a:r>
              <a:rPr lang="en-GB" sz="2400" dirty="0" smtClean="0"/>
              <a:t> 2 = 15 points</a:t>
            </a:r>
          </a:p>
          <a:p>
            <a:r>
              <a:rPr lang="en-GB" sz="2400" dirty="0" smtClean="0"/>
              <a:t>At least 3 quizzes</a:t>
            </a:r>
          </a:p>
          <a:p>
            <a:r>
              <a:rPr lang="en-GB" sz="2400" dirty="0" smtClean="0"/>
              <a:t>At least 3 assignments</a:t>
            </a:r>
          </a:p>
          <a:p>
            <a:r>
              <a:rPr lang="en-GB" sz="2400" dirty="0" smtClean="0"/>
              <a:t>Final Exam = 50 points</a:t>
            </a:r>
          </a:p>
        </p:txBody>
      </p:sp>
    </p:spTree>
    <p:extLst>
      <p:ext uri="{BB962C8B-B14F-4D97-AF65-F5344CB8AC3E}">
        <p14:creationId xmlns:p14="http://schemas.microsoft.com/office/powerpoint/2010/main" xmlns="" val="29862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Course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2400" dirty="0" smtClean="0"/>
              <a:t>Introduction to optimization </a:t>
            </a:r>
          </a:p>
          <a:p>
            <a:pPr algn="just"/>
            <a:r>
              <a:rPr lang="en-GB" sz="2400" dirty="0" smtClean="0"/>
              <a:t>Mathematical Models</a:t>
            </a:r>
          </a:p>
          <a:p>
            <a:pPr algn="just"/>
            <a:r>
              <a:rPr lang="en-GB" sz="2400" dirty="0" smtClean="0"/>
              <a:t>Variables and Objective Functions</a:t>
            </a:r>
          </a:p>
          <a:p>
            <a:pPr algn="just"/>
            <a:r>
              <a:rPr lang="en-GB" sz="2400" dirty="0" smtClean="0"/>
              <a:t>Multifactor Objectives</a:t>
            </a:r>
          </a:p>
          <a:p>
            <a:pPr algn="just"/>
            <a:r>
              <a:rPr lang="en-GB" sz="2400" dirty="0" smtClean="0"/>
              <a:t>Stationary Values and </a:t>
            </a:r>
            <a:r>
              <a:rPr lang="en-GB" sz="2400" dirty="0" err="1" smtClean="0"/>
              <a:t>Extrema</a:t>
            </a:r>
            <a:r>
              <a:rPr lang="en-GB" sz="2400" dirty="0" smtClean="0"/>
              <a:t> </a:t>
            </a:r>
          </a:p>
          <a:p>
            <a:pPr algn="just"/>
            <a:r>
              <a:rPr lang="en-US" sz="2400" dirty="0" smtClean="0"/>
              <a:t>Relative and Absolute </a:t>
            </a:r>
            <a:r>
              <a:rPr lang="en-US" sz="2400" dirty="0" err="1" smtClean="0"/>
              <a:t>Extrema</a:t>
            </a:r>
            <a:endParaRPr lang="en-US" sz="2400" dirty="0" smtClean="0"/>
          </a:p>
          <a:p>
            <a:pPr algn="just"/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Convex, Concave and </a:t>
            </a:r>
            <a:r>
              <a:rPr lang="en-CA" sz="2400" dirty="0" err="1">
                <a:solidFill>
                  <a:srgbClr val="000000"/>
                </a:solidFill>
                <a:cs typeface="Arial Unicode MS"/>
              </a:rPr>
              <a:t>U</a:t>
            </a:r>
            <a:r>
              <a:rPr lang="en-CA" sz="2400" dirty="0" err="1" smtClean="0">
                <a:solidFill>
                  <a:srgbClr val="000000"/>
                </a:solidFill>
                <a:cs typeface="Arial Unicode MS"/>
              </a:rPr>
              <a:t>nimodel</a:t>
            </a:r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 Functions</a:t>
            </a: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870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Course Outline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2400" dirty="0" smtClean="0"/>
              <a:t>Constraints </a:t>
            </a:r>
          </a:p>
          <a:p>
            <a:pPr algn="just"/>
            <a:r>
              <a:rPr lang="en-GB" sz="2400" dirty="0" smtClean="0"/>
              <a:t>Mathematical Programming Problems</a:t>
            </a:r>
          </a:p>
          <a:p>
            <a:pPr algn="just"/>
            <a:r>
              <a:rPr lang="en-GB" sz="2400" dirty="0" smtClean="0"/>
              <a:t>One dimensional and multidimensional functions</a:t>
            </a:r>
          </a:p>
          <a:p>
            <a:pPr algn="just"/>
            <a:r>
              <a:rPr lang="en-GB" sz="2400" dirty="0" smtClean="0"/>
              <a:t>Lagrange Multipliers</a:t>
            </a:r>
          </a:p>
          <a:p>
            <a:pPr algn="just"/>
            <a:r>
              <a:rPr lang="en-GB" sz="2400" dirty="0" smtClean="0"/>
              <a:t>Unconstrained Optimization </a:t>
            </a:r>
          </a:p>
          <a:p>
            <a:pPr algn="just"/>
            <a:r>
              <a:rPr lang="en-GB" sz="2400" dirty="0" smtClean="0"/>
              <a:t>Linear Programing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475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1</a:t>
            </a:r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tx2"/>
                </a:solidFill>
              </a:rPr>
              <a:t>Introduction</a:t>
            </a:r>
            <a:endParaRPr lang="en-GB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Introduction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Why do we need optimization?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Some important optimization problems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Mathematical models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Variables and objective functions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Multifactor objectives</a:t>
            </a: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Introduction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Optimization is the art of obtaining best policies to satisfy certain objectives while at the same time satisfying fixed requirements. </a:t>
            </a:r>
          </a:p>
          <a:p>
            <a:endParaRPr lang="en-US" sz="2400" dirty="0"/>
          </a:p>
          <a:p>
            <a:r>
              <a:rPr lang="en-US" sz="2400" dirty="0" smtClean="0"/>
              <a:t>Effective decision making both in personal and professional capacity </a:t>
            </a:r>
          </a:p>
          <a:p>
            <a:endParaRPr lang="en-US" sz="2400" dirty="0" smtClean="0"/>
          </a:p>
          <a:p>
            <a:r>
              <a:rPr lang="en-US" sz="2400" dirty="0" smtClean="0"/>
              <a:t>Choosing the best possible option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200373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Introduction (</a:t>
            </a:r>
            <a:r>
              <a:rPr lang="en-US" sz="3600" dirty="0" err="1" smtClean="0">
                <a:solidFill>
                  <a:schemeClr val="tx2"/>
                </a:solidFill>
              </a:rPr>
              <a:t>Cont</a:t>
            </a:r>
            <a:r>
              <a:rPr lang="en-US" sz="3600" dirty="0" smtClean="0">
                <a:solidFill>
                  <a:schemeClr val="tx2"/>
                </a:solidFill>
              </a:rPr>
              <a:t>…)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In this course we will learn how to transform certain practical problems into mathematics.</a:t>
            </a:r>
          </a:p>
          <a:p>
            <a:endParaRPr lang="en-US" sz="2400" dirty="0"/>
          </a:p>
          <a:p>
            <a:r>
              <a:rPr lang="en-US" sz="2400" dirty="0" smtClean="0"/>
              <a:t>We will also study some mathematical techniques that will help us solve these problems</a:t>
            </a:r>
          </a:p>
          <a:p>
            <a:endParaRPr lang="en-US" sz="2400" dirty="0"/>
          </a:p>
          <a:p>
            <a:r>
              <a:rPr lang="en-US" sz="2400" dirty="0" smtClean="0"/>
              <a:t>This course will show us how the concepts of calculus, linear algebra and other branches of mathematics can be applied in real life</a:t>
            </a:r>
          </a:p>
          <a:p>
            <a:endParaRPr lang="en-US" sz="2400" dirty="0"/>
          </a:p>
          <a:p>
            <a:r>
              <a:rPr lang="en-US" sz="2400" dirty="0" smtClean="0"/>
              <a:t>In short we are trying to make the art of effective decision making into a science.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23242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Problem 1: Transportation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A certain company </a:t>
            </a:r>
            <a:r>
              <a:rPr lang="en-US" sz="2400" dirty="0"/>
              <a:t>makes canned </a:t>
            </a:r>
            <a:r>
              <a:rPr lang="en-US" sz="2400" dirty="0" smtClean="0"/>
              <a:t>food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food </a:t>
            </a:r>
            <a:r>
              <a:rPr lang="en-US" sz="2400" dirty="0"/>
              <a:t>are prepared in </a:t>
            </a:r>
            <a:r>
              <a:rPr lang="en-US" sz="2400" dirty="0" smtClean="0"/>
              <a:t>2 cities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Karachi, Peshawar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Shipped to 4 distributing warehouses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Lahore, Quetta, Islamabad, Multan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How much should we ship from each </a:t>
            </a:r>
            <a:r>
              <a:rPr lang="en-US" sz="2400" dirty="0" smtClean="0"/>
              <a:t>plant </a:t>
            </a:r>
            <a:r>
              <a:rPr lang="en-US" sz="2400" dirty="0"/>
              <a:t>to each warehouse?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Transportation costs are different between each pair of locations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There is a limit on capacity at each plant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1960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Problem 2: Engineering Design Problem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Consider lighting a large area with a number of lamps:</a:t>
            </a:r>
          </a:p>
          <a:p>
            <a:r>
              <a:rPr lang="en-US" sz="2400" dirty="0"/>
              <a:t>Each lamp has a total power limit</a:t>
            </a:r>
          </a:p>
          <a:p>
            <a:r>
              <a:rPr lang="en-US" sz="2400" dirty="0"/>
              <a:t>Several points in the room have a ‘desired illumination level</a:t>
            </a:r>
            <a:r>
              <a:rPr lang="en-US" sz="2400" dirty="0" smtClean="0"/>
              <a:t>’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i="1" dirty="0"/>
              <a:t>How much power should be applied to </a:t>
            </a:r>
            <a:r>
              <a:rPr lang="en-US" sz="2400" i="1" dirty="0" smtClean="0"/>
              <a:t>each lamp </a:t>
            </a:r>
            <a:r>
              <a:rPr lang="en-US" sz="2400" i="1" dirty="0"/>
              <a:t>to get the room as close as possible to desired level?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6286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Problem </a:t>
            </a:r>
            <a:r>
              <a:rPr lang="en-US" sz="3600" dirty="0" smtClean="0">
                <a:solidFill>
                  <a:schemeClr val="tx2"/>
                </a:solidFill>
              </a:rPr>
              <a:t>2 continued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US" sz="2400" dirty="0"/>
              <a:t>Now add two more constraints:</a:t>
            </a:r>
          </a:p>
          <a:p>
            <a:pPr marL="609600" indent="-609600">
              <a:buFontTx/>
              <a:buAutoNum type="arabicPeriod"/>
            </a:pPr>
            <a:r>
              <a:rPr lang="en-US" sz="2400" dirty="0"/>
              <a:t>No more than half the total power goes to any five lamps</a:t>
            </a:r>
          </a:p>
          <a:p>
            <a:pPr marL="609600" indent="-609600">
              <a:buFontTx/>
              <a:buAutoNum type="arabicPeriod"/>
            </a:pPr>
            <a:r>
              <a:rPr lang="en-US" sz="2400" dirty="0"/>
              <a:t>No more than 15 lamps are turned on</a:t>
            </a:r>
          </a:p>
          <a:p>
            <a:pPr marL="609600" indent="-609600">
              <a:buFontTx/>
              <a:buAutoNum type="arabicPeriod"/>
            </a:pPr>
            <a:endParaRPr lang="en-US" sz="2400" dirty="0"/>
          </a:p>
          <a:p>
            <a:pPr marL="609600" indent="-609600">
              <a:buFontTx/>
              <a:buNone/>
            </a:pPr>
            <a:r>
              <a:rPr lang="en-US" sz="2400" i="1" dirty="0"/>
              <a:t>What effect do (1) and (2) have on </a:t>
            </a:r>
            <a:r>
              <a:rPr lang="en-US" sz="2400" i="1" dirty="0" smtClean="0"/>
              <a:t>the original </a:t>
            </a:r>
            <a:r>
              <a:rPr lang="en-US" sz="2400" i="1" dirty="0"/>
              <a:t>problem?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03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Problem 3: Medical Team Distribution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World Health Council </a:t>
            </a:r>
            <a:r>
              <a:rPr lang="en-US" sz="2400" dirty="0" smtClean="0"/>
              <a:t>wants to send medical teams to provide </a:t>
            </a:r>
            <a:r>
              <a:rPr lang="en-US" sz="2400" dirty="0"/>
              <a:t>health care in underdeveloped countries: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Need to allocate five teams to three different countries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Each team added gains more person-years of life saved in the country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You cannot assign partial teams or partial people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319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239" y="116633"/>
            <a:ext cx="8229600" cy="100811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Thousand person-years gained</a:t>
            </a:r>
            <a:endParaRPr lang="en-GB" sz="36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303" y="1600200"/>
            <a:ext cx="816939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54"/>
          <p:cNvSpPr txBox="1">
            <a:spLocks noChangeArrowheads="1"/>
          </p:cNvSpPr>
          <p:nvPr/>
        </p:nvSpPr>
        <p:spPr bwMode="auto">
          <a:xfrm rot="16200000">
            <a:off x="-373060" y="3680619"/>
            <a:ext cx="147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No. of teams</a:t>
            </a:r>
          </a:p>
        </p:txBody>
      </p:sp>
      <p:sp>
        <p:nvSpPr>
          <p:cNvPr id="6" name="Text Box 53"/>
          <p:cNvSpPr txBox="1">
            <a:spLocks noChangeArrowheads="1"/>
          </p:cNvSpPr>
          <p:nvPr/>
        </p:nvSpPr>
        <p:spPr bwMode="auto">
          <a:xfrm>
            <a:off x="3779912" y="1255408"/>
            <a:ext cx="93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country</a:t>
            </a:r>
          </a:p>
        </p:txBody>
      </p:sp>
    </p:spTree>
    <p:extLst>
      <p:ext uri="{BB962C8B-B14F-4D97-AF65-F5344CB8AC3E}">
        <p14:creationId xmlns:p14="http://schemas.microsoft.com/office/powerpoint/2010/main" xmlns="" val="339096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Problem 4: Inventory Levels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wholesale Bicycle Distributor:</a:t>
            </a:r>
          </a:p>
          <a:p>
            <a:pPr lvl="1"/>
            <a:r>
              <a:rPr lang="en-US" sz="2400" dirty="0"/>
              <a:t>Purchases bikes from manufacturer and supplies to many shops</a:t>
            </a:r>
          </a:p>
          <a:p>
            <a:pPr lvl="1"/>
            <a:r>
              <a:rPr lang="en-US" sz="2400" dirty="0"/>
              <a:t>Demand to each shop is uncertain</a:t>
            </a:r>
          </a:p>
          <a:p>
            <a:pPr lvl="1">
              <a:buFontTx/>
              <a:buNone/>
            </a:pPr>
            <a:r>
              <a:rPr lang="en-US" sz="2400" i="1" dirty="0"/>
              <a:t>How many bikes should the distributor order from the manufacturer?</a:t>
            </a:r>
          </a:p>
          <a:p>
            <a:r>
              <a:rPr lang="en-US" sz="2800" dirty="0"/>
              <a:t>Costs:</a:t>
            </a:r>
          </a:p>
          <a:p>
            <a:pPr lvl="1"/>
            <a:r>
              <a:rPr lang="en-US" sz="2400" dirty="0"/>
              <a:t>Ordering cost to manufacturer</a:t>
            </a:r>
          </a:p>
          <a:p>
            <a:pPr lvl="1"/>
            <a:r>
              <a:rPr lang="en-US" sz="2400" dirty="0"/>
              <a:t>Holding cost in factory</a:t>
            </a:r>
          </a:p>
          <a:p>
            <a:pPr lvl="1"/>
            <a:r>
              <a:rPr lang="en-US" sz="2400" dirty="0"/>
              <a:t>Shortage cost due to lack of sales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4091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More Optimization problems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Finding the shortest route</a:t>
            </a:r>
          </a:p>
          <a:p>
            <a:r>
              <a:rPr lang="en-US" sz="2400" dirty="0" smtClean="0"/>
              <a:t>Finding the quickest route</a:t>
            </a:r>
          </a:p>
          <a:p>
            <a:r>
              <a:rPr lang="en-US" sz="2400" dirty="0" smtClean="0"/>
              <a:t>Finding the best route under desired conditions</a:t>
            </a:r>
          </a:p>
          <a:p>
            <a:r>
              <a:rPr lang="en-US" sz="2400" dirty="0" smtClean="0"/>
              <a:t>Making an investment decision</a:t>
            </a:r>
          </a:p>
          <a:p>
            <a:r>
              <a:rPr lang="en-US" sz="2400" dirty="0" smtClean="0"/>
              <a:t>Maximizing profit</a:t>
            </a:r>
          </a:p>
          <a:p>
            <a:r>
              <a:rPr lang="en-US" sz="2400" dirty="0" smtClean="0"/>
              <a:t>Minimizing risk</a:t>
            </a:r>
          </a:p>
          <a:p>
            <a:r>
              <a:rPr lang="en-US" sz="2400" dirty="0" smtClean="0"/>
              <a:t>Maximizing stock</a:t>
            </a:r>
          </a:p>
          <a:p>
            <a:r>
              <a:rPr lang="en-US" sz="2400" dirty="0" smtClean="0"/>
              <a:t>Designing an airplane with minimum weight and desired capacity.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47780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More Optimization </a:t>
            </a:r>
            <a:r>
              <a:rPr lang="en-US" sz="3600" dirty="0" smtClean="0">
                <a:solidFill>
                  <a:schemeClr val="tx2"/>
                </a:solidFill>
              </a:rPr>
              <a:t>problems (cont...)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Best possible utilization of resources</a:t>
            </a:r>
          </a:p>
          <a:p>
            <a:r>
              <a:rPr lang="en-US" sz="2400" dirty="0" smtClean="0"/>
              <a:t>Optimize production within the constraints</a:t>
            </a:r>
          </a:p>
          <a:p>
            <a:r>
              <a:rPr lang="en-US" sz="2400" dirty="0" smtClean="0"/>
              <a:t>Minimize labor while obtaining desired results</a:t>
            </a:r>
          </a:p>
          <a:p>
            <a:r>
              <a:rPr lang="en-US" sz="2400" dirty="0" smtClean="0"/>
              <a:t>Deployment of army to minimize damage by an army attack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64269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Summary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490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Thank You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782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3978</TotalTime>
  <Words>625</Words>
  <Application>Microsoft Office PowerPoint</Application>
  <PresentationFormat>On-screen Show (4:3)</PresentationFormat>
  <Paragraphs>123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MTH-374  Optimization  </vt:lpstr>
      <vt:lpstr>Slide 2</vt:lpstr>
      <vt:lpstr>Books </vt:lpstr>
      <vt:lpstr>Grading</vt:lpstr>
      <vt:lpstr>Course Outline</vt:lpstr>
      <vt:lpstr>Course Outline Cont’d</vt:lpstr>
      <vt:lpstr>Chapter 1</vt:lpstr>
      <vt:lpstr>Today’s Topics</vt:lpstr>
      <vt:lpstr>Introduction</vt:lpstr>
      <vt:lpstr>Introduction (Cont…)</vt:lpstr>
      <vt:lpstr>Problem 1: Transportation</vt:lpstr>
      <vt:lpstr>Problem 2: Engineering Design Problem</vt:lpstr>
      <vt:lpstr>Problem 2 continued</vt:lpstr>
      <vt:lpstr>Problem 3: Medical Team Distribution</vt:lpstr>
      <vt:lpstr>Thousand person-years gained</vt:lpstr>
      <vt:lpstr>Problem 4: Inventory Levels</vt:lpstr>
      <vt:lpstr>More Optimization problems</vt:lpstr>
      <vt:lpstr>More Optimization problems (cont...)</vt:lpstr>
      <vt:lpstr>Summary</vt:lpstr>
      <vt:lpstr>Thank You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Tazeen athar</dc:creator>
  <cp:lastModifiedBy>Administrator</cp:lastModifiedBy>
  <cp:revision>189</cp:revision>
  <dcterms:created xsi:type="dcterms:W3CDTF">2012-05-10T07:03:49Z</dcterms:created>
  <dcterms:modified xsi:type="dcterms:W3CDTF">2014-07-02T07:47:18Z</dcterms:modified>
</cp:coreProperties>
</file>