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1.xml" ContentType="application/inkml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461" r:id="rId2"/>
    <p:sldId id="462" r:id="rId3"/>
    <p:sldId id="422" r:id="rId4"/>
    <p:sldId id="423" r:id="rId5"/>
    <p:sldId id="424" r:id="rId6"/>
    <p:sldId id="463" r:id="rId7"/>
    <p:sldId id="465" r:id="rId8"/>
    <p:sldId id="466" r:id="rId9"/>
    <p:sldId id="505" r:id="rId10"/>
    <p:sldId id="436" r:id="rId11"/>
    <p:sldId id="432" r:id="rId12"/>
    <p:sldId id="437" r:id="rId13"/>
    <p:sldId id="441" r:id="rId14"/>
    <p:sldId id="467" r:id="rId15"/>
    <p:sldId id="506" r:id="rId16"/>
    <p:sldId id="507" r:id="rId17"/>
    <p:sldId id="469" r:id="rId18"/>
    <p:sldId id="470" r:id="rId19"/>
    <p:sldId id="471" r:id="rId20"/>
    <p:sldId id="472" r:id="rId21"/>
    <p:sldId id="473" r:id="rId22"/>
    <p:sldId id="474" r:id="rId23"/>
    <p:sldId id="475" r:id="rId24"/>
    <p:sldId id="476" r:id="rId25"/>
    <p:sldId id="477" r:id="rId26"/>
    <p:sldId id="478" r:id="rId27"/>
    <p:sldId id="479" r:id="rId28"/>
    <p:sldId id="480" r:id="rId29"/>
    <p:sldId id="482" r:id="rId30"/>
    <p:sldId id="504" r:id="rId31"/>
    <p:sldId id="483" r:id="rId32"/>
    <p:sldId id="484" r:id="rId33"/>
    <p:sldId id="486" r:id="rId34"/>
    <p:sldId id="487" r:id="rId35"/>
    <p:sldId id="488" r:id="rId36"/>
    <p:sldId id="456" r:id="rId37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5" autoAdjust="0"/>
    <p:restoredTop sz="94660"/>
  </p:normalViewPr>
  <p:slideViewPr>
    <p:cSldViewPr>
      <p:cViewPr varScale="1">
        <p:scale>
          <a:sx n="75" d="100"/>
          <a:sy n="75" d="100"/>
        </p:scale>
        <p:origin x="-12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29T09:45:47.691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3 0 28,'0'0'4,"0"0"0,0 0-1,0 0 0,0 0-1,0 0 0,0 2 6,-3 0 5,3 0-1,0-1-2,0 1-7,0-1-1,0 0-6,0-1 0,0 0 7,3-1-6,-1 2 0,0 0 0,2-1 0,0 0 0,-2 0 0,0 0 0,0 0-2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emf"/><Relationship Id="rId5" Type="http://schemas.openxmlformats.org/officeDocument/2006/relationships/customXml" Target="../ink/ink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772400" cy="169545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32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131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12687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20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1000" y="3366655"/>
            <a:ext cx="838004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</a:rPr>
              <a:t>Optimization:</a:t>
            </a:r>
          </a:p>
          <a:p>
            <a:pPr algn="ctr"/>
            <a:r>
              <a:rPr lang="en-US" sz="4400" b="1" dirty="0">
                <a:solidFill>
                  <a:schemeClr val="tx2"/>
                </a:solidFill>
              </a:rPr>
              <a:t>Functions of Several </a:t>
            </a:r>
            <a:r>
              <a:rPr lang="en-US" sz="4400" b="1" dirty="0" smtClean="0">
                <a:solidFill>
                  <a:schemeClr val="tx2"/>
                </a:solidFill>
              </a:rPr>
              <a:t>Variables</a:t>
            </a:r>
          </a:p>
          <a:p>
            <a:pPr algn="ctr"/>
            <a:r>
              <a:rPr lang="en-US" sz="3500" dirty="0" smtClean="0">
                <a:solidFill>
                  <a:schemeClr val="tx2"/>
                </a:solidFill>
              </a:rPr>
              <a:t>continued</a:t>
            </a:r>
            <a:endParaRPr lang="en-US" sz="35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182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Last Lecture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dirty="0" smtClean="0"/>
              <a:t>covered </a:t>
            </a:r>
            <a:r>
              <a:rPr lang="en-US" dirty="0"/>
              <a:t>section 20.2: Partial </a:t>
            </a:r>
            <a:r>
              <a:rPr lang="en-US" dirty="0" smtClean="0"/>
              <a:t>Derivatives</a:t>
            </a:r>
          </a:p>
          <a:p>
            <a:pPr marL="0" indent="0">
              <a:buNone/>
            </a:pPr>
            <a:r>
              <a:rPr lang="en-US" dirty="0" smtClean="0"/>
              <a:t>Started Sec. 20.3: Optimization of Bivariate Functions</a:t>
            </a:r>
            <a:endParaRPr lang="en-US" dirty="0"/>
          </a:p>
          <a:p>
            <a:r>
              <a:rPr lang="en-US" dirty="0"/>
              <a:t>Partial Derivatives of Bivariate Functions</a:t>
            </a:r>
          </a:p>
          <a:p>
            <a:r>
              <a:rPr lang="en-US" dirty="0"/>
              <a:t>Interpreting Partial Derivatives</a:t>
            </a:r>
          </a:p>
          <a:p>
            <a:r>
              <a:rPr lang="en-US" dirty="0"/>
              <a:t>Second-Order </a:t>
            </a:r>
            <a:r>
              <a:rPr lang="en-US" dirty="0" err="1"/>
              <a:t>Partrial</a:t>
            </a:r>
            <a:r>
              <a:rPr lang="en-US" dirty="0"/>
              <a:t> Derivatives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955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Today’s Topics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will continue with Sec. 20.3: </a:t>
            </a:r>
          </a:p>
          <a:p>
            <a:pPr marL="0" indent="0" algn="ctr">
              <a:buNone/>
            </a:pPr>
            <a:r>
              <a:rPr lang="en-US" dirty="0" smtClean="0"/>
              <a:t>Optimization of </a:t>
            </a:r>
            <a:r>
              <a:rPr lang="en-US" dirty="0" err="1" smtClean="0"/>
              <a:t>Bivariate</a:t>
            </a:r>
            <a:r>
              <a:rPr lang="en-US" dirty="0" smtClean="0"/>
              <a:t> Functions</a:t>
            </a:r>
          </a:p>
          <a:p>
            <a:pPr marL="0" indent="0"/>
            <a:r>
              <a:rPr lang="en-US" dirty="0" smtClean="0"/>
              <a:t>  Review of Relative </a:t>
            </a:r>
            <a:r>
              <a:rPr lang="en-US" dirty="0" err="1" smtClean="0"/>
              <a:t>Extrema</a:t>
            </a:r>
            <a:endParaRPr lang="en-US" dirty="0" smtClean="0"/>
          </a:p>
          <a:p>
            <a:r>
              <a:rPr lang="en-US" dirty="0" smtClean="0"/>
              <a:t>Distinguishing Critical Points</a:t>
            </a:r>
          </a:p>
          <a:p>
            <a:r>
              <a:rPr lang="en-US" dirty="0" smtClean="0"/>
              <a:t>Test for critical points</a:t>
            </a:r>
          </a:p>
          <a:p>
            <a:r>
              <a:rPr lang="en-US" dirty="0"/>
              <a:t>Applications of Bivariate Optimization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029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03237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Optimization of Bivariate Functions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We start with the revision of the optimization of bivariate functions, which was introduced in last lecture.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547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305800" cy="56689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Revision</a:t>
            </a:r>
            <a:endParaRPr lang="en-US" sz="4400" u="sng" dirty="0" smtClean="0">
              <a:solidFill>
                <a:schemeClr val="tx2"/>
              </a:solidFill>
            </a:endParaRPr>
          </a:p>
          <a:p>
            <a:pPr algn="just"/>
            <a:r>
              <a:rPr lang="en-US" dirty="0" smtClean="0"/>
              <a:t>A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z = 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is said to have a </a:t>
            </a:r>
            <a:r>
              <a:rPr lang="en-US" b="1" dirty="0" smtClean="0"/>
              <a:t>relative maximum </a:t>
            </a:r>
            <a:r>
              <a:rPr lang="en-US" dirty="0" smtClean="0"/>
              <a:t>at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 = a </a:t>
            </a:r>
            <a:r>
              <a:rPr lang="en-US" dirty="0" smtClean="0"/>
              <a:t>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 = b </a:t>
            </a:r>
            <a:r>
              <a:rPr lang="en-US" dirty="0" smtClean="0"/>
              <a:t>if for all points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 “sufficiently close”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ctr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≥  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just"/>
            <a:r>
              <a:rPr lang="en-US" dirty="0" smtClean="0"/>
              <a:t>  A </a:t>
            </a:r>
            <a:r>
              <a:rPr lang="en-US" dirty="0"/>
              <a:t>function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z = f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/>
              <a:t>is said to have a </a:t>
            </a:r>
            <a:r>
              <a:rPr lang="en-US" b="1" dirty="0"/>
              <a:t>relative minimum</a:t>
            </a:r>
            <a:r>
              <a:rPr lang="en-US" dirty="0"/>
              <a:t> at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 = a </a:t>
            </a:r>
            <a:r>
              <a:rPr lang="en-US" dirty="0"/>
              <a:t>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y = b </a:t>
            </a:r>
            <a:r>
              <a:rPr lang="en-US" dirty="0"/>
              <a:t>if for all points   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/>
              <a:t> “sufficiently close”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ctr">
              <a:buNone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≤  f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57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Revision</a:t>
            </a:r>
            <a:r>
              <a:rPr lang="en-US" u="sng" dirty="0" smtClean="0">
                <a:solidFill>
                  <a:schemeClr val="tx2"/>
                </a:solidFill>
              </a:rPr>
              <a:t> cont’d</a:t>
            </a:r>
            <a:endParaRPr lang="en-US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19200"/>
                <a:ext cx="8534400" cy="541020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dirty="0" smtClean="0"/>
                  <a:t>A </a:t>
                </a:r>
                <a:r>
                  <a:rPr lang="en-US" b="1" dirty="0" smtClean="0"/>
                  <a:t>necessary condition </a:t>
                </a:r>
                <a:r>
                  <a:rPr lang="en-US" dirty="0" smtClean="0"/>
                  <a:t>for the existence of a relative maximum or a relative minimum of a function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dirty="0" smtClean="0"/>
                  <a:t> whose partial derivatives </a:t>
                </a:r>
                <a:r>
                  <a:rPr lang="en-US" i="1" dirty="0" err="1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i="1" baseline="-25000" dirty="0" err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/>
                  <a:t> and </a:t>
                </a:r>
                <a:r>
                  <a:rPr lang="en-US" i="1" dirty="0" err="1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i="1" baseline="-25000" dirty="0" err="1"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dirty="0" smtClean="0"/>
                  <a:t> both exist is that: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GB" i="1">
                        <a:latin typeface="Cambria Math"/>
                      </a:rPr>
                      <m:t>=0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GB" i="1">
                        <a:latin typeface="Cambria Math"/>
                      </a:rPr>
                      <m:t>=0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/>
                  <a:t>The values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x* </a:t>
                </a:r>
                <a:r>
                  <a:rPr lang="en-US" dirty="0"/>
                  <a:t>and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y*</a:t>
                </a:r>
                <a:r>
                  <a:rPr lang="en-US" dirty="0"/>
                  <a:t> at which </a:t>
                </a:r>
                <a:r>
                  <a:rPr lang="en-US" i="1" dirty="0" err="1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i="1" baseline="-25000" dirty="0" err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dirty="0"/>
                  <a:t> and</a:t>
                </a:r>
              </a:p>
              <a:p>
                <a:pPr marL="0" indent="0">
                  <a:buNone/>
                </a:pPr>
                <a:r>
                  <a:rPr lang="en-US" dirty="0"/>
                  <a:t>  </a:t>
                </a:r>
                <a:r>
                  <a:rPr lang="en-US" i="1" dirty="0" err="1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i="1" baseline="-25000" dirty="0" err="1"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dirty="0"/>
                  <a:t> are </a:t>
                </a:r>
                <a:r>
                  <a:rPr lang="en-US" b="1" dirty="0"/>
                  <a:t>critical values</a:t>
                </a:r>
                <a:r>
                  <a:rPr lang="en-US" dirty="0" smtClean="0"/>
                  <a:t>.</a:t>
                </a:r>
              </a:p>
              <a:p>
                <a:r>
                  <a:rPr lang="en-US" dirty="0"/>
                  <a:t>The corresponding point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x*, y*, f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x*, y*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))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/>
                  <a:t>is a candidate for a relative maximum or minimum on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dirty="0"/>
                  <a:t>  and is called a </a:t>
                </a:r>
                <a:r>
                  <a:rPr lang="en-US" b="1" dirty="0"/>
                  <a:t>critical point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ctr">
                  <a:buNone/>
                </a:pPr>
                <a:endParaRPr lang="en-US" dirty="0" smtClean="0"/>
              </a:p>
              <a:p>
                <a:pPr marL="0" indent="0" algn="ctr">
                  <a:buNone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19200"/>
                <a:ext cx="8534400" cy="5410200"/>
              </a:xfrm>
              <a:blipFill rotWithShape="1">
                <a:blip r:embed="rId2" cstate="print"/>
                <a:stretch>
                  <a:fillRect l="-1786" t="-1464" r="-3071" b="-57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945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4400" u="sng" dirty="0" smtClean="0">
                    <a:solidFill>
                      <a:schemeClr val="tx2"/>
                    </a:solidFill>
                  </a:rPr>
                  <a:t>Example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Locate </a:t>
                </a:r>
                <a:r>
                  <a:rPr lang="en-US" dirty="0"/>
                  <a:t>any critical points on the graph of the </a:t>
                </a:r>
                <a:r>
                  <a:rPr lang="en-US" dirty="0" smtClean="0"/>
                  <a:t>function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=−2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+8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+10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 −5</m:t>
                      </m:r>
                      <m:r>
                        <a:rPr lang="en-GB" b="0" i="1" smtClean="0">
                          <a:latin typeface="Cambria Math"/>
                        </a:rPr>
                        <m:t>𝑥𝑦</m:t>
                      </m:r>
                    </m:oMath>
                  </m:oMathPara>
                </a14:m>
                <a:endParaRPr lang="en-US" dirty="0"/>
              </a:p>
              <a:p>
                <a:endParaRPr lang="en-GB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 cstate="print"/>
                <a:stretch>
                  <a:fillRect l="-2963" t="-2199" r="-3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2544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Distinguishing Nature of Critical Points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Once a critical point has been identified, it is necessary to determine its nature. </a:t>
            </a:r>
          </a:p>
          <a:p>
            <a:pPr algn="just"/>
            <a:r>
              <a:rPr lang="en-US" dirty="0" smtClean="0"/>
              <a:t>Aside from relative maximum and minimum points, there is one other situation in which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both equal 0.</a:t>
            </a:r>
          </a:p>
          <a:p>
            <a:pPr algn="just"/>
            <a:r>
              <a:rPr lang="en-US" dirty="0" smtClean="0"/>
              <a:t>Which is referred to as a </a:t>
            </a:r>
            <a:r>
              <a:rPr lang="en-US" b="1" dirty="0" smtClean="0"/>
              <a:t>saddle point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A </a:t>
            </a:r>
            <a:r>
              <a:rPr lang="en-US" b="1" dirty="0" smtClean="0"/>
              <a:t>saddle point</a:t>
            </a:r>
            <a:r>
              <a:rPr lang="en-US" dirty="0" smtClean="0"/>
              <a:t> P is a portion of a surface which has the shape of a saddle. </a:t>
            </a:r>
          </a:p>
          <a:p>
            <a:pPr algn="just"/>
            <a:r>
              <a:rPr lang="en-US" dirty="0" smtClean="0"/>
              <a:t>At point P – “where you sit on the horse” – the value of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both equal 0.</a:t>
            </a:r>
          </a:p>
          <a:p>
            <a:pPr algn="just"/>
            <a:r>
              <a:rPr lang="en-US" dirty="0" smtClean="0"/>
              <a:t>However, the function does not reach either a relative maximum or a relative minimum at 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976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Test of Critical Point</a:t>
            </a:r>
          </a:p>
          <a:p>
            <a:pPr marL="0" indent="0" algn="just">
              <a:buNone/>
            </a:pPr>
            <a:r>
              <a:rPr lang="en-US" dirty="0" smtClean="0"/>
              <a:t>Given that a critical point of f is located at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x*, y*, 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 where all second partial derivatives are continuous, determine the value of           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*, 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, where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57315211"/>
              </p:ext>
            </p:extLst>
          </p:nvPr>
        </p:nvGraphicFramePr>
        <p:xfrm>
          <a:off x="685800" y="4648199"/>
          <a:ext cx="7924800" cy="668035"/>
        </p:xfrm>
        <a:graphic>
          <a:graphicData uri="http://schemas.openxmlformats.org/presentationml/2006/ole">
            <p:oleObj spid="_x0000_s38983" name="Equation" r:id="rId3" imgW="3009900" imgH="2540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2762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305800" cy="586740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x*, y*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&gt;0</a:t>
            </a:r>
            <a:r>
              <a:rPr lang="en-US" dirty="0" smtClean="0"/>
              <a:t>, the critical point is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1423988" lvl="1" indent="-1023938" algn="just">
              <a:buFont typeface="+mj-lt"/>
              <a:buAutoNum type="alphaLcPeriod"/>
              <a:tabLst>
                <a:tab pos="463550" algn="l"/>
              </a:tabLst>
            </a:pPr>
            <a:r>
              <a:rPr lang="en-US" dirty="0" smtClean="0"/>
              <a:t>A </a:t>
            </a:r>
            <a:r>
              <a:rPr lang="en-US" b="1" dirty="0" smtClean="0"/>
              <a:t>relative maximum </a:t>
            </a:r>
            <a:r>
              <a:rPr lang="en-US" dirty="0" smtClean="0"/>
              <a:t>if both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and  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are negative.</a:t>
            </a:r>
          </a:p>
          <a:p>
            <a:pPr marL="1423988" lvl="1" indent="-1023938" algn="just">
              <a:buFont typeface="+mj-lt"/>
              <a:buAutoNum type="alphaLcPeriod"/>
              <a:tabLst>
                <a:tab pos="463550" algn="l"/>
              </a:tabLst>
            </a:pPr>
            <a:r>
              <a:rPr lang="en-US" dirty="0" smtClean="0"/>
              <a:t>A </a:t>
            </a:r>
            <a:r>
              <a:rPr lang="en-US" b="1" dirty="0" smtClean="0"/>
              <a:t>relative minimum </a:t>
            </a:r>
            <a:r>
              <a:rPr lang="en-US" dirty="0" smtClean="0"/>
              <a:t>if both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are positive.</a:t>
            </a:r>
          </a:p>
          <a:p>
            <a:pPr marL="1023938" indent="-1023938" algn="just">
              <a:buNone/>
              <a:tabLst>
                <a:tab pos="463550" algn="l"/>
              </a:tabLst>
            </a:pPr>
            <a:endParaRPr lang="en-US" dirty="0" smtClean="0"/>
          </a:p>
          <a:p>
            <a:pPr marL="514350" indent="-514350" algn="just">
              <a:buFont typeface="+mj-lt"/>
              <a:buAutoNum type="arabicPeriod" startAt="2"/>
            </a:pPr>
            <a:r>
              <a:rPr lang="en-US" dirty="0" smtClean="0"/>
              <a:t>If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&lt;0</a:t>
            </a:r>
            <a:r>
              <a:rPr lang="en-US" dirty="0" smtClean="0"/>
              <a:t>, the critical point is a saddle point.</a:t>
            </a:r>
          </a:p>
          <a:p>
            <a:pPr marL="514350" indent="-514350" algn="just">
              <a:buFont typeface="+mj-lt"/>
              <a:buAutoNum type="arabicPeriod" startAt="2"/>
            </a:pPr>
            <a:r>
              <a:rPr lang="en-US" dirty="0" smtClean="0"/>
              <a:t>If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=0</a:t>
            </a:r>
            <a:r>
              <a:rPr lang="en-US" dirty="0" smtClean="0"/>
              <a:t>, no conclusion.</a:t>
            </a: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296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Example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Given the function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determine the location and nature of all critical points.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38407335"/>
              </p:ext>
            </p:extLst>
          </p:nvPr>
        </p:nvGraphicFramePr>
        <p:xfrm>
          <a:off x="2093913" y="2819400"/>
          <a:ext cx="4816475" cy="704850"/>
        </p:xfrm>
        <a:graphic>
          <a:graphicData uri="http://schemas.openxmlformats.org/presentationml/2006/ole">
            <p:oleObj spid="_x0000_s48166" name="Equation" r:id="rId3" imgW="1562100" imgH="228600" progId="Equation.3">
              <p:embed/>
            </p:oleObj>
          </a:graphicData>
        </a:graphic>
      </p:graphicFrame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48137" name="Ink 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273300" y="2189163"/>
              <a:ext cx="7938" cy="4762"/>
            </p14:xfrm>
          </p:contentPart>
        </mc:Choice>
        <mc:Fallback>
          <p:pic>
            <p:nvPicPr>
              <p:cNvPr id="48137" name="Ink 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269692" y="2186233"/>
                <a:ext cx="14794" cy="1135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199501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4509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503237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4000" u="sng" dirty="0" smtClean="0">
                <a:solidFill>
                  <a:schemeClr val="tx2"/>
                </a:solidFill>
              </a:rPr>
              <a:t>Applications of Bivariate Optimization</a:t>
            </a:r>
            <a:endParaRPr lang="en-US" sz="4000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This section presents some applications of the optimization of bivariate functions.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10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Example:</a:t>
            </a:r>
          </a:p>
          <a:p>
            <a:pPr marL="0" indent="0">
              <a:buNone/>
            </a:pPr>
            <a:r>
              <a:rPr lang="en-US" b="1" dirty="0" smtClean="0"/>
              <a:t>Advertising Expenditures</a:t>
            </a:r>
          </a:p>
          <a:p>
            <a:pPr algn="just"/>
            <a:r>
              <a:rPr lang="en-US" dirty="0" smtClean="0"/>
              <a:t>A manufacturer’s estimated annual sales (in units) </a:t>
            </a:r>
            <a:r>
              <a:rPr lang="en-US" dirty="0" smtClean="0"/>
              <a:t> </a:t>
            </a:r>
            <a:r>
              <a:rPr lang="en-US" dirty="0" smtClean="0"/>
              <a:t>is a function of the expenditures made for radio and TV advertising.</a:t>
            </a:r>
          </a:p>
          <a:p>
            <a:pPr algn="just"/>
            <a:r>
              <a:rPr lang="en-US" dirty="0" smtClean="0"/>
              <a:t>The function specifying this relationship was stated </a:t>
            </a:r>
            <a:r>
              <a:rPr lang="en-US" dirty="0"/>
              <a:t>as </a:t>
            </a: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where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dirty="0"/>
              <a:t> equals the number of units sold each year,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/>
              <a:t> equals the amount spent for TV advertising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/>
              <a:t> equals the amount spent for radio advertising 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/>
              <a:t>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/>
              <a:t> both in $1,000s).</a:t>
            </a:r>
            <a:endParaRPr lang="en-US" dirty="0" smtClean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22222322"/>
              </p:ext>
            </p:extLst>
          </p:nvPr>
        </p:nvGraphicFramePr>
        <p:xfrm>
          <a:off x="990600" y="3581400"/>
          <a:ext cx="7010400" cy="595222"/>
        </p:xfrm>
        <a:graphic>
          <a:graphicData uri="http://schemas.openxmlformats.org/presentationml/2006/ole">
            <p:oleObj spid="_x0000_s49168" name="Equation" r:id="rId3" imgW="26924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6371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Determine how much money should be spent on TV and </a:t>
            </a:r>
            <a:r>
              <a:rPr lang="en-US" dirty="0"/>
              <a:t>radio advertising </a:t>
            </a:r>
            <a:r>
              <a:rPr lang="en-US" dirty="0" smtClean="0"/>
              <a:t>in order to sell maximum number of units.</a:t>
            </a:r>
          </a:p>
        </p:txBody>
      </p:sp>
    </p:spTree>
    <p:extLst>
      <p:ext uri="{BB962C8B-B14F-4D97-AF65-F5344CB8AC3E}">
        <p14:creationId xmlns:p14="http://schemas.microsoft.com/office/powerpoint/2010/main" xmlns="" val="106030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893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163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Example:</a:t>
            </a:r>
          </a:p>
          <a:p>
            <a:pPr marL="0" indent="0">
              <a:buNone/>
            </a:pPr>
            <a:r>
              <a:rPr lang="en-US" b="1" dirty="0" smtClean="0"/>
              <a:t>Pricing Model</a:t>
            </a:r>
            <a:endParaRPr lang="en-US" dirty="0" smtClean="0"/>
          </a:p>
          <a:p>
            <a:pPr algn="just"/>
            <a:r>
              <a:rPr lang="en-US" dirty="0" smtClean="0"/>
              <a:t>A manufacturer sells two related products, the demands for which are estimated by the following two demand functions: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where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dirty="0" smtClean="0"/>
              <a:t> </a:t>
            </a:r>
            <a:r>
              <a:rPr lang="en-US" dirty="0"/>
              <a:t>equals the price (in dollars) of product j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dirty="0"/>
              <a:t> equals the demand (in thousands of units) for product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dirty="0"/>
              <a:t>.</a:t>
            </a:r>
            <a:endParaRPr lang="en-US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43750005"/>
              </p:ext>
            </p:extLst>
          </p:nvPr>
        </p:nvGraphicFramePr>
        <p:xfrm>
          <a:off x="2971800" y="3505200"/>
          <a:ext cx="3108325" cy="1266825"/>
        </p:xfrm>
        <a:graphic>
          <a:graphicData uri="http://schemas.openxmlformats.org/presentationml/2006/ole">
            <p:oleObj spid="_x0000_s50192" name="Equation" r:id="rId3" imgW="119380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5108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Examination of these demand functions indicates that the two products are related.</a:t>
            </a:r>
          </a:p>
          <a:p>
            <a:pPr algn="just"/>
            <a:r>
              <a:rPr lang="en-US" dirty="0" smtClean="0"/>
              <a:t>The demand for one product depends not only on the price charged for the product itself but also on the price charged for the other product.</a:t>
            </a:r>
          </a:p>
          <a:p>
            <a:pPr algn="just"/>
            <a:r>
              <a:rPr lang="en-US" dirty="0" smtClean="0"/>
              <a:t>The firm wants to determine the price it should charge for each product in order to maximize total revenue from the sale of the two products.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005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Solution</a:t>
            </a:r>
            <a:r>
              <a:rPr lang="en-US" sz="4400" dirty="0" smtClean="0">
                <a:solidFill>
                  <a:schemeClr val="tx2"/>
                </a:solidFill>
              </a:rPr>
              <a:t>:</a:t>
            </a:r>
          </a:p>
          <a:p>
            <a:pPr algn="just"/>
            <a:r>
              <a:rPr lang="en-US" dirty="0" smtClean="0"/>
              <a:t>This revenue-maximizing problem is exactly like the single-product problems discussed in Chap. 17. </a:t>
            </a:r>
          </a:p>
          <a:p>
            <a:pPr algn="just"/>
            <a:r>
              <a:rPr lang="en-US" dirty="0" smtClean="0"/>
              <a:t>The only difference is that there are two products and two pricing decisions to be made.</a:t>
            </a:r>
          </a:p>
          <a:p>
            <a:pPr algn="just"/>
            <a:r>
              <a:rPr lang="en-US" dirty="0" smtClean="0"/>
              <a:t>Total revenue from selling the two products is determined by the function</a:t>
            </a:r>
          </a:p>
          <a:p>
            <a:pPr algn="just"/>
            <a:endParaRPr lang="en-US" dirty="0" smtClean="0"/>
          </a:p>
          <a:p>
            <a:pPr marL="0" indent="0" algn="just">
              <a:buNone/>
            </a:pP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91868386"/>
              </p:ext>
            </p:extLst>
          </p:nvPr>
        </p:nvGraphicFramePr>
        <p:xfrm>
          <a:off x="2971800" y="5715000"/>
          <a:ext cx="2513013" cy="561975"/>
        </p:xfrm>
        <a:graphic>
          <a:graphicData uri="http://schemas.openxmlformats.org/presentationml/2006/ole">
            <p:oleObj spid="_x0000_s51218" name="Equation" r:id="rId3" imgW="964781" imgH="215806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8130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algn="just"/>
            <a:r>
              <a:rPr lang="en-US" dirty="0" smtClean="0"/>
              <a:t>This function is stated in terms of four independent variables. </a:t>
            </a:r>
          </a:p>
          <a:p>
            <a:pPr algn="just"/>
            <a:r>
              <a:rPr lang="en-US" dirty="0" smtClean="0"/>
              <a:t>As with the single-product problems, we can substitute the right side of equations</a:t>
            </a:r>
          </a:p>
          <a:p>
            <a:pPr marL="0" indent="0" algn="just">
              <a:buNone/>
            </a:pP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89732534"/>
              </p:ext>
            </p:extLst>
          </p:nvPr>
        </p:nvGraphicFramePr>
        <p:xfrm>
          <a:off x="1079500" y="4202113"/>
          <a:ext cx="7239000" cy="1182687"/>
        </p:xfrm>
        <a:graphic>
          <a:graphicData uri="http://schemas.openxmlformats.org/presentationml/2006/ole">
            <p:oleObj spid="_x0000_s52240" name="Equation" r:id="rId3" imgW="278100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7132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We can now proceed to examine the revenue </a:t>
            </a:r>
            <a:r>
              <a:rPr lang="en-US" dirty="0" smtClean="0"/>
              <a:t>for </a:t>
            </a:r>
            <a:r>
              <a:rPr lang="en-US" dirty="0" smtClean="0"/>
              <a:t>relative maximum points.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smtClean="0"/>
              <a:t>The first partial derivatives are</a:t>
            </a:r>
          </a:p>
        </p:txBody>
      </p:sp>
    </p:spTree>
    <p:extLst>
      <p:ext uri="{BB962C8B-B14F-4D97-AF65-F5344CB8AC3E}">
        <p14:creationId xmlns:p14="http://schemas.microsoft.com/office/powerpoint/2010/main" xmlns="" val="53256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531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402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912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Example:</a:t>
            </a:r>
          </a:p>
          <a:p>
            <a:pPr marL="0" indent="0">
              <a:buNone/>
            </a:pPr>
            <a:r>
              <a:rPr lang="en-US" b="1" dirty="0" smtClean="0"/>
              <a:t>Satellite Clinic Location</a:t>
            </a:r>
          </a:p>
          <a:p>
            <a:pPr algn="just"/>
            <a:r>
              <a:rPr lang="en-US" dirty="0" smtClean="0"/>
              <a:t>A large health maintenance organization (HMO) is planning to locate a satellite clinic in a location which is convenient to three suburban townships. </a:t>
            </a:r>
          </a:p>
          <a:p>
            <a:pPr algn="just"/>
            <a:r>
              <a:rPr lang="en-US" dirty="0" smtClean="0"/>
              <a:t>The relative locations of which are indicated in the Figure. </a:t>
            </a:r>
          </a:p>
          <a:p>
            <a:pPr algn="just"/>
            <a:r>
              <a:rPr lang="en-US" dirty="0" smtClean="0"/>
              <a:t>The HMO wants to select a preliminary site by using the following criterion:</a:t>
            </a:r>
          </a:p>
          <a:p>
            <a:pPr marL="0" indent="0" algn="just">
              <a:buNone/>
            </a:pPr>
            <a:r>
              <a:rPr lang="en-US" dirty="0" smtClean="0"/>
              <a:t>Determine the location (x, y) which minimize the sum of the squares of the distances from each township to the satellite clinic.</a:t>
            </a:r>
          </a:p>
        </p:txBody>
      </p:sp>
    </p:spTree>
    <p:extLst>
      <p:ext uri="{BB962C8B-B14F-4D97-AF65-F5344CB8AC3E}">
        <p14:creationId xmlns:p14="http://schemas.microsoft.com/office/powerpoint/2010/main" xmlns="" val="312719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Figure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4480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4400" u="sng" dirty="0" smtClean="0">
                    <a:solidFill>
                      <a:schemeClr val="tx2"/>
                    </a:solidFill>
                  </a:rPr>
                  <a:t>Solution:</a:t>
                </a:r>
              </a:p>
              <a:p>
                <a:pPr algn="just"/>
                <a:r>
                  <a:rPr lang="en-US" dirty="0" smtClean="0"/>
                  <a:t>The unknown in this problem are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/>
                  <a:t> and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dirty="0" smtClean="0"/>
                  <a:t>, the coordinates of the satellite clinic location.</a:t>
                </a:r>
              </a:p>
              <a:p>
                <a:pPr algn="just"/>
                <a:r>
                  <a:rPr lang="en-US" dirty="0" smtClean="0"/>
                  <a:t>We need to determine an expression for the square of the distance separating the clinic and each of the towns.</a:t>
                </a:r>
              </a:p>
              <a:p>
                <a:pPr algn="just"/>
                <a:r>
                  <a:rPr lang="en-US" dirty="0" smtClean="0"/>
                  <a:t>Given the point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the distance formula gives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 cstate="print"/>
                <a:stretch>
                  <a:fillRect l="-2963" t="-2290" r="-3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5456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724400"/>
          </a:xfrm>
        </p:spPr>
        <p:txBody>
          <a:bodyPr/>
          <a:lstStyle/>
          <a:p>
            <a:pPr algn="just"/>
            <a:r>
              <a:rPr lang="en-US" dirty="0" smtClean="0"/>
              <a:t>The square of the distance separating the clinic with location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and township A located at (40, 20) is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Similarly we can the formulae for townships B and C.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96976363"/>
              </p:ext>
            </p:extLst>
          </p:nvPr>
        </p:nvGraphicFramePr>
        <p:xfrm>
          <a:off x="2232025" y="3124200"/>
          <a:ext cx="4805363" cy="701675"/>
        </p:xfrm>
        <a:graphic>
          <a:graphicData uri="http://schemas.openxmlformats.org/presentationml/2006/ole">
            <p:oleObj spid="_x0000_s54288" name="Equation" r:id="rId3" imgW="15621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3690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Finding similar expressions for the square of the distance separating township B and the clinic and summing for the three township, we get</a:t>
            </a:r>
          </a:p>
          <a:p>
            <a:pPr marL="0" indent="0" algn="just">
              <a:buNone/>
            </a:pP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5434845"/>
              </p:ext>
            </p:extLst>
          </p:nvPr>
        </p:nvGraphicFramePr>
        <p:xfrm>
          <a:off x="914400" y="2819400"/>
          <a:ext cx="7391400" cy="1722572"/>
        </p:xfrm>
        <a:graphic>
          <a:graphicData uri="http://schemas.openxmlformats.org/presentationml/2006/ole">
            <p:oleObj spid="_x0000_s55312" name="Equation" r:id="rId3" imgW="2997000" imgH="698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865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31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575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dirty="0" smtClean="0"/>
              <a:t>covered section </a:t>
            </a:r>
            <a:r>
              <a:rPr lang="en-US" dirty="0"/>
              <a:t>20.3 and section 20.4: : </a:t>
            </a:r>
          </a:p>
          <a:p>
            <a:pPr marL="0" indent="0" algn="ctr">
              <a:buNone/>
            </a:pPr>
            <a:r>
              <a:rPr lang="en-US" dirty="0"/>
              <a:t>Optimization of Bivariate Functions</a:t>
            </a:r>
          </a:p>
          <a:p>
            <a:r>
              <a:rPr lang="en-US" dirty="0"/>
              <a:t>Critical </a:t>
            </a:r>
            <a:r>
              <a:rPr lang="en-US" dirty="0" smtClean="0"/>
              <a:t>Points and their types</a:t>
            </a:r>
            <a:endParaRPr lang="en-US" dirty="0"/>
          </a:p>
          <a:p>
            <a:r>
              <a:rPr lang="en-US" dirty="0"/>
              <a:t>Relative Maximum and Minimum</a:t>
            </a:r>
          </a:p>
          <a:p>
            <a:r>
              <a:rPr lang="en-US" dirty="0" smtClean="0"/>
              <a:t>Test </a:t>
            </a:r>
            <a:r>
              <a:rPr lang="en-US" dirty="0"/>
              <a:t>for critical </a:t>
            </a:r>
            <a:r>
              <a:rPr lang="en-US" dirty="0" smtClean="0"/>
              <a:t>points</a:t>
            </a:r>
          </a:p>
          <a:p>
            <a:r>
              <a:rPr lang="en-US" dirty="0"/>
              <a:t>Applications of Bivariate Optimization</a:t>
            </a:r>
          </a:p>
          <a:p>
            <a:pPr marL="0" indent="0">
              <a:buNone/>
            </a:pPr>
            <a:r>
              <a:rPr lang="en-US" dirty="0"/>
              <a:t>Finished the material for the course </a:t>
            </a:r>
            <a:r>
              <a:rPr lang="en-US" dirty="0" smtClean="0"/>
              <a:t>of Business Mathematics MTH-367.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22193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4842</TotalTime>
  <Words>944</Words>
  <Application>Microsoft Office PowerPoint</Application>
  <PresentationFormat>On-screen Show (4:3)</PresentationFormat>
  <Paragraphs>105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Office Theme</vt:lpstr>
      <vt:lpstr>Equation</vt:lpstr>
      <vt:lpstr>Microsoft Equation 3.0</vt:lpstr>
      <vt:lpstr>Business Mathematics  MTH-367 </vt:lpstr>
      <vt:lpstr>Slide 2</vt:lpstr>
      <vt:lpstr>Last Lecture Summary</vt:lpstr>
      <vt:lpstr>Today’s Topics</vt:lpstr>
      <vt:lpstr>Optimization of Bivariate Functions</vt:lpstr>
      <vt:lpstr>Slide 6</vt:lpstr>
      <vt:lpstr>Revision cont’d</vt:lpstr>
      <vt:lpstr>Slide 8</vt:lpstr>
      <vt:lpstr>Slide 9</vt:lpstr>
      <vt:lpstr>Distinguishing Nature of Critical Points</vt:lpstr>
      <vt:lpstr>Slide 11</vt:lpstr>
      <vt:lpstr>Slide 12</vt:lpstr>
      <vt:lpstr>Slide 13</vt:lpstr>
      <vt:lpstr>Slide 14</vt:lpstr>
      <vt:lpstr>Slide 15</vt:lpstr>
      <vt:lpstr>Slide 16</vt:lpstr>
      <vt:lpstr>Applications of Bivariate Optimization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Review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Administrator</cp:lastModifiedBy>
  <cp:revision>858</cp:revision>
  <dcterms:created xsi:type="dcterms:W3CDTF">2012-08-14T18:22:23Z</dcterms:created>
  <dcterms:modified xsi:type="dcterms:W3CDTF">2013-01-02T11:59:03Z</dcterms:modified>
</cp:coreProperties>
</file>