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441" r:id="rId2"/>
    <p:sldId id="442" r:id="rId3"/>
    <p:sldId id="443" r:id="rId4"/>
    <p:sldId id="444" r:id="rId5"/>
    <p:sldId id="445" r:id="rId6"/>
    <p:sldId id="423" r:id="rId7"/>
    <p:sldId id="446" r:id="rId8"/>
    <p:sldId id="447" r:id="rId9"/>
    <p:sldId id="448" r:id="rId10"/>
    <p:sldId id="449" r:id="rId11"/>
    <p:sldId id="450" r:id="rId12"/>
    <p:sldId id="451" r:id="rId13"/>
    <p:sldId id="452" r:id="rId14"/>
    <p:sldId id="453" r:id="rId15"/>
    <p:sldId id="454" r:id="rId16"/>
    <p:sldId id="455" r:id="rId17"/>
    <p:sldId id="456" r:id="rId18"/>
    <p:sldId id="457" r:id="rId19"/>
    <p:sldId id="458" r:id="rId20"/>
    <p:sldId id="459" r:id="rId21"/>
    <p:sldId id="460" r:id="rId22"/>
    <p:sldId id="461" r:id="rId23"/>
    <p:sldId id="466" r:id="rId24"/>
    <p:sldId id="462" r:id="rId25"/>
    <p:sldId id="467" r:id="rId26"/>
    <p:sldId id="464" r:id="rId27"/>
    <p:sldId id="488" r:id="rId28"/>
    <p:sldId id="470" r:id="rId29"/>
    <p:sldId id="485" r:id="rId30"/>
    <p:sldId id="484" r:id="rId31"/>
    <p:sldId id="473" r:id="rId32"/>
    <p:sldId id="475" r:id="rId33"/>
    <p:sldId id="486" r:id="rId34"/>
    <p:sldId id="487" r:id="rId35"/>
    <p:sldId id="489" r:id="rId36"/>
    <p:sldId id="468" r:id="rId37"/>
    <p:sldId id="469" r:id="rId38"/>
  </p:sldIdLst>
  <p:sldSz cx="9144000" cy="6858000" type="screen4x3"/>
  <p:notesSz cx="6858000" cy="91440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03" autoAdjust="0"/>
    <p:restoredTop sz="94660"/>
  </p:normalViewPr>
  <p:slideViewPr>
    <p:cSldViewPr>
      <p:cViewPr>
        <p:scale>
          <a:sx n="75" d="100"/>
          <a:sy n="75" d="100"/>
        </p:scale>
        <p:origin x="-13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1"/>
            <a:ext cx="7772400" cy="169545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31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78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12687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20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1000" y="3366655"/>
            <a:ext cx="838004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</a:rPr>
              <a:t>Optimization:</a:t>
            </a:r>
          </a:p>
          <a:p>
            <a:pPr algn="ctr"/>
            <a:r>
              <a:rPr lang="en-US" sz="4400" b="1" dirty="0">
                <a:solidFill>
                  <a:schemeClr val="tx2"/>
                </a:solidFill>
              </a:rPr>
              <a:t>Functions of Several Variables</a:t>
            </a:r>
          </a:p>
        </p:txBody>
      </p:sp>
    </p:spTree>
    <p:extLst>
      <p:ext uri="{BB962C8B-B14F-4D97-AF65-F5344CB8AC3E}">
        <p14:creationId xmlns:p14="http://schemas.microsoft.com/office/powerpoint/2010/main" xmlns="" val="167392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Provide an understanding of the calculus of functions which contain two independent variables.</a:t>
            </a:r>
          </a:p>
          <a:p>
            <a:pPr algn="just"/>
            <a:r>
              <a:rPr lang="en-US" dirty="0" smtClean="0"/>
              <a:t>Overview the optimization procedures for functions which contain more than one independent variables.</a:t>
            </a:r>
          </a:p>
          <a:p>
            <a:pPr algn="just"/>
            <a:r>
              <a:rPr lang="en-US" dirty="0" smtClean="0"/>
              <a:t>Introduce the nature of and procedures for optimization of functions subject to constraining conditions.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u="sng" dirty="0" smtClean="0">
                <a:solidFill>
                  <a:schemeClr val="tx2"/>
                </a:solidFill>
              </a:rPr>
              <a:t>Chapter Objectives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367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pPr algn="just"/>
            <a:endParaRPr lang="en-US" dirty="0" smtClean="0"/>
          </a:p>
          <a:p>
            <a:pPr algn="just"/>
            <a:r>
              <a:rPr lang="en-US" dirty="0" smtClean="0"/>
              <a:t>Partial Derivatives</a:t>
            </a:r>
          </a:p>
          <a:p>
            <a:pPr algn="just"/>
            <a:r>
              <a:rPr lang="en-US" dirty="0" smtClean="0"/>
              <a:t>Optimization of Bivariate Functions</a:t>
            </a:r>
          </a:p>
          <a:p>
            <a:pPr algn="just"/>
            <a:r>
              <a:rPr lang="en-US" dirty="0" smtClean="0"/>
              <a:t>Applications of </a:t>
            </a:r>
            <a:r>
              <a:rPr lang="en-US" dirty="0" err="1" smtClean="0"/>
              <a:t>Bivariate</a:t>
            </a:r>
            <a:r>
              <a:rPr lang="en-US" dirty="0" smtClean="0"/>
              <a:t> Optimization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u="sng" dirty="0" smtClean="0">
                <a:solidFill>
                  <a:schemeClr val="tx2"/>
                </a:solidFill>
              </a:rPr>
              <a:t>Main Topics of Chapter 20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621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Last Lecture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We studied Sec. 19.4: Applications of Integral calculus, by solving variety of different problems in business, economic and finance.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359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Today’s Topics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will study Chapter 20.</a:t>
            </a:r>
          </a:p>
          <a:p>
            <a:pPr algn="just"/>
            <a:r>
              <a:rPr lang="en-US" dirty="0"/>
              <a:t>Partial Derivatives</a:t>
            </a:r>
          </a:p>
          <a:p>
            <a:pPr algn="just"/>
            <a:r>
              <a:rPr lang="en-US" dirty="0"/>
              <a:t>Second Order Partial Derivatives</a:t>
            </a:r>
          </a:p>
          <a:p>
            <a:pPr algn="just"/>
            <a:r>
              <a:rPr lang="en-US" dirty="0"/>
              <a:t>Optimization of Bivariate Functions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029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03237"/>
            <a:ext cx="8229600" cy="1143000"/>
          </a:xfrm>
        </p:spPr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Partial Derivatives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The calculus of bivariate functions is very similar to that of single-variable functions. In this section we will discuss derivatives of bivariate functions and their interpretation.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780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Derivatives of Bivariate Functions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With single-variable functions, the derivative represents the instantaneous rate of change in the dependent variable with respect to a change in the independent variable.</a:t>
            </a:r>
          </a:p>
          <a:p>
            <a:pPr algn="just"/>
            <a:r>
              <a:rPr lang="en-US" dirty="0" smtClean="0"/>
              <a:t>For bivariate functions, there are two partial derivatives.</a:t>
            </a:r>
          </a:p>
          <a:p>
            <a:pPr algn="just"/>
            <a:r>
              <a:rPr lang="en-US" dirty="0" smtClean="0"/>
              <a:t>These derivatives represent the instantaneous rate of change in the dependent variable with respect to changes in the two independent variables, separately.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544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algn="just"/>
            <a:r>
              <a:rPr lang="en-US" dirty="0" smtClean="0"/>
              <a:t>Given a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dirty="0" smtClean="0"/>
              <a:t>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/>
              <a:t>a partial derivative can be found with respect to each independent variable. The partial derivative taken with respect to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is denoted by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The partial derivative taken with respect to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/>
              <a:t> is denoted by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18270745"/>
              </p:ext>
            </p:extLst>
          </p:nvPr>
        </p:nvGraphicFramePr>
        <p:xfrm>
          <a:off x="2895600" y="3200400"/>
          <a:ext cx="3062134" cy="958850"/>
        </p:xfrm>
        <a:graphic>
          <a:graphicData uri="http://schemas.openxmlformats.org/presentationml/2006/ole">
            <p:oleObj spid="_x0000_s29754" name="Equation" r:id="rId3" imgW="1257120" imgH="39348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73032274"/>
              </p:ext>
            </p:extLst>
          </p:nvPr>
        </p:nvGraphicFramePr>
        <p:xfrm>
          <a:off x="3109913" y="5227638"/>
          <a:ext cx="3090862" cy="1012825"/>
        </p:xfrm>
        <a:graphic>
          <a:graphicData uri="http://schemas.openxmlformats.org/presentationml/2006/ole">
            <p:oleObj spid="_x0000_s29755" name="Equation" r:id="rId4" imgW="1269720" imgH="419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505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Although both notational forms are used to denote the partial derivative, we will use the subscripted notation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/>
              <a:t> in this chapter.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178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03237"/>
            <a:ext cx="8229600" cy="1143000"/>
          </a:xfrm>
        </p:spPr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Partial Derivative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 smtClean="0"/>
              <a:t>Given the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/>
              <a:t>, the partial derivative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dirty="0" smtClean="0"/>
              <a:t> with respect to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is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provided the limit exists. The partial derivative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dirty="0" smtClean="0"/>
              <a:t> with respect to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/>
              <a:t> at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is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provide the limit exists.</a:t>
            </a:r>
          </a:p>
          <a:p>
            <a:pPr marL="0" indent="0" algn="just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65081624"/>
              </p:ext>
            </p:extLst>
          </p:nvPr>
        </p:nvGraphicFramePr>
        <p:xfrm>
          <a:off x="1905000" y="2514600"/>
          <a:ext cx="5230761" cy="1066800"/>
        </p:xfrm>
        <a:graphic>
          <a:graphicData uri="http://schemas.openxmlformats.org/presentationml/2006/ole">
            <p:oleObj spid="_x0000_s30778" name="Equation" r:id="rId3" imgW="1930320" imgH="39348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40151635"/>
              </p:ext>
            </p:extLst>
          </p:nvPr>
        </p:nvGraphicFramePr>
        <p:xfrm>
          <a:off x="1887538" y="4648200"/>
          <a:ext cx="5265737" cy="1135063"/>
        </p:xfrm>
        <a:graphic>
          <a:graphicData uri="http://schemas.openxmlformats.org/presentationml/2006/ole">
            <p:oleObj spid="_x0000_s30779" name="Equation" r:id="rId4" imgW="1942920" imgH="419040" progId="Equation.3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381000" y="457200"/>
            <a:ext cx="8305800" cy="5867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647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>
              <a:buNone/>
            </a:pPr>
            <a:r>
              <a:rPr lang="en-US" sz="4000" u="sng" dirty="0" smtClean="0">
                <a:solidFill>
                  <a:schemeClr val="tx2"/>
                </a:solidFill>
              </a:rPr>
              <a:t>Example</a:t>
            </a:r>
          </a:p>
          <a:p>
            <a:pPr marL="0" indent="0">
              <a:buNone/>
            </a:pPr>
            <a:r>
              <a:rPr lang="en-US" dirty="0" smtClean="0"/>
              <a:t>Consider the function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38579599"/>
              </p:ext>
            </p:extLst>
          </p:nvPr>
        </p:nvGraphicFramePr>
        <p:xfrm>
          <a:off x="2362200" y="2590800"/>
          <a:ext cx="3810000" cy="729574"/>
        </p:xfrm>
        <a:graphic>
          <a:graphicData uri="http://schemas.openxmlformats.org/presentationml/2006/ole">
            <p:oleObj spid="_x0000_s31774" name="Equation" r:id="rId3" imgW="119376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3834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3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546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00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Fortunately, partial derivatives are found more easily using the same differentiation rules we used in Chap. 15 – 17.</a:t>
            </a:r>
          </a:p>
          <a:p>
            <a:pPr algn="just"/>
            <a:r>
              <a:rPr lang="en-US" dirty="0" smtClean="0"/>
              <a:t>The only exception is that when a partial derivative is found with respect to one independent variable, the other independent variable is assumed to be held constant.</a:t>
            </a:r>
          </a:p>
          <a:p>
            <a:pPr algn="just"/>
            <a:r>
              <a:rPr lang="en-US" dirty="0" smtClean="0"/>
              <a:t>For instance, in finding the partial derivative with respect to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 </a:t>
            </a:r>
            <a:r>
              <a:rPr lang="en-US" dirty="0" smtClean="0"/>
              <a:t>is assumed to be constant.</a:t>
            </a:r>
          </a:p>
          <a:p>
            <a:pPr algn="just"/>
            <a:r>
              <a:rPr lang="en-US" dirty="0" smtClean="0"/>
              <a:t>A very important point is that the variable which is assumed constant must be treated as a constant in applying the rules of differentiation.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1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>
              <a:buNone/>
            </a:pPr>
            <a:r>
              <a:rPr lang="en-US" sz="4400" u="sng" dirty="0" smtClean="0">
                <a:solidFill>
                  <a:schemeClr val="tx2"/>
                </a:solidFill>
              </a:rPr>
              <a:t>Example: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Find the partial derivatives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/>
              <a:t> for the function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13455530"/>
              </p:ext>
            </p:extLst>
          </p:nvPr>
        </p:nvGraphicFramePr>
        <p:xfrm>
          <a:off x="2590800" y="3276600"/>
          <a:ext cx="3962399" cy="750770"/>
        </p:xfrm>
        <a:graphic>
          <a:graphicData uri="http://schemas.openxmlformats.org/presentationml/2006/ole">
            <p:oleObj spid="_x0000_s32798" name="Equation" r:id="rId3" imgW="120636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0213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330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>
              <a:buNone/>
            </a:pPr>
            <a:r>
              <a:rPr lang="en-US" sz="4400" u="sng" dirty="0" smtClean="0">
                <a:solidFill>
                  <a:schemeClr val="tx2"/>
                </a:solidFill>
              </a:rPr>
              <a:t>Example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Find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/>
              <a:t> for the function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93379088"/>
              </p:ext>
            </p:extLst>
          </p:nvPr>
        </p:nvGraphicFramePr>
        <p:xfrm>
          <a:off x="3152775" y="3317875"/>
          <a:ext cx="2836863" cy="666750"/>
        </p:xfrm>
        <a:graphic>
          <a:graphicData uri="http://schemas.openxmlformats.org/presentationml/2006/ole">
            <p:oleObj spid="_x0000_s33822" name="Equation" r:id="rId3" imgW="86328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6718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028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3667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6526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Second </a:t>
            </a:r>
            <a:r>
              <a:rPr lang="en-US" u="sng" dirty="0" smtClean="0">
                <a:solidFill>
                  <a:schemeClr val="tx2"/>
                </a:solidFill>
              </a:rPr>
              <a:t>Order Partial </a:t>
            </a:r>
            <a:r>
              <a:rPr lang="en-US" u="sng" dirty="0" smtClean="0">
                <a:solidFill>
                  <a:schemeClr val="tx2"/>
                </a:solidFill>
              </a:rPr>
              <a:t>Derivatives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Type-1 </a:t>
            </a:r>
          </a:p>
          <a:p>
            <a:pPr marL="0" indent="0" algn="just">
              <a:buNone/>
            </a:pPr>
            <a:r>
              <a:rPr lang="en-US" b="1" dirty="0" smtClean="0"/>
              <a:t>(Pure Second </a:t>
            </a:r>
            <a:r>
              <a:rPr lang="en-US" b="1" dirty="0"/>
              <a:t>O</a:t>
            </a:r>
            <a:r>
              <a:rPr lang="en-US" b="1" dirty="0" smtClean="0"/>
              <a:t>rder </a:t>
            </a:r>
            <a:r>
              <a:rPr lang="en-US" b="1" dirty="0"/>
              <a:t>P</a:t>
            </a:r>
            <a:r>
              <a:rPr lang="en-US" b="1" dirty="0" smtClean="0"/>
              <a:t>artial </a:t>
            </a:r>
            <a:r>
              <a:rPr lang="en-US" b="1" dirty="0"/>
              <a:t>D</a:t>
            </a:r>
            <a:r>
              <a:rPr lang="en-US" b="1" dirty="0" smtClean="0"/>
              <a:t>erivatives)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6250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b="1" dirty="0" smtClean="0"/>
              <a:t>Type-2 </a:t>
            </a:r>
            <a:endParaRPr lang="en-US" b="1" dirty="0"/>
          </a:p>
          <a:p>
            <a:pPr marL="0" indent="0" algn="just">
              <a:buNone/>
            </a:pPr>
            <a:r>
              <a:rPr lang="en-US" b="1" dirty="0" smtClean="0"/>
              <a:t>(Mixed Partial Derivatives</a:t>
            </a:r>
            <a:r>
              <a:rPr lang="en-US" b="1" dirty="0"/>
              <a:t>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9490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>
              <a:buNone/>
            </a:pPr>
            <a:r>
              <a:rPr lang="en-US" sz="4400" u="sng" dirty="0" smtClean="0">
                <a:solidFill>
                  <a:schemeClr val="tx2"/>
                </a:solidFill>
              </a:rPr>
              <a:t>Example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27155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8037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03237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Optimization of Bivariate Functions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The process of finding optimum values of bivariate functions is very similar to that used for single variable functions.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869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As with single-variable functions, we will have a particular interest in identifying relative maximum and minimum points on the surface representing a function f(</a:t>
            </a:r>
            <a:r>
              <a:rPr lang="en-US" dirty="0" err="1"/>
              <a:t>x,y</a:t>
            </a:r>
            <a:r>
              <a:rPr lang="en-US" dirty="0"/>
              <a:t>).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Relative maximum and minimum points have the same meaning in three dimensions as in two dimensions.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Critical Points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189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305800" cy="56689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4400" u="sng" dirty="0" smtClean="0">
                <a:solidFill>
                  <a:schemeClr val="tx2"/>
                </a:solidFill>
              </a:rPr>
              <a:t>Relative Maximum</a:t>
            </a:r>
          </a:p>
          <a:p>
            <a:pPr marL="0" indent="0" algn="just">
              <a:buNone/>
            </a:pPr>
            <a:endParaRPr lang="en-US" u="sng" dirty="0" smtClean="0"/>
          </a:p>
          <a:p>
            <a:pPr marL="0" indent="0" algn="just">
              <a:buNone/>
            </a:pPr>
            <a:r>
              <a:rPr lang="en-US" dirty="0" smtClean="0"/>
              <a:t>A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z = 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is said to have a relative maximum at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 = a </a:t>
            </a:r>
            <a:r>
              <a:rPr lang="en-US" dirty="0" smtClean="0"/>
              <a:t>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 = b </a:t>
            </a:r>
            <a:r>
              <a:rPr lang="en-US" dirty="0" smtClean="0"/>
              <a:t>if for all points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/>
              <a:t> “sufficiently close”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ctr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≥  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052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4400" u="sng" dirty="0" smtClean="0">
                <a:solidFill>
                  <a:schemeClr val="tx2"/>
                </a:solidFill>
              </a:rPr>
              <a:t>Relative Minimum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A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z = 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/>
              <a:t>is said to have a relative minimum at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 = a </a:t>
            </a:r>
            <a:r>
              <a:rPr lang="en-US" dirty="0" smtClean="0"/>
              <a:t>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y = b </a:t>
            </a:r>
            <a:r>
              <a:rPr lang="en-US" dirty="0" smtClean="0"/>
              <a:t>if for all points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/>
              <a:t> “sufficiently close” </a:t>
            </a:r>
            <a:r>
              <a:rPr lang="en-US" dirty="0" smtClean="0"/>
              <a:t>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, 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ctr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≤  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x, 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989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03237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u="sng" dirty="0" smtClean="0">
                <a:solidFill>
                  <a:schemeClr val="tx2"/>
                </a:solidFill>
              </a:rPr>
              <a:t>Necessary Condition For Relative </a:t>
            </a:r>
            <a:r>
              <a:rPr lang="en-US" sz="3200" u="sng" dirty="0" err="1" smtClean="0">
                <a:solidFill>
                  <a:schemeClr val="tx2"/>
                </a:solidFill>
              </a:rPr>
              <a:t>Extrema</a:t>
            </a:r>
            <a:endParaRPr lang="en-US" sz="3200" u="sng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581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A necessary condition for the existence of a relative maximum or a relative minimum of a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whose partial derivatives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and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 smtClean="0"/>
              <a:t> both exist is that: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384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>
                <a:solidFill>
                  <a:schemeClr val="tx2"/>
                </a:solidFill>
              </a:rPr>
              <a:t>Critical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values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 </a:t>
            </a:r>
            <a:r>
              <a:rPr lang="en-US" dirty="0"/>
              <a:t>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y*</a:t>
            </a:r>
            <a:r>
              <a:rPr lang="en-US" dirty="0"/>
              <a:t> at which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/>
              <a:t> </a:t>
            </a:r>
            <a:r>
              <a:rPr lang="en-US" dirty="0" smtClean="0"/>
              <a:t>and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dirty="0"/>
              <a:t> are critical values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corresponding point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 y*, f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x*, y*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))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/>
              <a:t>is a candidate for a relative maximum or minimum on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/>
              <a:t> </a:t>
            </a:r>
            <a:r>
              <a:rPr lang="en-US" dirty="0" smtClean="0"/>
              <a:t> and </a:t>
            </a:r>
            <a:r>
              <a:rPr lang="en-US" dirty="0"/>
              <a:t>is called a </a:t>
            </a:r>
            <a:r>
              <a:rPr lang="en-US" b="1" dirty="0"/>
              <a:t>critical point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46159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 marL="0" indent="0" algn="just">
              <a:buNone/>
            </a:pPr>
            <a:r>
              <a:rPr lang="en-US" sz="4400" u="sng" dirty="0">
                <a:solidFill>
                  <a:schemeClr val="tx2"/>
                </a:solidFill>
              </a:rPr>
              <a:t>Example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Locate any critical points on the graph of the function.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2799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>
                <a:solidFill>
                  <a:schemeClr val="tx2"/>
                </a:solidFill>
              </a:rP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covered section 20.2: Partial Derivatives</a:t>
            </a:r>
          </a:p>
          <a:p>
            <a:pPr marL="0" indent="0">
              <a:buNone/>
            </a:pPr>
            <a:r>
              <a:rPr lang="en-US" dirty="0"/>
              <a:t>Started Sec. 20.3: Optimization of Bivariate Functions</a:t>
            </a:r>
          </a:p>
          <a:p>
            <a:pPr algn="just"/>
            <a:r>
              <a:rPr lang="en-US" dirty="0" smtClean="0"/>
              <a:t>Partial Derivatives</a:t>
            </a:r>
          </a:p>
          <a:p>
            <a:pPr algn="just"/>
            <a:r>
              <a:rPr lang="en-US" dirty="0" smtClean="0"/>
              <a:t>Second Order Partial Derivatives</a:t>
            </a:r>
          </a:p>
          <a:p>
            <a:pPr algn="just"/>
            <a:r>
              <a:rPr lang="en-US" dirty="0"/>
              <a:t>Optimization of Bivariate Functions </a:t>
            </a:r>
          </a:p>
          <a:p>
            <a:pPr marL="0" indent="0" algn="just">
              <a:buNone/>
            </a:pPr>
            <a:r>
              <a:rPr lang="en-US" dirty="0" smtClean="0"/>
              <a:t> 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74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Next Lecture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3300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5122</TotalTime>
  <Words>795</Words>
  <Application>Microsoft Office PowerPoint</Application>
  <PresentationFormat>On-screen Show (4:3)</PresentationFormat>
  <Paragraphs>91</Paragraphs>
  <Slides>37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Office Theme</vt:lpstr>
      <vt:lpstr>Equation</vt:lpstr>
      <vt:lpstr>Microsoft Equation 3.0</vt:lpstr>
      <vt:lpstr>Business Mathematics  MTH-367 </vt:lpstr>
      <vt:lpstr>Slide 2</vt:lpstr>
      <vt:lpstr>Chapter Objectives</vt:lpstr>
      <vt:lpstr>Main Topics of Chapter 20</vt:lpstr>
      <vt:lpstr>Last Lecture Summary</vt:lpstr>
      <vt:lpstr>Today’s Topics</vt:lpstr>
      <vt:lpstr>Partial Derivatives</vt:lpstr>
      <vt:lpstr>Derivatives of Bivariate Functions</vt:lpstr>
      <vt:lpstr>Slide 9</vt:lpstr>
      <vt:lpstr>Slide 10</vt:lpstr>
      <vt:lpstr>Partial Derivative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Second Order Partial Derivatives</vt:lpstr>
      <vt:lpstr>Slide 24</vt:lpstr>
      <vt:lpstr>Slide 25</vt:lpstr>
      <vt:lpstr>Slide 26</vt:lpstr>
      <vt:lpstr>Slide 27</vt:lpstr>
      <vt:lpstr>Optimization of Bivariate Functions</vt:lpstr>
      <vt:lpstr>Critical Points</vt:lpstr>
      <vt:lpstr>Slide 30</vt:lpstr>
      <vt:lpstr>Slide 31</vt:lpstr>
      <vt:lpstr>Necessary Condition For Relative Extrema</vt:lpstr>
      <vt:lpstr>Critical Points</vt:lpstr>
      <vt:lpstr>Slide 34</vt:lpstr>
      <vt:lpstr>Slide 35</vt:lpstr>
      <vt:lpstr>Review</vt:lpstr>
      <vt:lpstr>Next Lecture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Administrator</cp:lastModifiedBy>
  <cp:revision>832</cp:revision>
  <dcterms:created xsi:type="dcterms:W3CDTF">2012-08-14T18:22:23Z</dcterms:created>
  <dcterms:modified xsi:type="dcterms:W3CDTF">2013-01-02T10:07:16Z</dcterms:modified>
</cp:coreProperties>
</file>