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418" r:id="rId2"/>
    <p:sldId id="419" r:id="rId3"/>
    <p:sldId id="431" r:id="rId4"/>
    <p:sldId id="289" r:id="rId5"/>
    <p:sldId id="290" r:id="rId6"/>
    <p:sldId id="361" r:id="rId7"/>
    <p:sldId id="420" r:id="rId8"/>
    <p:sldId id="302" r:id="rId9"/>
    <p:sldId id="374" r:id="rId10"/>
    <p:sldId id="410" r:id="rId11"/>
    <p:sldId id="400" r:id="rId12"/>
    <p:sldId id="421" r:id="rId13"/>
    <p:sldId id="402" r:id="rId14"/>
    <p:sldId id="394" r:id="rId15"/>
    <p:sldId id="422" r:id="rId16"/>
    <p:sldId id="375" r:id="rId17"/>
    <p:sldId id="423" r:id="rId18"/>
    <p:sldId id="396" r:id="rId19"/>
    <p:sldId id="412" r:id="rId20"/>
    <p:sldId id="403" r:id="rId21"/>
    <p:sldId id="404" r:id="rId22"/>
    <p:sldId id="424" r:id="rId23"/>
    <p:sldId id="405" r:id="rId24"/>
    <p:sldId id="407" r:id="rId25"/>
    <p:sldId id="432" r:id="rId26"/>
    <p:sldId id="425" r:id="rId27"/>
    <p:sldId id="426" r:id="rId28"/>
    <p:sldId id="413" r:id="rId29"/>
    <p:sldId id="427" r:id="rId30"/>
    <p:sldId id="414" r:id="rId31"/>
    <p:sldId id="415" r:id="rId32"/>
    <p:sldId id="416" r:id="rId33"/>
    <p:sldId id="417" r:id="rId34"/>
    <p:sldId id="429" r:id="rId35"/>
    <p:sldId id="430"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660" autoAdjust="0"/>
  </p:normalViewPr>
  <p:slideViewPr>
    <p:cSldViewPr>
      <p:cViewPr varScale="1">
        <p:scale>
          <a:sx n="75" d="100"/>
          <a:sy n="75" d="100"/>
        </p:scale>
        <p:origin x="-1314" y="-84"/>
      </p:cViewPr>
      <p:guideLst>
        <p:guide orient="horz" pos="2160"/>
        <p:guide pos="2880"/>
      </p:guideLst>
    </p:cSldViewPr>
  </p:slideViewPr>
  <p:outlineViewPr>
    <p:cViewPr>
      <p:scale>
        <a:sx n="33" d="100"/>
        <a:sy n="33" d="100"/>
      </p:scale>
      <p:origin x="48" y="63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772400" cy="1695450"/>
          </a:xfrm>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30</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232528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19</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381000" y="3366655"/>
            <a:ext cx="8380040" cy="1752600"/>
          </a:xfrm>
          <a:prstGeom prst="rect">
            <a:avLst/>
          </a:prstGeom>
        </p:spPr>
        <p:txBody>
          <a:bodyPr vert="horz" lIns="91440" tIns="45720" rIns="91440" bIns="45720" rtlCol="0">
            <a:normAutofit lnSpcReduction="10000"/>
          </a:bodyPr>
          <a:lstStyle/>
          <a:p>
            <a:pPr algn="ctr"/>
            <a:r>
              <a:rPr lang="en-US" sz="4400" b="1" dirty="0" smtClean="0">
                <a:solidFill>
                  <a:schemeClr val="tx2"/>
                </a:solidFill>
              </a:rPr>
              <a:t>Integral Calculus:</a:t>
            </a:r>
          </a:p>
          <a:p>
            <a:pPr algn="ctr"/>
            <a:r>
              <a:rPr lang="en-US" sz="4400" b="1" dirty="0" smtClean="0">
                <a:solidFill>
                  <a:schemeClr val="tx2"/>
                </a:solidFill>
              </a:rPr>
              <a:t>Applications</a:t>
            </a:r>
          </a:p>
          <a:p>
            <a:pPr algn="ctr"/>
            <a:r>
              <a:rPr lang="en-US" sz="3200" dirty="0" smtClean="0">
                <a:solidFill>
                  <a:schemeClr val="tx2"/>
                </a:solidFill>
              </a:rPr>
              <a:t>continued</a:t>
            </a:r>
            <a:endParaRPr lang="en-US" sz="3200" dirty="0">
              <a:solidFill>
                <a:schemeClr val="tx2"/>
              </a:solidFill>
            </a:endParaRPr>
          </a:p>
        </p:txBody>
      </p:sp>
    </p:spTree>
    <p:extLst>
      <p:ext uri="{BB962C8B-B14F-4D97-AF65-F5344CB8AC3E}">
        <p14:creationId xmlns:p14="http://schemas.microsoft.com/office/powerpoint/2010/main" xmlns="" val="338271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dirty="0" smtClean="0"/>
              <a:t>We will go over Sec.19.4</a:t>
            </a:r>
          </a:p>
          <a:p>
            <a:pPr marL="0" indent="0">
              <a:buNone/>
            </a:pPr>
            <a:endParaRPr lang="en-US" dirty="0"/>
          </a:p>
          <a:p>
            <a:pPr marL="0" indent="0">
              <a:buNone/>
            </a:pPr>
            <a:r>
              <a:rPr lang="en-US" dirty="0" smtClean="0"/>
              <a:t>Applications of Integral calculus, by solving variety of problems in business, economics and finance.</a:t>
            </a:r>
            <a:endParaRPr lang="en-US" dirty="0"/>
          </a:p>
        </p:txBody>
      </p:sp>
    </p:spTree>
    <p:extLst>
      <p:ext uri="{BB962C8B-B14F-4D97-AF65-F5344CB8AC3E}">
        <p14:creationId xmlns:p14="http://schemas.microsoft.com/office/powerpoint/2010/main" xmlns="" val="2224572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295400"/>
                <a:ext cx="8229600" cy="5181600"/>
              </a:xfrm>
            </p:spPr>
            <p:txBody>
              <a:bodyPr>
                <a:normAutofit fontScale="92500"/>
              </a:bodyPr>
              <a:lstStyle/>
              <a:p>
                <a:pPr marL="0" indent="0" algn="just">
                  <a:buNone/>
                </a:pPr>
                <a:r>
                  <a:rPr lang="en-US" b="1" dirty="0" smtClean="0"/>
                  <a:t>Revenue:</a:t>
                </a:r>
                <a:endParaRPr lang="en-US" b="1" dirty="0" smtClean="0"/>
              </a:p>
              <a:p>
                <a:pPr algn="just"/>
                <a:r>
                  <a:rPr lang="en-US" dirty="0" smtClean="0"/>
                  <a:t>In Chap. 18 we discussed </a:t>
                </a:r>
                <a:r>
                  <a:rPr lang="en-US" dirty="0" smtClean="0"/>
                  <a:t>that how </a:t>
                </a:r>
                <a:r>
                  <a:rPr lang="en-US" dirty="0" smtClean="0"/>
                  <a:t>the total revenue function can be determined by integrating the marginal revenue function</a:t>
                </a:r>
                <a:r>
                  <a:rPr lang="en-US" dirty="0" smtClean="0"/>
                  <a:t>.</a:t>
                </a:r>
              </a:p>
              <a:p>
                <a:pPr algn="just"/>
                <a:r>
                  <a:rPr lang="en-US" dirty="0" smtClean="0"/>
                  <a:t> </a:t>
                </a:r>
                <a:r>
                  <a:rPr lang="en-US" dirty="0" smtClean="0"/>
                  <a:t>As a simple extension of this concept, assume that the price of a product is constant at a value of $10 per unit, or the marginal revenue function </a:t>
                </a:r>
                <a:r>
                  <a:rPr lang="en-US" dirty="0" smtClean="0"/>
                  <a:t>is</a:t>
                </a:r>
              </a:p>
              <a:p>
                <a:pPr marL="0" indent="0" algn="just">
                  <a:buNone/>
                </a:pPr>
                <a14:m>
                  <m:oMathPara xmlns:m="http://schemas.openxmlformats.org/officeDocument/2006/math">
                    <m:oMathParaPr>
                      <m:jc m:val="centerGroup"/>
                    </m:oMathParaPr>
                    <m:oMath xmlns:m="http://schemas.openxmlformats.org/officeDocument/2006/math">
                      <m:r>
                        <a:rPr lang="en-GB" b="0" i="1" smtClean="0">
                          <a:latin typeface="Cambria Math"/>
                        </a:rPr>
                        <m:t>𝑀𝑅</m:t>
                      </m:r>
                      <m:r>
                        <a:rPr lang="en-GB" b="0" i="1" smtClean="0">
                          <a:latin typeface="Cambria Math"/>
                        </a:rPr>
                        <m:t>=</m:t>
                      </m:r>
                      <m:r>
                        <a:rPr lang="en-GB" b="0" i="1" smtClean="0">
                          <a:latin typeface="Cambria Math"/>
                        </a:rPr>
                        <m:t>𝑓</m:t>
                      </m:r>
                      <m:d>
                        <m:dPr>
                          <m:ctrlPr>
                            <a:rPr lang="en-GB" b="0" i="1" smtClean="0">
                              <a:latin typeface="Cambria Math"/>
                            </a:rPr>
                          </m:ctrlPr>
                        </m:dPr>
                        <m:e>
                          <m:r>
                            <a:rPr lang="en-GB" b="0" i="1" smtClean="0">
                              <a:latin typeface="Cambria Math"/>
                            </a:rPr>
                            <m:t>𝑥</m:t>
                          </m:r>
                        </m:e>
                      </m:d>
                      <m:r>
                        <a:rPr lang="en-GB" b="0" i="1" smtClean="0">
                          <a:latin typeface="Cambria Math"/>
                        </a:rPr>
                        <m:t>=10</m:t>
                      </m:r>
                    </m:oMath>
                  </m:oMathPara>
                </a14:m>
                <a:endParaRPr lang="en-US" dirty="0" smtClean="0"/>
              </a:p>
              <a:p>
                <a:pPr marL="0" indent="0" algn="just">
                  <a:buNone/>
                </a:pPr>
                <a:r>
                  <a:rPr lang="en-US" dirty="0"/>
                  <a:t>where </a:t>
                </a:r>
                <a:r>
                  <a:rPr lang="en-US" i="1" dirty="0">
                    <a:latin typeface="Times New Roman" pitchFamily="18" charset="0"/>
                    <a:cs typeface="Times New Roman" pitchFamily="18" charset="0"/>
                  </a:rPr>
                  <a:t>x</a:t>
                </a:r>
                <a:r>
                  <a:rPr lang="en-US" dirty="0"/>
                  <a:t> equals the number of units sold.</a:t>
                </a:r>
                <a:endParaRPr lang="en-US" dirty="0" smtClean="0"/>
              </a:p>
              <a:p>
                <a:pPr marL="0" indent="0" algn="just">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181600"/>
              </a:xfrm>
              <a:blipFill rotWithShape="1">
                <a:blip r:embed="rId2" cstate="print"/>
                <a:stretch>
                  <a:fillRect l="-1704" t="-1529" r="-2963" b="-9412"/>
                </a:stretch>
              </a:blipFill>
            </p:spPr>
            <p:txBody>
              <a:bodyPr/>
              <a:lstStyle/>
              <a:p>
                <a:r>
                  <a:rPr lang="en-GB">
                    <a:noFill/>
                  </a:rPr>
                  <a:t> </a:t>
                </a:r>
              </a:p>
            </p:txBody>
          </p:sp>
        </mc:Fallback>
      </mc:AlternateContent>
      <p:sp>
        <p:nvSpPr>
          <p:cNvPr id="4" name="Title 1"/>
          <p:cNvSpPr>
            <a:spLocks noGrp="1"/>
          </p:cNvSpPr>
          <p:nvPr>
            <p:ph type="title"/>
          </p:nvPr>
        </p:nvSpPr>
        <p:spPr>
          <a:xfrm>
            <a:off x="457200" y="274638"/>
            <a:ext cx="8229600" cy="1143000"/>
          </a:xfrm>
        </p:spPr>
        <p:txBody>
          <a:bodyPr>
            <a:normAutofit/>
          </a:bodyPr>
          <a:lstStyle/>
          <a:p>
            <a:pPr algn="l"/>
            <a:r>
              <a:rPr lang="en-US" sz="4000" u="sng" dirty="0" smtClean="0">
                <a:solidFill>
                  <a:schemeClr val="tx2"/>
                </a:solidFill>
              </a:rPr>
              <a:t>Applications of Integral Calculus</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algn="just"/>
            <a:r>
              <a:rPr lang="en-US" dirty="0" smtClean="0"/>
              <a:t>Total revenue from selling </a:t>
            </a:r>
            <a:r>
              <a:rPr lang="en-US" i="1" dirty="0">
                <a:latin typeface="Times New Roman" pitchFamily="18" charset="0"/>
                <a:cs typeface="Times New Roman" pitchFamily="18" charset="0"/>
              </a:rPr>
              <a:t>x</a:t>
            </a:r>
            <a:r>
              <a:rPr lang="en-US" dirty="0" smtClean="0"/>
              <a:t> units can be determined by integrating the marginal revenue function between 0 and </a:t>
            </a:r>
            <a:r>
              <a:rPr lang="en-US" i="1" dirty="0">
                <a:latin typeface="Times New Roman" pitchFamily="18" charset="0"/>
                <a:cs typeface="Times New Roman" pitchFamily="18" charset="0"/>
              </a:rPr>
              <a:t>x</a:t>
            </a:r>
            <a:r>
              <a:rPr lang="en-US" dirty="0" smtClean="0"/>
              <a:t>. </a:t>
            </a:r>
          </a:p>
          <a:p>
            <a:pPr algn="just"/>
            <a:r>
              <a:rPr lang="en-US" dirty="0" smtClean="0"/>
              <a:t>For example, the total revenue from selling 1,500 units can be computed as</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762000"/>
            <a:ext cx="7848600" cy="5334000"/>
          </a:xfrm>
        </p:spPr>
        <p:txBody>
          <a:bodyPr>
            <a:normAutofit fontScale="92500"/>
          </a:bodyPr>
          <a:lstStyle/>
          <a:p>
            <a:pPr algn="just"/>
            <a:r>
              <a:rPr lang="en-US" dirty="0" smtClean="0"/>
              <a:t>This is a rather elaborate procedure for calculating total revenue since we simply could have multiplied price by quantity sold to determine the same result. </a:t>
            </a:r>
          </a:p>
          <a:p>
            <a:pPr algn="just"/>
            <a:r>
              <a:rPr lang="en-US" dirty="0" smtClean="0"/>
              <a:t>However, it does illustrate how the area beneath the marginal revenue function (see figure) can be interpreted as total revenue or incremental revenue. </a:t>
            </a:r>
          </a:p>
          <a:p>
            <a:pPr algn="just"/>
            <a:r>
              <a:rPr lang="en-US" dirty="0" smtClean="0"/>
              <a:t>The additional revenue associated with increasing sales from 1,500 to 1,800 units can be computed as</a:t>
            </a:r>
          </a:p>
        </p:txBody>
      </p:sp>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4161233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5800" y="609600"/>
            <a:ext cx="7696200" cy="5486400"/>
          </a:xfrm>
        </p:spPr>
        <p:txBody>
          <a:bodyPr>
            <a:normAutofit lnSpcReduction="10000"/>
          </a:bodyPr>
          <a:lstStyle/>
          <a:p>
            <a:pPr marL="0" indent="0" algn="just">
              <a:buNone/>
            </a:pPr>
            <a:r>
              <a:rPr lang="en-US" u="sng" dirty="0" smtClean="0">
                <a:solidFill>
                  <a:schemeClr val="tx2"/>
                </a:solidFill>
              </a:rPr>
              <a:t>Example:</a:t>
            </a:r>
          </a:p>
          <a:p>
            <a:pPr marL="0" indent="0">
              <a:buNone/>
            </a:pPr>
            <a:r>
              <a:rPr lang="en-US" sz="4000" b="1" dirty="0" smtClean="0"/>
              <a:t>Maintenance Expenditures</a:t>
            </a:r>
          </a:p>
          <a:p>
            <a:pPr marL="0" indent="0" algn="just">
              <a:buNone/>
            </a:pPr>
            <a:r>
              <a:rPr lang="en-US" dirty="0" smtClean="0"/>
              <a:t>An automobile manufacturer estimates that the annual rate of expenditure r(t) for maintenance on one of its models is represented by the function </a:t>
            </a:r>
          </a:p>
          <a:p>
            <a:pPr marL="0" indent="0" algn="just">
              <a:buNone/>
            </a:pPr>
            <a:endParaRPr lang="en-US" dirty="0"/>
          </a:p>
          <a:p>
            <a:pPr marL="0" indent="0" algn="just">
              <a:buNone/>
            </a:pPr>
            <a:r>
              <a:rPr lang="en-US" dirty="0"/>
              <a:t>where t is the age of the automobile stated in years and r(t) is measured in dollars per year.</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pPr marL="0" indent="0" algn="just">
              <a:buNone/>
            </a:pPr>
            <a:r>
              <a:rPr lang="en-US" dirty="0" smtClean="0"/>
              <a:t>This function suggests that when the car is 1 year old, maintenance expenses are being incurred at a rate of.</a:t>
            </a:r>
            <a:endParaRPr lang="en-US" dirty="0"/>
          </a:p>
        </p:txBody>
      </p:sp>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lstStyle/>
          <a:p>
            <a:pPr marL="0" indent="0" algn="just">
              <a:buNone/>
            </a:pPr>
            <a:r>
              <a:rPr lang="en-US" dirty="0" smtClean="0"/>
              <a:t>As would be anticipated, the older the automobile, the more maintenance is required. The following figure illustrates the sketch of the rate of expenditure function.</a:t>
            </a:r>
            <a:endParaRPr lang="en-US" dirty="0"/>
          </a:p>
        </p:txBody>
      </p:sp>
    </p:spTree>
    <p:extLst>
      <p:ext uri="{BB962C8B-B14F-4D97-AF65-F5344CB8AC3E}">
        <p14:creationId xmlns:p14="http://schemas.microsoft.com/office/powerpoint/2010/main" xmlns="" val="3568700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533400"/>
            <a:ext cx="7848600" cy="5791200"/>
          </a:xfrm>
        </p:spPr>
        <p:txBody>
          <a:bodyPr>
            <a:normAutofit/>
          </a:bodyPr>
          <a:lstStyle/>
          <a:p>
            <a:pPr algn="just"/>
            <a:r>
              <a:rPr lang="en-US" dirty="0" smtClean="0"/>
              <a:t>The area under this curve between any two values of t is a measure of the expected maintenance cost during that time interval.</a:t>
            </a:r>
          </a:p>
          <a:p>
            <a:pPr algn="just"/>
            <a:r>
              <a:rPr lang="en-US" dirty="0" smtClean="0"/>
              <a:t> The expected maintenance cost during the automobile’s first 5 years are computed as </a:t>
            </a:r>
          </a:p>
        </p:txBody>
      </p:sp>
    </p:spTree>
    <p:extLst>
      <p:ext uri="{BB962C8B-B14F-4D97-AF65-F5344CB8AC3E}">
        <p14:creationId xmlns:p14="http://schemas.microsoft.com/office/powerpoint/2010/main" xmlns="" val="853817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2851020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440363"/>
          </a:xfrm>
        </p:spPr>
        <p:txBody>
          <a:bodyPr>
            <a:normAutofit fontScale="92500" lnSpcReduction="10000"/>
          </a:bodyPr>
          <a:lstStyle/>
          <a:p>
            <a:pPr marL="0" indent="0" algn="just">
              <a:buNone/>
            </a:pPr>
            <a:r>
              <a:rPr lang="en-US" sz="4300" u="sng" dirty="0" smtClean="0">
                <a:solidFill>
                  <a:schemeClr val="tx2"/>
                </a:solidFill>
              </a:rPr>
              <a:t>Example</a:t>
            </a:r>
            <a:r>
              <a:rPr lang="en-US" b="1" dirty="0" smtClean="0">
                <a:solidFill>
                  <a:schemeClr val="tx2"/>
                </a:solidFill>
              </a:rPr>
              <a:t>		</a:t>
            </a:r>
          </a:p>
          <a:p>
            <a:pPr marL="0" indent="0" algn="just">
              <a:buNone/>
            </a:pPr>
            <a:r>
              <a:rPr lang="en-US" b="1" dirty="0" smtClean="0"/>
              <a:t>Fund-Raising</a:t>
            </a:r>
          </a:p>
          <a:p>
            <a:pPr algn="just"/>
            <a:r>
              <a:rPr lang="en-US" dirty="0" smtClean="0"/>
              <a:t>A </a:t>
            </a:r>
            <a:r>
              <a:rPr lang="en-US" dirty="0"/>
              <a:t>state civic organization is conducting its annual fund-raising campaign for its summer camp program for the disadvantaged</a:t>
            </a:r>
            <a:r>
              <a:rPr lang="en-US" dirty="0" smtClean="0"/>
              <a:t>.</a:t>
            </a:r>
          </a:p>
          <a:p>
            <a:pPr algn="just"/>
            <a:r>
              <a:rPr lang="en-US" dirty="0" smtClean="0"/>
              <a:t>Campaign </a:t>
            </a:r>
            <a:r>
              <a:rPr lang="en-US" dirty="0"/>
              <a:t>expenditures will be incurred at a rate of $10,000 per day</a:t>
            </a:r>
            <a:r>
              <a:rPr lang="en-US" dirty="0" smtClean="0"/>
              <a:t>.</a:t>
            </a:r>
          </a:p>
          <a:p>
            <a:pPr algn="just"/>
            <a:r>
              <a:rPr lang="en-US" dirty="0" smtClean="0"/>
              <a:t>From </a:t>
            </a:r>
            <a:r>
              <a:rPr lang="en-US" dirty="0"/>
              <a:t>past experience it is </a:t>
            </a:r>
            <a:r>
              <a:rPr lang="en-US" dirty="0" smtClean="0"/>
              <a:t>known that contributions will be high during the early stages of the campaign and will tend to fall off as the campaign continues. </a:t>
            </a:r>
          </a:p>
        </p:txBody>
      </p:sp>
    </p:spTree>
    <p:extLst>
      <p:ext uri="{BB962C8B-B14F-4D97-AF65-F5344CB8AC3E}">
        <p14:creationId xmlns:p14="http://schemas.microsoft.com/office/powerpoint/2010/main" xmlns="" val="269276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0" y="609600"/>
            <a:ext cx="8229600" cy="5867400"/>
          </a:xfrm>
        </p:spPr>
        <p:txBody>
          <a:bodyPr>
            <a:normAutofit/>
          </a:bodyPr>
          <a:lstStyle/>
          <a:p>
            <a:pPr algn="just"/>
            <a:r>
              <a:rPr lang="en-US" dirty="0"/>
              <a:t>The function describing the rate at which contributions are received is </a:t>
            </a:r>
            <a:endParaRPr lang="en-US" dirty="0" smtClean="0"/>
          </a:p>
          <a:p>
            <a:pPr marL="0" indent="0" algn="just">
              <a:buNone/>
            </a:pPr>
            <a:endParaRPr lang="en-US" dirty="0"/>
          </a:p>
          <a:p>
            <a:pPr marL="0" indent="0" algn="just">
              <a:buNone/>
            </a:pPr>
            <a:endParaRPr lang="en-US" dirty="0" smtClean="0"/>
          </a:p>
          <a:p>
            <a:pPr marL="0" indent="0" algn="just">
              <a:buNone/>
            </a:pPr>
            <a:r>
              <a:rPr lang="en-US" dirty="0" smtClean="0"/>
              <a:t>where t represents the day of the campaign, and </a:t>
            </a:r>
            <a:r>
              <a:rPr lang="en-US" i="1" dirty="0">
                <a:latin typeface="Times New Roman" pitchFamily="18" charset="0"/>
                <a:cs typeface="Times New Roman" pitchFamily="18" charset="0"/>
              </a:rPr>
              <a:t>c</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smtClean="0"/>
              <a:t> equals the rate of which contribution are received, measured in dollars per day.</a:t>
            </a:r>
          </a:p>
          <a:p>
            <a:pPr algn="just"/>
            <a:r>
              <a:rPr lang="en-US" dirty="0" smtClean="0"/>
              <a:t>The organization wishes to maximize the net proceeds from the campaign.</a:t>
            </a:r>
          </a:p>
        </p:txBody>
      </p:sp>
    </p:spTree>
    <p:extLst>
      <p:ext uri="{BB962C8B-B14F-4D97-AF65-F5344CB8AC3E}">
        <p14:creationId xmlns:p14="http://schemas.microsoft.com/office/powerpoint/2010/main" xmlns="" val="993690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305800" cy="5287963"/>
          </a:xfrm>
        </p:spPr>
        <p:txBody>
          <a:bodyPr>
            <a:normAutofit/>
          </a:bodyPr>
          <a:lstStyle/>
          <a:p>
            <a:pPr marL="514350" indent="-514350" algn="just">
              <a:buFont typeface="+mj-lt"/>
              <a:buAutoNum type="alphaLcPeriod"/>
            </a:pPr>
            <a:r>
              <a:rPr lang="en-US" dirty="0" smtClean="0"/>
              <a:t>Determine how long the campaign should be conducted in order to maximize the net profit.</a:t>
            </a:r>
          </a:p>
          <a:p>
            <a:pPr marL="514350" indent="-514350" algn="just">
              <a:buFont typeface="+mj-lt"/>
              <a:buAutoNum type="alphaLcPeriod"/>
            </a:pPr>
            <a:r>
              <a:rPr lang="en-US" dirty="0" smtClean="0"/>
              <a:t>What </a:t>
            </a:r>
            <a:r>
              <a:rPr lang="en-US" dirty="0"/>
              <a:t>are total campaign expenditures expected to equal?</a:t>
            </a:r>
          </a:p>
          <a:p>
            <a:pPr marL="514350" indent="-514350" algn="just">
              <a:buFont typeface="+mj-lt"/>
              <a:buAutoNum type="alphaLcPeriod"/>
            </a:pPr>
            <a:r>
              <a:rPr lang="en-US" dirty="0"/>
              <a:t>What are total contributions expected to equal?</a:t>
            </a:r>
          </a:p>
          <a:p>
            <a:pPr marL="514350" indent="-514350" algn="just">
              <a:buFont typeface="+mj-lt"/>
              <a:buAutoNum type="alphaLcPeriod"/>
            </a:pPr>
            <a:r>
              <a:rPr lang="en-US" dirty="0"/>
              <a:t>What are the net proceeds (total contributions less total expenditures) expected to equal?</a:t>
            </a:r>
          </a:p>
          <a:p>
            <a:pPr marL="0" indent="0">
              <a:buNone/>
            </a:pPr>
            <a:endParaRPr lang="en-GB" dirty="0"/>
          </a:p>
        </p:txBody>
      </p:sp>
    </p:spTree>
    <p:extLst>
      <p:ext uri="{BB962C8B-B14F-4D97-AF65-F5344CB8AC3E}">
        <p14:creationId xmlns:p14="http://schemas.microsoft.com/office/powerpoint/2010/main" xmlns="" val="3472038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2"/>
              <p:cNvSpPr>
                <a:spLocks noGrp="1"/>
              </p:cNvSpPr>
              <p:nvPr>
                <p:ph idx="1"/>
              </p:nvPr>
            </p:nvSpPr>
            <p:spPr>
              <a:xfrm>
                <a:off x="457200" y="685800"/>
                <a:ext cx="8229600" cy="5440363"/>
              </a:xfrm>
            </p:spPr>
            <p:txBody>
              <a:bodyPr>
                <a:normAutofit fontScale="92500"/>
              </a:bodyPr>
              <a:lstStyle/>
              <a:p>
                <a:pPr marL="0" indent="0" algn="just">
                  <a:buNone/>
                </a:pPr>
                <a:r>
                  <a:rPr lang="en-US" sz="4800" u="sng" dirty="0" smtClean="0">
                    <a:solidFill>
                      <a:schemeClr val="tx2"/>
                    </a:solidFill>
                  </a:rPr>
                  <a:t>Solution</a:t>
                </a:r>
                <a:endParaRPr lang="en-US" sz="4800" u="sng" dirty="0" smtClean="0">
                  <a:solidFill>
                    <a:schemeClr val="tx2"/>
                  </a:solidFill>
                </a:endParaRPr>
              </a:p>
              <a:p>
                <a:pPr marL="914400" indent="-914400" algn="just">
                  <a:buNone/>
                </a:pPr>
                <a:r>
                  <a:rPr lang="en-US" dirty="0" smtClean="0"/>
                  <a:t>(a)	The function which describes the rate at which expenditures </a:t>
                </a:r>
                <a14:m>
                  <m:oMath xmlns:m="http://schemas.openxmlformats.org/officeDocument/2006/math">
                    <m:r>
                      <a:rPr lang="en-US" i="1" dirty="0" smtClean="0">
                        <a:latin typeface="Cambria Math"/>
                      </a:rPr>
                      <m:t>𝑒</m:t>
                    </m:r>
                    <m:r>
                      <a:rPr lang="en-US" i="1" dirty="0" smtClean="0">
                        <a:latin typeface="Cambria Math"/>
                      </a:rPr>
                      <m:t>(</m:t>
                    </m:r>
                    <m:r>
                      <a:rPr lang="en-US" i="1" dirty="0" smtClean="0">
                        <a:latin typeface="Cambria Math"/>
                      </a:rPr>
                      <m:t>𝑡</m:t>
                    </m:r>
                    <m:r>
                      <a:rPr lang="en-US" i="1" dirty="0" smtClean="0">
                        <a:latin typeface="Cambria Math"/>
                      </a:rPr>
                      <m:t>)</m:t>
                    </m:r>
                  </m:oMath>
                </a14:m>
                <a:r>
                  <a:rPr lang="en-US" dirty="0" smtClean="0"/>
                  <a:t> are incurred </a:t>
                </a:r>
                <a:r>
                  <a:rPr lang="en-US" dirty="0" smtClean="0"/>
                  <a:t>is</a:t>
                </a:r>
                <a:r>
                  <a:rPr lang="en-US" dirty="0" smtClean="0"/>
                  <a:t> </a:t>
                </a:r>
                <a:endParaRPr lang="en-US" dirty="0" smtClean="0"/>
              </a:p>
              <a:p>
                <a:pPr marL="0" indent="0" algn="just">
                  <a:buNone/>
                </a:pPr>
                <a:endParaRPr lang="en-US" dirty="0" smtClean="0"/>
              </a:p>
              <a:p>
                <a:pPr marL="0" indent="0" algn="just">
                  <a:buNone/>
                </a:pPr>
                <a:endParaRPr lang="en-US" dirty="0"/>
              </a:p>
              <a:p>
                <a:pPr marL="0" indent="0" algn="just">
                  <a:buNone/>
                </a:pPr>
                <a:r>
                  <a:rPr lang="en-US" dirty="0" smtClean="0"/>
                  <a:t>The following figure illustrates the two functions</a:t>
                </a:r>
                <a:r>
                  <a:rPr lang="en-US" dirty="0"/>
                  <a:t>. </a:t>
                </a:r>
                <a:endParaRPr lang="en-US" dirty="0" smtClean="0"/>
              </a:p>
              <a:p>
                <a:pPr marL="0" indent="0" algn="just">
                  <a:buNone/>
                </a:pPr>
                <a:r>
                  <a:rPr lang="en-US" dirty="0" smtClean="0"/>
                  <a:t>As </a:t>
                </a:r>
                <a:r>
                  <a:rPr lang="en-US" dirty="0"/>
                  <a:t>long as the rate at which contributions are made exceeds the rate of expenditures for the campaign, net proceeds are positive. </a:t>
                </a:r>
                <a:endParaRPr lang="en-US" dirty="0" smtClean="0"/>
              </a:p>
            </p:txBody>
          </p:sp>
        </mc:Choice>
        <mc:Fallback>
          <p:sp>
            <p:nvSpPr>
              <p:cNvPr id="5" name="Content Placeholder 2"/>
              <p:cNvSpPr>
                <a:spLocks noGrp="1" noRot="1" noChangeAspect="1" noMove="1" noResize="1" noEditPoints="1" noAdjustHandles="1" noChangeArrowheads="1" noChangeShapeType="1" noTextEdit="1"/>
              </p:cNvSpPr>
              <p:nvPr>
                <p:ph idx="1"/>
              </p:nvPr>
            </p:nvSpPr>
            <p:spPr>
              <a:xfrm>
                <a:off x="457200" y="685800"/>
                <a:ext cx="8229600" cy="5440363"/>
              </a:xfrm>
              <a:blipFill rotWithShape="1">
                <a:blip r:embed="rId3" cstate="print"/>
                <a:stretch>
                  <a:fillRect l="-2963" t="-2354" r="-3037" b="-1457"/>
                </a:stretch>
              </a:blipFill>
            </p:spPr>
            <p:txBody>
              <a:bodyPr/>
              <a:lstStyle/>
              <a:p>
                <a:r>
                  <a:rPr lang="en-GB">
                    <a:noFill/>
                  </a:rPr>
                  <a:t> </a:t>
                </a:r>
              </a:p>
            </p:txBody>
          </p:sp>
        </mc:Fallback>
      </mc:AlternateContent>
      <p:graphicFrame>
        <p:nvGraphicFramePr>
          <p:cNvPr id="3" name="Object 2"/>
          <p:cNvGraphicFramePr>
            <a:graphicFrameLocks noChangeAspect="1"/>
          </p:cNvGraphicFramePr>
          <p:nvPr>
            <p:extLst>
              <p:ext uri="{D42A27DB-BD31-4B8C-83A1-F6EECF244321}">
                <p14:modId xmlns:p14="http://schemas.microsoft.com/office/powerpoint/2010/main" xmlns="" val="3228329560"/>
              </p:ext>
            </p:extLst>
          </p:nvPr>
        </p:nvGraphicFramePr>
        <p:xfrm>
          <a:off x="3124200" y="2514600"/>
          <a:ext cx="2476502" cy="609600"/>
        </p:xfrm>
        <a:graphic>
          <a:graphicData uri="http://schemas.openxmlformats.org/presentationml/2006/ole">
            <p:oleObj spid="_x0000_s16442" name="Equation" r:id="rId4" imgW="825480" imgH="203040" progId="Equation.3">
              <p:embed/>
            </p:oleObj>
          </a:graphicData>
        </a:graphic>
      </p:graphicFrame>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Figure</a:t>
            </a:r>
            <a:endParaRPr lang="en-GB" dirty="0"/>
          </a:p>
        </p:txBody>
      </p:sp>
    </p:spTree>
    <p:extLst>
      <p:ext uri="{BB962C8B-B14F-4D97-AF65-F5344CB8AC3E}">
        <p14:creationId xmlns:p14="http://schemas.microsoft.com/office/powerpoint/2010/main" xmlns="" val="2658243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85800"/>
            <a:ext cx="8229600" cy="5440363"/>
          </a:xfrm>
        </p:spPr>
        <p:txBody>
          <a:bodyPr>
            <a:normAutofit/>
          </a:bodyPr>
          <a:lstStyle/>
          <a:p>
            <a:pPr algn="just"/>
            <a:r>
              <a:rPr lang="en-US" dirty="0" smtClean="0"/>
              <a:t>Net </a:t>
            </a:r>
            <a:r>
              <a:rPr lang="en-US" dirty="0"/>
              <a:t>proceeds will be positive up until the time </a:t>
            </a:r>
            <a:r>
              <a:rPr lang="en-US" dirty="0" smtClean="0"/>
              <a:t>when the graphs of the two functions intersect. </a:t>
            </a:r>
          </a:p>
          <a:p>
            <a:pPr algn="just"/>
            <a:r>
              <a:rPr lang="en-US" dirty="0" smtClean="0"/>
              <a:t>Beyond this point, the rate of expenditure exceeds the rate of contribution.</a:t>
            </a:r>
          </a:p>
          <a:p>
            <a:pPr algn="just"/>
            <a:r>
              <a:rPr lang="en-US" dirty="0" smtClean="0"/>
              <a:t>That is, contributions would be coming in at a rate of less that $10,000 per day.</a:t>
            </a:r>
          </a:p>
          <a:p>
            <a:pPr algn="just"/>
            <a:r>
              <a:rPr lang="en-US" dirty="0" smtClean="0"/>
              <a:t>The graphs of the two functions intersect when</a:t>
            </a:r>
          </a:p>
          <a:p>
            <a:pPr marL="0" indent="0" algn="just">
              <a:buNone/>
            </a:pPr>
            <a:endParaRPr lang="en-US" dirty="0"/>
          </a:p>
          <a:p>
            <a:pPr marL="0" indent="0" algn="just">
              <a:buNone/>
            </a:pPr>
            <a:endParaRPr lang="en-US" dirty="0" smtClean="0"/>
          </a:p>
        </p:txBody>
      </p:sp>
    </p:spTree>
    <p:extLst>
      <p:ext uri="{BB962C8B-B14F-4D97-AF65-F5344CB8AC3E}">
        <p14:creationId xmlns:p14="http://schemas.microsoft.com/office/powerpoint/2010/main" xmlns="" val="486885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38718506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marL="914400" indent="-914400" algn="just">
              <a:buAutoNum type="alphaLcParenBoth" startAt="2"/>
            </a:pPr>
            <a:r>
              <a:rPr lang="en-US" dirty="0" smtClean="0"/>
              <a:t>Total campaign expenditures are represented by the area under e(t) between  </a:t>
            </a:r>
            <a:r>
              <a:rPr lang="en-US" i="1" dirty="0" smtClean="0">
                <a:latin typeface="Times New Roman" pitchFamily="18" charset="0"/>
                <a:cs typeface="Times New Roman" pitchFamily="18" charset="0"/>
              </a:rPr>
              <a:t>t</a:t>
            </a:r>
            <a:r>
              <a:rPr lang="en-US" dirty="0" smtClean="0"/>
              <a:t> = 0 and </a:t>
            </a:r>
            <a:r>
              <a:rPr lang="en-US" i="1" dirty="0">
                <a:latin typeface="Times New Roman" pitchFamily="18" charset="0"/>
                <a:cs typeface="Times New Roman" pitchFamily="18" charset="0"/>
              </a:rPr>
              <a:t>t</a:t>
            </a:r>
            <a:r>
              <a:rPr lang="en-US" dirty="0" smtClean="0"/>
              <a:t> = 10. </a:t>
            </a:r>
          </a:p>
          <a:p>
            <a:pPr marL="0" indent="0" algn="just">
              <a:buNone/>
            </a:pPr>
            <a:r>
              <a:rPr lang="en-US" dirty="0" smtClean="0"/>
              <a:t>This could be found by integrating e(t) between these limits or more simply by multiplying</a:t>
            </a:r>
          </a:p>
          <a:p>
            <a:pPr marL="914400" indent="-914400" algn="just">
              <a:buAutoNum type="alphaLcParenBoth" startAt="2"/>
            </a:pPr>
            <a:endParaRPr lang="en-US" dirty="0"/>
          </a:p>
        </p:txBody>
      </p:sp>
    </p:spTree>
    <p:extLst>
      <p:ext uri="{BB962C8B-B14F-4D97-AF65-F5344CB8AC3E}">
        <p14:creationId xmlns:p14="http://schemas.microsoft.com/office/powerpoint/2010/main" xmlns="" val="3854461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2"/>
              <p:cNvSpPr>
                <a:spLocks noGrp="1"/>
              </p:cNvSpPr>
              <p:nvPr>
                <p:ph idx="1"/>
              </p:nvPr>
            </p:nvSpPr>
            <p:spPr>
              <a:xfrm>
                <a:off x="457200" y="533400"/>
                <a:ext cx="8229600" cy="5867400"/>
              </a:xfrm>
            </p:spPr>
            <p:txBody>
              <a:bodyPr>
                <a:normAutofit/>
              </a:bodyPr>
              <a:lstStyle/>
              <a:p>
                <a:pPr marL="914400" indent="-914400" algn="just">
                  <a:buNone/>
                </a:pPr>
                <a:r>
                  <a:rPr lang="en-US" dirty="0" smtClean="0"/>
                  <a:t>(c)	Total contributions during the 10 days are represented by the area </a:t>
                </a:r>
                <a:r>
                  <a:rPr lang="en-US" dirty="0" smtClean="0"/>
                  <a:t>under </a:t>
                </a:r>
                <a14:m>
                  <m:oMath xmlns:m="http://schemas.openxmlformats.org/officeDocument/2006/math">
                    <m:r>
                      <a:rPr lang="en-US" i="1" dirty="0" smtClean="0">
                        <a:latin typeface="Cambria Math"/>
                      </a:rPr>
                      <m:t>𝑐</m:t>
                    </m:r>
                    <m:r>
                      <a:rPr lang="en-US" i="1" dirty="0" smtClean="0">
                        <a:latin typeface="Cambria Math"/>
                      </a:rPr>
                      <m:t>(</m:t>
                    </m:r>
                    <m:r>
                      <a:rPr lang="en-US" i="1" dirty="0" smtClean="0">
                        <a:latin typeface="Cambria Math"/>
                      </a:rPr>
                      <m:t>𝑡</m:t>
                    </m:r>
                    <m:r>
                      <a:rPr lang="en-US" i="1" dirty="0" smtClean="0">
                        <a:latin typeface="Cambria Math"/>
                      </a:rPr>
                      <m:t>)</m:t>
                    </m:r>
                  </m:oMath>
                </a14:m>
                <a:r>
                  <a:rPr lang="en-US" dirty="0" smtClean="0"/>
                  <a:t> </a:t>
                </a:r>
                <a:r>
                  <a:rPr lang="en-US" dirty="0" smtClean="0"/>
                  <a:t>between  </a:t>
                </a:r>
                <a14:m>
                  <m:oMath xmlns:m="http://schemas.openxmlformats.org/officeDocument/2006/math">
                    <m:r>
                      <a:rPr lang="en-US" i="1" dirty="0" smtClean="0">
                        <a:latin typeface="Cambria Math"/>
                        <a:cs typeface="Times New Roman" pitchFamily="18" charset="0"/>
                      </a:rPr>
                      <m:t>𝑡</m:t>
                    </m:r>
                    <m:r>
                      <a:rPr lang="en-US" i="1" dirty="0" smtClean="0">
                        <a:latin typeface="Cambria Math"/>
                      </a:rPr>
                      <m:t> = 0</m:t>
                    </m:r>
                  </m:oMath>
                </a14:m>
                <a:r>
                  <a:rPr lang="en-US" dirty="0" smtClean="0"/>
                  <a:t> and </a:t>
                </a:r>
                <a14:m>
                  <m:oMath xmlns:m="http://schemas.openxmlformats.org/officeDocument/2006/math">
                    <m:r>
                      <a:rPr lang="en-US" i="1" dirty="0" smtClean="0">
                        <a:latin typeface="Cambria Math"/>
                        <a:cs typeface="Times New Roman" pitchFamily="18" charset="0"/>
                      </a:rPr>
                      <m:t>𝑡</m:t>
                    </m:r>
                    <m:r>
                      <a:rPr lang="en-US" i="1" dirty="0" smtClean="0">
                        <a:latin typeface="Cambria Math"/>
                      </a:rPr>
                      <m:t> = 10</m:t>
                    </m:r>
                  </m:oMath>
                </a14:m>
                <a:r>
                  <a:rPr lang="en-US" dirty="0" smtClean="0"/>
                  <a:t>, or</a:t>
                </a:r>
                <a:endParaRPr lang="en-US" dirty="0"/>
              </a:p>
            </p:txBody>
          </p:sp>
        </mc:Choice>
        <mc:Fallback>
          <p:sp>
            <p:nvSpPr>
              <p:cNvPr id="5" name="Content Placeholder 2"/>
              <p:cNvSpPr>
                <a:spLocks noGrp="1" noRot="1" noChangeAspect="1" noMove="1" noResize="1" noEditPoints="1" noAdjustHandles="1" noChangeArrowheads="1" noChangeShapeType="1" noTextEdit="1"/>
              </p:cNvSpPr>
              <p:nvPr>
                <p:ph idx="1"/>
              </p:nvPr>
            </p:nvSpPr>
            <p:spPr>
              <a:xfrm>
                <a:off x="457200" y="533400"/>
                <a:ext cx="8229600" cy="5867400"/>
              </a:xfrm>
              <a:blipFill rotWithShape="1">
                <a:blip r:embed="rId3" cstate="print"/>
                <a:stretch>
                  <a:fillRect l="-1852" t="-1351" r="-3185"/>
                </a:stretch>
              </a:blipFill>
            </p:spPr>
            <p:txBody>
              <a:bodyPr/>
              <a:lstStyle/>
              <a:p>
                <a:r>
                  <a:rPr lang="en-GB">
                    <a:noFill/>
                  </a:rPr>
                  <a:t> </a:t>
                </a:r>
              </a:p>
            </p:txBody>
          </p:sp>
        </mc:Fallback>
      </mc:AlternateContent>
    </p:spTree>
    <p:extLst>
      <p:ext uri="{BB962C8B-B14F-4D97-AF65-F5344CB8AC3E}">
        <p14:creationId xmlns:p14="http://schemas.microsoft.com/office/powerpoint/2010/main" xmlns="" val="46194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305800" cy="5516563"/>
          </a:xfrm>
        </p:spPr>
        <p:txBody>
          <a:bodyPr/>
          <a:lstStyle/>
          <a:p>
            <a:pPr marL="0" indent="0">
              <a:buNone/>
            </a:pPr>
            <a:r>
              <a:rPr lang="en-US" dirty="0" smtClean="0"/>
              <a:t>(d)</a:t>
            </a:r>
            <a:endParaRPr lang="en-GB" dirty="0"/>
          </a:p>
        </p:txBody>
      </p:sp>
    </p:spTree>
    <p:extLst>
      <p:ext uri="{BB962C8B-B14F-4D97-AF65-F5344CB8AC3E}">
        <p14:creationId xmlns:p14="http://schemas.microsoft.com/office/powerpoint/2010/main" xmlns="" val="23727757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304800"/>
            <a:ext cx="8229600" cy="6096000"/>
          </a:xfrm>
        </p:spPr>
        <p:txBody>
          <a:bodyPr>
            <a:normAutofit fontScale="90000"/>
          </a:bodyPr>
          <a:lstStyle/>
          <a:p>
            <a:pPr algn="l"/>
            <a:r>
              <a:rPr lang="en-US" u="sng" dirty="0" smtClean="0">
                <a:solidFill>
                  <a:schemeClr val="tx2"/>
                </a:solidFill>
              </a:rPr>
              <a:t>Example:</a:t>
            </a:r>
            <a:r>
              <a:rPr lang="en-US" sz="3200" b="1" dirty="0" smtClean="0">
                <a:solidFill>
                  <a:schemeClr val="tx2"/>
                </a:solidFill>
              </a:rPr>
              <a:t>	</a:t>
            </a:r>
            <a:br>
              <a:rPr lang="en-US" sz="3200" b="1" dirty="0" smtClean="0">
                <a:solidFill>
                  <a:schemeClr val="tx2"/>
                </a:solidFill>
              </a:rPr>
            </a:br>
            <a:r>
              <a:rPr lang="en-US" sz="3200" b="1" dirty="0" smtClean="0"/>
              <a:t>Blood Bank Management; </a:t>
            </a:r>
            <a:br>
              <a:rPr lang="en-US" sz="3200" b="1" dirty="0" smtClean="0"/>
            </a:br>
            <a:r>
              <a:rPr lang="en-US" sz="3200" dirty="0" smtClean="0"/>
              <a:t>A hospital blood bank is conducting a blood drive to replenish its inventory of blood. </a:t>
            </a:r>
            <a:br>
              <a:rPr lang="en-US" sz="3200" dirty="0" smtClean="0"/>
            </a:br>
            <a:r>
              <a:rPr lang="en-US" sz="3200" dirty="0" smtClean="0"/>
              <a:t>The hospital estimates that blood will be donated at a rate of d(t) pints per day, where</a:t>
            </a:r>
            <a:br>
              <a:rPr lang="en-US" sz="3200" dirty="0" smtClean="0"/>
            </a:br>
            <a:r>
              <a:rPr lang="en-US" sz="3200" dirty="0"/>
              <a:t/>
            </a:r>
            <a:br>
              <a:rPr lang="en-US" sz="3200" dirty="0"/>
            </a:br>
            <a:r>
              <a:rPr lang="en-US" sz="3200" dirty="0" smtClean="0"/>
              <a:t/>
            </a:r>
            <a:br>
              <a:rPr lang="en-US" sz="3200" dirty="0" smtClean="0"/>
            </a:br>
            <a:r>
              <a:rPr lang="en-US" sz="3200" dirty="0" smtClean="0"/>
              <a:t/>
            </a:r>
            <a:br>
              <a:rPr lang="en-US" sz="3200" dirty="0" smtClean="0"/>
            </a:br>
            <a:r>
              <a:rPr lang="en-US" sz="3200" dirty="0" smtClean="0"/>
              <a:t>and t equals the length of the blood drive in days. If the goal of the blood drive is 1,000 pints, when will the hospital reach its goal?</a:t>
            </a:r>
            <a:endParaRPr lang="en-US" sz="3200" dirty="0"/>
          </a:p>
        </p:txBody>
      </p:sp>
      <p:graphicFrame>
        <p:nvGraphicFramePr>
          <p:cNvPr id="9" name="Object 8"/>
          <p:cNvGraphicFramePr>
            <a:graphicFrameLocks noChangeAspect="1"/>
          </p:cNvGraphicFramePr>
          <p:nvPr>
            <p:extLst>
              <p:ext uri="{D42A27DB-BD31-4B8C-83A1-F6EECF244321}">
                <p14:modId xmlns:p14="http://schemas.microsoft.com/office/powerpoint/2010/main" xmlns="" val="2287781795"/>
              </p:ext>
            </p:extLst>
          </p:nvPr>
        </p:nvGraphicFramePr>
        <p:xfrm>
          <a:off x="3200400" y="3733800"/>
          <a:ext cx="2743200" cy="667265"/>
        </p:xfrm>
        <a:graphic>
          <a:graphicData uri="http://schemas.openxmlformats.org/presentationml/2006/ole">
            <p:oleObj spid="_x0000_s18479" name="Equation" r:id="rId3" imgW="939600" imgH="228600" progId="Equation.3">
              <p:embed/>
            </p:oleObj>
          </a:graphicData>
        </a:graphic>
      </p:graphicFrame>
    </p:spTree>
    <p:extLst>
      <p:ext uri="{BB962C8B-B14F-4D97-AF65-F5344CB8AC3E}">
        <p14:creationId xmlns:p14="http://schemas.microsoft.com/office/powerpoint/2010/main" xmlns="" val="1293289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4400" u="sng" dirty="0" smtClean="0">
                <a:solidFill>
                  <a:schemeClr val="tx2"/>
                </a:solidFill>
              </a:rPr>
              <a:t>Solution:</a:t>
            </a:r>
          </a:p>
          <a:p>
            <a:pPr marL="0" indent="0" algn="just">
              <a:buNone/>
            </a:pPr>
            <a:endParaRPr lang="en-US" dirty="0" smtClean="0"/>
          </a:p>
          <a:p>
            <a:pPr algn="just"/>
            <a:r>
              <a:rPr lang="en-US" dirty="0" smtClean="0"/>
              <a:t>In this problem the area between the graph of d and the t axis represents total donations of blood in pints.</a:t>
            </a:r>
          </a:p>
          <a:p>
            <a:pPr algn="just"/>
            <a:r>
              <a:rPr lang="en-US" dirty="0" smtClean="0"/>
              <a:t>Unlike previous applications, the desired area is known; the unknown is the upper limit of integration, as shown in the following figure. </a:t>
            </a:r>
            <a:endParaRPr lang="en-US" dirty="0"/>
          </a:p>
        </p:txBody>
      </p:sp>
    </p:spTree>
    <p:extLst>
      <p:ext uri="{BB962C8B-B14F-4D97-AF65-F5344CB8AC3E}">
        <p14:creationId xmlns:p14="http://schemas.microsoft.com/office/powerpoint/2010/main" xmlns="" val="24023999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Figure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US" dirty="0"/>
              <a:t>The hospital will reach its goal when</a:t>
            </a:r>
            <a:endParaRPr lang="en-GB" dirty="0"/>
          </a:p>
        </p:txBody>
      </p:sp>
    </p:spTree>
    <p:extLst>
      <p:ext uri="{BB962C8B-B14F-4D97-AF65-F5344CB8AC3E}">
        <p14:creationId xmlns:p14="http://schemas.microsoft.com/office/powerpoint/2010/main" xmlns="" val="28268504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361827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305800" cy="5943600"/>
          </a:xfrm>
        </p:spPr>
        <p:txBody>
          <a:bodyPr>
            <a:normAutofit fontScale="85000" lnSpcReduction="20000"/>
          </a:bodyPr>
          <a:lstStyle/>
          <a:p>
            <a:pPr marL="0" indent="0">
              <a:buNone/>
            </a:pPr>
            <a:r>
              <a:rPr lang="en-US" sz="4000" u="sng" dirty="0" smtClean="0">
                <a:solidFill>
                  <a:schemeClr val="tx2"/>
                </a:solidFill>
              </a:rPr>
              <a:t>Example</a:t>
            </a:r>
          </a:p>
          <a:p>
            <a:pPr marL="0" indent="0">
              <a:buNone/>
            </a:pPr>
            <a:r>
              <a:rPr lang="en-US" b="1" dirty="0" smtClean="0"/>
              <a:t>Consumer’s Surplus</a:t>
            </a:r>
          </a:p>
          <a:p>
            <a:r>
              <a:rPr lang="en-GB" dirty="0"/>
              <a:t>Consumer surplus is the difference between the maximum price a consumer is willing to pay and the actual price they do pay. </a:t>
            </a:r>
            <a:endParaRPr lang="en-GB" dirty="0" smtClean="0"/>
          </a:p>
          <a:p>
            <a:r>
              <a:rPr lang="en-GB" dirty="0" smtClean="0"/>
              <a:t>If </a:t>
            </a:r>
            <a:r>
              <a:rPr lang="en-GB" dirty="0"/>
              <a:t>a consumer would be willing to pay more than the current asking price, then they are getting more benefit from the purchased product than they spent to buy it.</a:t>
            </a:r>
            <a:endParaRPr lang="en-US" b="1" dirty="0" smtClean="0"/>
          </a:p>
          <a:p>
            <a:pPr algn="just"/>
            <a:r>
              <a:rPr lang="en-US" dirty="0" smtClean="0"/>
              <a:t>One way of measuring the value or utility that a product holds for a consumer is the price that he or she is willing to pay for it.</a:t>
            </a:r>
          </a:p>
          <a:p>
            <a:pPr algn="just"/>
            <a:r>
              <a:rPr lang="en-US" dirty="0" smtClean="0"/>
              <a:t>Economists contend that consumers actually receive bonus or surplus value from the products they purchase according to the way in which the marketplace operates.</a:t>
            </a:r>
          </a:p>
          <a:p>
            <a:pPr marL="0" indent="0" algn="just">
              <a:buNone/>
            </a:pPr>
            <a:endParaRPr lang="en-US" dirty="0"/>
          </a:p>
        </p:txBody>
      </p:sp>
    </p:spTree>
    <p:extLst>
      <p:ext uri="{BB962C8B-B14F-4D97-AF65-F5344CB8AC3E}">
        <p14:creationId xmlns:p14="http://schemas.microsoft.com/office/powerpoint/2010/main" xmlns="" val="25118956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Figure</a:t>
            </a:r>
            <a:endParaRPr lang="en-GB" dirty="0"/>
          </a:p>
        </p:txBody>
      </p:sp>
    </p:spTree>
    <p:extLst>
      <p:ext uri="{BB962C8B-B14F-4D97-AF65-F5344CB8AC3E}">
        <p14:creationId xmlns:p14="http://schemas.microsoft.com/office/powerpoint/2010/main" xmlns="" val="17844416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normAutofit fontScale="92500" lnSpcReduction="10000"/>
          </a:bodyPr>
          <a:lstStyle/>
          <a:p>
            <a:pPr algn="just"/>
            <a:r>
              <a:rPr lang="en-US" dirty="0" smtClean="0"/>
              <a:t>The above figure portrays the supply and demand functions for a product.</a:t>
            </a:r>
          </a:p>
          <a:p>
            <a:pPr algn="just"/>
            <a:r>
              <a:rPr lang="en-US" dirty="0" smtClean="0"/>
              <a:t>Equilibrium occurs when a price of $10 is charged and demand equals 100 units. </a:t>
            </a:r>
          </a:p>
          <a:p>
            <a:pPr algn="just"/>
            <a:r>
              <a:rPr lang="en-US" dirty="0" smtClean="0"/>
              <a:t>If dollars are used to represent the value of this product to consumers, accounting practices would suggest that the total revenue ($10 . 100units = $1,000) is a measure of the economic value of this product.</a:t>
            </a:r>
          </a:p>
          <a:p>
            <a:pPr algn="just"/>
            <a:r>
              <a:rPr lang="en-US" dirty="0" smtClean="0"/>
              <a:t>The area of rectangle ABCE represents this measure of value.</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33636448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normAutofit fontScale="92500" lnSpcReduction="20000"/>
          </a:bodyPr>
          <a:lstStyle/>
          <a:p>
            <a:pPr algn="just"/>
            <a:r>
              <a:rPr lang="en-US" dirty="0" smtClean="0"/>
              <a:t>However, if you consider the nature of the demand function, there would have been a demand for the product at prices higher than $10. </a:t>
            </a:r>
          </a:p>
          <a:p>
            <a:pPr algn="just"/>
            <a:r>
              <a:rPr lang="en-US" dirty="0" smtClean="0"/>
              <a:t>That is, there would have been consumers willing to pay almost $20 for the product.</a:t>
            </a:r>
          </a:p>
          <a:p>
            <a:pPr algn="just"/>
            <a:r>
              <a:rPr lang="en-US" dirty="0" smtClean="0"/>
              <a:t>Additional consumers would have been drawn into the market at prices between $10 and $20.</a:t>
            </a:r>
          </a:p>
          <a:p>
            <a:pPr algn="just"/>
            <a:r>
              <a:rPr lang="en-US" dirty="0" smtClean="0"/>
              <a:t>If we assume that the price these people would be willing to pay is a measure of the utility the product holds for them, they actually receive a bonus when the market price is $10. Refer again to the above figure. </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4022915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algn="just"/>
            <a:r>
              <a:rPr lang="en-US" dirty="0" smtClean="0"/>
              <a:t>Economists would claim that a measure of the actual utility of the product is the area ABCDE.</a:t>
            </a:r>
          </a:p>
          <a:p>
            <a:pPr algn="just"/>
            <a:r>
              <a:rPr lang="en-US" dirty="0" smtClean="0"/>
              <a:t>When the market is in equilibrium, the extra utility received by consumers, referred to as the consumer’s surplus, is represented by the shaded area CDE. This area can be found as </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14321404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algn="just"/>
            <a:r>
              <a:rPr lang="en-US" dirty="0" smtClean="0"/>
              <a:t>Our accounting methods would value the utility of the product at $1,000. </a:t>
            </a:r>
          </a:p>
          <a:p>
            <a:pPr algn="just"/>
            <a:r>
              <a:rPr lang="en-US" dirty="0" smtClean="0"/>
              <a:t>Economists would contend that the actual utility is $1,333.34, or that the consumer’s surplus equals $333.34.</a:t>
            </a:r>
          </a:p>
          <a:p>
            <a:pPr algn="just"/>
            <a:r>
              <a:rPr lang="en-US" dirty="0" smtClean="0"/>
              <a:t>This measure of added, or bonus, utility applies particularly to those consumers who would have been willing to pay more than $10.</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33327380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solidFill>
                  <a:schemeClr val="tx2"/>
                </a:solidFill>
              </a:rPr>
              <a:t>Review</a:t>
            </a:r>
          </a:p>
        </p:txBody>
      </p:sp>
      <p:sp>
        <p:nvSpPr>
          <p:cNvPr id="3" name="Content Placeholder 2"/>
          <p:cNvSpPr>
            <a:spLocks noGrp="1"/>
          </p:cNvSpPr>
          <p:nvPr>
            <p:ph idx="1"/>
          </p:nvPr>
        </p:nvSpPr>
        <p:spPr/>
        <p:txBody>
          <a:bodyPr/>
          <a:lstStyle/>
          <a:p>
            <a:pPr marL="0" indent="0" algn="just">
              <a:buNone/>
            </a:pPr>
            <a:r>
              <a:rPr lang="en-US" dirty="0" smtClean="0"/>
              <a:t>We studied Sec. 19.4: Applications of Integral calculus, by solving variety of different problems in business, economic and finance.</a:t>
            </a:r>
            <a:endParaRPr lang="en-US" dirty="0"/>
          </a:p>
        </p:txBody>
      </p:sp>
    </p:spTree>
    <p:extLst>
      <p:ext uri="{BB962C8B-B14F-4D97-AF65-F5344CB8AC3E}">
        <p14:creationId xmlns:p14="http://schemas.microsoft.com/office/powerpoint/2010/main" xmlns="" val="35641481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smtClean="0"/>
              <a:t>We will start </a:t>
            </a:r>
            <a:r>
              <a:rPr lang="en-US" smtClean="0"/>
              <a:t>Chapter 20</a:t>
            </a:r>
            <a:endParaRPr lang="en-US" dirty="0"/>
          </a:p>
        </p:txBody>
      </p:sp>
    </p:spTree>
    <p:extLst>
      <p:ext uri="{BB962C8B-B14F-4D97-AF65-F5344CB8AC3E}">
        <p14:creationId xmlns:p14="http://schemas.microsoft.com/office/powerpoint/2010/main" xmlns="" val="7019367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4225</TotalTime>
  <Words>987</Words>
  <Application>Microsoft Office PowerPoint</Application>
  <PresentationFormat>On-screen Show (4:3)</PresentationFormat>
  <Paragraphs>81</Paragraphs>
  <Slides>35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Equation</vt:lpstr>
      <vt:lpstr>Business Mathematics  MTH-367 </vt:lpstr>
      <vt:lpstr>Slide 2</vt:lpstr>
      <vt:lpstr>Today’s Topics</vt:lpstr>
      <vt:lpstr>Applications of Integral Calculus</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Example:  Blood Bank Management;  A hospital blood bank is conducting a blood drive to replenish its inventory of blood.  The hospital estimates that blood will be donated at a rate of d(t) pints per day, where    and t equals the length of the blood drive in days. If the goal of the blood drive is 1,000 pints, when will the hospital reach its goal?</vt:lpstr>
      <vt:lpstr>Slide 24</vt:lpstr>
      <vt:lpstr>Slide 25</vt:lpstr>
      <vt:lpstr>Slide 26</vt:lpstr>
      <vt:lpstr>Slide 27</vt:lpstr>
      <vt:lpstr>Slide 28</vt:lpstr>
      <vt:lpstr>Slide 29</vt:lpstr>
      <vt:lpstr>Slide 30</vt:lpstr>
      <vt:lpstr>Slide 31</vt:lpstr>
      <vt:lpstr>Slide 32</vt:lpstr>
      <vt:lpstr>Slide 33</vt:lpstr>
      <vt:lpstr>Review</vt:lpstr>
      <vt:lpstr>Next Lecture</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Administrator</cp:lastModifiedBy>
  <cp:revision>779</cp:revision>
  <dcterms:created xsi:type="dcterms:W3CDTF">2012-08-14T18:22:23Z</dcterms:created>
  <dcterms:modified xsi:type="dcterms:W3CDTF">2012-12-31T14:03:17Z</dcterms:modified>
</cp:coreProperties>
</file>