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414" r:id="rId2"/>
    <p:sldId id="416" r:id="rId3"/>
    <p:sldId id="289" r:id="rId4"/>
    <p:sldId id="290" r:id="rId5"/>
    <p:sldId id="374" r:id="rId6"/>
    <p:sldId id="393" r:id="rId7"/>
    <p:sldId id="396" r:id="rId8"/>
    <p:sldId id="373" r:id="rId9"/>
    <p:sldId id="397" r:id="rId10"/>
    <p:sldId id="398" r:id="rId11"/>
    <p:sldId id="403" r:id="rId12"/>
    <p:sldId id="264" r:id="rId13"/>
    <p:sldId id="407" r:id="rId14"/>
    <p:sldId id="347" r:id="rId15"/>
    <p:sldId id="388" r:id="rId16"/>
    <p:sldId id="408" r:id="rId17"/>
    <p:sldId id="352" r:id="rId18"/>
    <p:sldId id="410" r:id="rId19"/>
    <p:sldId id="399" r:id="rId20"/>
    <p:sldId id="411" r:id="rId21"/>
    <p:sldId id="417" r:id="rId22"/>
    <p:sldId id="418" r:id="rId23"/>
    <p:sldId id="419" r:id="rId24"/>
    <p:sldId id="420" r:id="rId25"/>
    <p:sldId id="422" r:id="rId26"/>
    <p:sldId id="425" r:id="rId27"/>
    <p:sldId id="426" r:id="rId28"/>
    <p:sldId id="427" r:id="rId29"/>
    <p:sldId id="428" r:id="rId30"/>
    <p:sldId id="429" r:id="rId31"/>
    <p:sldId id="430" r:id="rId32"/>
    <p:sldId id="431" r:id="rId33"/>
    <p:sldId id="438" r:id="rId34"/>
    <p:sldId id="432" r:id="rId35"/>
    <p:sldId id="433" r:id="rId36"/>
    <p:sldId id="434" r:id="rId37"/>
    <p:sldId id="435" r:id="rId38"/>
    <p:sldId id="436" r:id="rId39"/>
    <p:sldId id="437" r:id="rId40"/>
    <p:sldId id="439" r:id="rId41"/>
    <p:sldId id="440" r:id="rId42"/>
    <p:sldId id="442" r:id="rId43"/>
  </p:sldIdLst>
  <p:sldSz cx="9144000" cy="6858000" type="screen4x3"/>
  <p:notesSz cx="6858000" cy="9144000"/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1"/>
            <a:ext cx="7772400" cy="169545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29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894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12687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19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1000" y="3366655"/>
            <a:ext cx="838004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tx2"/>
                </a:solidFill>
              </a:rPr>
              <a:t>Integral Calculus:</a:t>
            </a:r>
          </a:p>
          <a:p>
            <a:pPr algn="ctr"/>
            <a:r>
              <a:rPr lang="en-US" sz="4400" b="1" dirty="0" smtClean="0">
                <a:solidFill>
                  <a:schemeClr val="tx2"/>
                </a:solidFill>
              </a:rPr>
              <a:t>Applications</a:t>
            </a:r>
            <a:endParaRPr lang="en-US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267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Last Lecture’s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Anti-derivatives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Rules of Integration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Additional Rules of Integration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Differential Equations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Today’s Topics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Definite </a:t>
            </a:r>
            <a:r>
              <a:rPr lang="en-US" dirty="0"/>
              <a:t>Integrals</a:t>
            </a:r>
          </a:p>
          <a:p>
            <a:r>
              <a:rPr lang="en-US" dirty="0"/>
              <a:t>Properties of Definite Integrals</a:t>
            </a:r>
          </a:p>
          <a:p>
            <a:r>
              <a:rPr lang="en-US" dirty="0"/>
              <a:t>Finding Area Using Definite Integrals</a:t>
            </a:r>
          </a:p>
          <a:p>
            <a:r>
              <a:rPr lang="en-US" dirty="0"/>
              <a:t>Finding Area Between Curves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495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In this section we will introduce the definite integral, which forms the basis for many applications of integral calculus.</a:t>
            </a:r>
          </a:p>
          <a:p>
            <a:pPr marL="0" indent="0" algn="just">
              <a:buNone/>
            </a:pPr>
            <a:endParaRPr lang="en-US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Definite Integrals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179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990600"/>
                <a:ext cx="8153400" cy="5410200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If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dirty="0"/>
                  <a:t> is a bounded function on the </a:t>
                </a:r>
                <a:r>
                  <a:rPr lang="en-US" dirty="0" smtClean="0"/>
                  <a:t>interval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(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dirty="0" smtClean="0"/>
                  <a:t>,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dirty="0" smtClean="0"/>
                  <a:t>),  then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 pitchFamily="18" charset="0"/>
                              <a:ea typeface="Cambria Math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is called </a:t>
                </a:r>
                <a:r>
                  <a:rPr lang="en-US" b="1" dirty="0" smtClean="0"/>
                  <a:t>definite integral</a:t>
                </a:r>
                <a:r>
                  <a:rPr lang="en-US" dirty="0" smtClean="0"/>
                  <a:t>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. </a:t>
                </a:r>
              </a:p>
              <a:p>
                <a:pPr algn="just"/>
                <a:r>
                  <a:rPr lang="en-US" sz="3600" dirty="0"/>
                  <a:t>The </a:t>
                </a:r>
                <a:r>
                  <a:rPr lang="en-US" sz="3600" dirty="0"/>
                  <a:t>values </a:t>
                </a:r>
                <a14:m>
                  <m:oMath xmlns:m="http://schemas.openxmlformats.org/officeDocument/2006/math">
                    <m:r>
                      <m:rPr>
                        <m:brk m:alnAt="23"/>
                      </m:rP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en-US" sz="3600" dirty="0"/>
                  <a:t> and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en-US" sz="3600" dirty="0"/>
                  <a:t> which appear, respectively, below and above the integral sign are called the limits of integration. The lower limit of integration is </a:t>
                </a:r>
                <a14:m>
                  <m:oMath xmlns:m="http://schemas.openxmlformats.org/officeDocument/2006/math">
                    <m:r>
                      <m:rPr>
                        <m:brk m:alnAt="23"/>
                      </m:rP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en-US" sz="3600" dirty="0"/>
                  <a:t>, and the upper limit of integration is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en-US" sz="3600" dirty="0" smtClean="0"/>
                  <a:t>.</a:t>
                </a:r>
              </a:p>
              <a:p>
                <a:pPr algn="just"/>
                <a:r>
                  <a:rPr lang="en-US" sz="3600" dirty="0" smtClean="0"/>
                  <a:t>The </a:t>
                </a:r>
                <a:r>
                  <a:rPr lang="en-US" sz="3600" dirty="0"/>
                  <a:t>notation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36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6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36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3600" i="1">
                            <a:latin typeface="Cambria Math"/>
                          </a:rPr>
                          <m:t>𝑓</m:t>
                        </m:r>
                        <m:r>
                          <a:rPr lang="en-US" sz="3600" i="1">
                            <a:latin typeface="Cambria Math"/>
                          </a:rPr>
                          <m:t>(</m:t>
                        </m:r>
                        <m:r>
                          <a:rPr lang="en-US" sz="3600" i="1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sz="36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3600" i="1">
                        <a:latin typeface="Cambria Math"/>
                      </a:rPr>
                      <m:t> </m:t>
                    </m:r>
                    <m:r>
                      <a:rPr lang="en-US" sz="3600" i="1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3600" dirty="0"/>
                  <a:t> can be described as “the definite integer of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3600" dirty="0"/>
                  <a:t> between a lower limit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3600" dirty="0"/>
                  <a:t> = </a:t>
                </a:r>
                <a14:m>
                  <m:oMath xmlns:m="http://schemas.openxmlformats.org/officeDocument/2006/math">
                    <m:r>
                      <m:rPr>
                        <m:brk m:alnAt="23"/>
                      </m:rP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en-US" sz="3600" dirty="0"/>
                  <a:t> and an upper limit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3600" dirty="0"/>
                  <a:t> =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en-US" sz="3600" dirty="0"/>
                  <a:t>,” or more simply “the integral of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3600" dirty="0"/>
                  <a:t> between </a:t>
                </a:r>
                <a14:m>
                  <m:oMath xmlns:m="http://schemas.openxmlformats.org/officeDocument/2006/math">
                    <m:r>
                      <m:rPr>
                        <m:brk m:alnAt="23"/>
                      </m:rPr>
                      <a:rPr lang="en-US" sz="3600" i="1">
                        <a:latin typeface="Cambria Math"/>
                      </a:rPr>
                      <m:t>𝑎</m:t>
                    </m:r>
                  </m:oMath>
                </a14:m>
                <a:r>
                  <a:rPr lang="en-US" sz="3600" dirty="0"/>
                  <a:t> and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</a:rPr>
                      <m:t>𝑏</m:t>
                    </m:r>
                  </m:oMath>
                </a14:m>
                <a:r>
                  <a:rPr lang="en-US" sz="3600" dirty="0" smtClean="0"/>
                  <a:t>.”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990600"/>
                <a:ext cx="8153400" cy="5410200"/>
              </a:xfrm>
              <a:blipFill rotWithShape="1">
                <a:blip r:embed="rId3" cstate="print"/>
                <a:stretch>
                  <a:fillRect l="-1346" t="-2255" r="-2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The Definite Integral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771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Evaluating Definite Integrals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evaluation of definite integrals is facilitated by the following important theorem.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688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Fundamental Theorem of Integral Calculus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2544763"/>
            <a:ext cx="822960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If a function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continuous over an interval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any anti-derivative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, then for any points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 on the interval, where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7251142"/>
              </p:ext>
            </p:extLst>
          </p:nvPr>
        </p:nvGraphicFramePr>
        <p:xfrm>
          <a:off x="2133600" y="4497676"/>
          <a:ext cx="5067300" cy="1106488"/>
        </p:xfrm>
        <a:graphic>
          <a:graphicData uri="http://schemas.openxmlformats.org/presentationml/2006/ole">
            <p:oleObj spid="_x0000_s2080" name="Equation" r:id="rId3" imgW="1511300" imgH="33020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304800" y="990600"/>
            <a:ext cx="8305800" cy="5029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623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029200"/>
              </a:xfrm>
            </p:spPr>
            <p:txBody>
              <a:bodyPr>
                <a:normAutofit fontScale="92500"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According to the fundamental theorem of integral calculus, the definite integral can be evaluated by: </a:t>
                </a:r>
              </a:p>
              <a:p>
                <a:pPr marL="514350" indent="-514350" algn="just">
                  <a:buFont typeface="+mj-lt"/>
                  <a:buAutoNum type="arabicPeriod"/>
                </a:pPr>
                <a:r>
                  <a:rPr lang="en-US" dirty="0"/>
                  <a:t>D</a:t>
                </a:r>
                <a:r>
                  <a:rPr lang="en-US" dirty="0" smtClean="0"/>
                  <a:t>etermining </a:t>
                </a:r>
                <a:r>
                  <a:rPr lang="en-US" dirty="0" smtClean="0"/>
                  <a:t>the indefinite integral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𝐹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+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dirty="0" smtClean="0"/>
                  <a:t> </a:t>
                </a:r>
                <a:endParaRPr lang="en-US" dirty="0" smtClean="0"/>
              </a:p>
              <a:p>
                <a:pPr marL="514350" indent="-514350" algn="just">
                  <a:buFont typeface="+mj-lt"/>
                  <a:buAutoNum type="arabicPeriod"/>
                </a:pPr>
                <a:endParaRPr lang="en-US" dirty="0" smtClean="0"/>
              </a:p>
              <a:p>
                <a:pPr marL="514350" indent="-514350" algn="just">
                  <a:buFont typeface="+mj-lt"/>
                  <a:buAutoNum type="arabicPeriod"/>
                </a:pPr>
                <a:r>
                  <a:rPr lang="en-US" dirty="0" smtClean="0"/>
                  <a:t>Computing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𝐹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–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𝐹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sometimes denoted </a:t>
                </a:r>
                <a:r>
                  <a:rPr lang="en-US" dirty="0" smtClean="0"/>
                  <a:t>by  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As </a:t>
                </a:r>
                <a:r>
                  <a:rPr lang="en-US" dirty="0" smtClean="0"/>
                  <a:t>you will see in the following example, there is no need to include the constant of integration in evaluating definite integrals.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029200"/>
              </a:xfrm>
              <a:blipFill rotWithShape="1">
                <a:blip r:embed="rId3" cstate="print"/>
                <a:stretch>
                  <a:fillRect l="-1704" t="-1576" r="-2963" b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9331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4000" u="sng" dirty="0" smtClean="0">
                    <a:solidFill>
                      <a:schemeClr val="tx2"/>
                    </a:solidFill>
                  </a:rPr>
                  <a:t>Example</a:t>
                </a:r>
                <a:r>
                  <a:rPr lang="en-US" u="sng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dirty="0" smtClean="0"/>
                  <a:t>Evaluate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  <m:e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b="0" i="1" smtClean="0">
                        <a:latin typeface="Cambria Math"/>
                      </a:rPr>
                      <m:t>𝑑𝑥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b="1" dirty="0" smtClean="0"/>
                  <a:t>Solution</a:t>
                </a:r>
                <a:endParaRPr lang="en-US" b="1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3" cstate="print"/>
                <a:stretch>
                  <a:fillRect l="-2593" t="-20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6922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770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419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Property-1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defined and continuous on the interval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3" name="Content Placeholder 3"/>
          <p:cNvSpPr txBox="1">
            <a:spLocks/>
          </p:cNvSpPr>
          <p:nvPr/>
        </p:nvSpPr>
        <p:spPr>
          <a:xfrm>
            <a:off x="609600" y="685800"/>
            <a:ext cx="78486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4000" u="sng" dirty="0" smtClean="0">
                <a:solidFill>
                  <a:schemeClr val="tx2"/>
                </a:solidFill>
              </a:rPr>
              <a:t>Properties of Definite Integrals</a:t>
            </a:r>
            <a:endParaRPr lang="en-US" sz="4000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609600" y="723900"/>
            <a:ext cx="7848600" cy="1257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99487022"/>
              </p:ext>
            </p:extLst>
          </p:nvPr>
        </p:nvGraphicFramePr>
        <p:xfrm>
          <a:off x="2195146" y="4191000"/>
          <a:ext cx="4677508" cy="1066800"/>
        </p:xfrm>
        <a:graphic>
          <a:graphicData uri="http://schemas.openxmlformats.org/presentationml/2006/ole">
            <p:oleObj spid="_x0000_s3102" name="Equation" r:id="rId3" imgW="1447800" imgH="330200" progId="Equation.3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1676400"/>
            <a:ext cx="8001000" cy="3962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046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609600" y="990600"/>
            <a:ext cx="7848600" cy="4419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Property-2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1101646"/>
              </p:ext>
            </p:extLst>
          </p:nvPr>
        </p:nvGraphicFramePr>
        <p:xfrm>
          <a:off x="3124200" y="2286000"/>
          <a:ext cx="2747963" cy="1066800"/>
        </p:xfrm>
        <a:graphic>
          <a:graphicData uri="http://schemas.openxmlformats.org/presentationml/2006/ole">
            <p:oleObj spid="_x0000_s4126" name="Equation" r:id="rId3" imgW="850531" imgH="330057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609600"/>
            <a:ext cx="8001000" cy="3429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609600" y="990600"/>
            <a:ext cx="7848600" cy="4419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Property-3</a:t>
            </a:r>
          </a:p>
          <a:p>
            <a:pPr marL="0" indent="0" algn="just">
              <a:buNone/>
            </a:pPr>
            <a:r>
              <a:rPr lang="en-US" dirty="0" smtClean="0"/>
              <a:t>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continuous on the interval 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 smtClean="0"/>
              <a:t>)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a&lt;b&lt;c</a:t>
            </a:r>
            <a:r>
              <a:rPr lang="en-US" dirty="0" smtClean="0"/>
              <a:t>,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01016396"/>
              </p:ext>
            </p:extLst>
          </p:nvPr>
        </p:nvGraphicFramePr>
        <p:xfrm>
          <a:off x="1155700" y="3352800"/>
          <a:ext cx="6684963" cy="1066800"/>
        </p:xfrm>
        <a:graphic>
          <a:graphicData uri="http://schemas.openxmlformats.org/presentationml/2006/ole">
            <p:oleObj spid="_x0000_s5149" name="Equation" r:id="rId3" imgW="2070100" imgH="33020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533400" y="762000"/>
            <a:ext cx="8001000" cy="3962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057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848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990600"/>
            <a:ext cx="7848600" cy="4419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Property-4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where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 smtClean="0"/>
              <a:t> is constant.</a:t>
            </a:r>
          </a:p>
          <a:p>
            <a:pPr marL="0" indent="0" algn="just">
              <a:buNone/>
            </a:pPr>
            <a:endParaRPr lang="en-US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61576534"/>
              </p:ext>
            </p:extLst>
          </p:nvPr>
        </p:nvGraphicFramePr>
        <p:xfrm>
          <a:off x="2139950" y="2514600"/>
          <a:ext cx="4716463" cy="1066800"/>
        </p:xfrm>
        <a:graphic>
          <a:graphicData uri="http://schemas.openxmlformats.org/presentationml/2006/ole">
            <p:oleObj spid="_x0000_s6173" name="Equation" r:id="rId3" imgW="1459866" imgH="330057" progId="Equation.3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533400" y="762000"/>
            <a:ext cx="8001000" cy="457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757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928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600"/>
                <a:ext cx="7848600" cy="44196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b="1" dirty="0" smtClean="0"/>
                  <a:t>Property-5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GB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GB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GB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GB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GB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GB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GB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exists then</a:t>
                </a:r>
                <a:endParaRPr lang="en-US" dirty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600"/>
                <a:ext cx="7848600" cy="4419600"/>
              </a:xfrm>
              <a:blipFill rotWithShape="1">
                <a:blip r:embed="rId3" cstate="print"/>
                <a:stretch>
                  <a:fillRect l="-1941" t="-1793" b="-19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43160090"/>
              </p:ext>
            </p:extLst>
          </p:nvPr>
        </p:nvGraphicFramePr>
        <p:xfrm>
          <a:off x="800100" y="3637935"/>
          <a:ext cx="7620000" cy="948267"/>
        </p:xfrm>
        <a:graphic>
          <a:graphicData uri="http://schemas.openxmlformats.org/presentationml/2006/ole">
            <p:oleObj spid="_x0000_s7214" name="Equation" r:id="rId4" imgW="2654300" imgH="33020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685800"/>
            <a:ext cx="8001000" cy="434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768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898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Definite </a:t>
            </a:r>
            <a:r>
              <a:rPr lang="en-US" u="sng" dirty="0" smtClean="0">
                <a:solidFill>
                  <a:schemeClr val="tx2"/>
                </a:solidFill>
              </a:rPr>
              <a:t>Integrals and Areas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One of the practical applications of integral calculus is that definite integrals can be used to compute areas. </a:t>
            </a:r>
          </a:p>
          <a:p>
            <a:pPr algn="just"/>
            <a:r>
              <a:rPr lang="en-US" dirty="0" smtClean="0"/>
              <a:t>These may represent areas which are bounded by curves representing functions and/or the coordinate axes.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950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u="sng" dirty="0" smtClean="0">
                <a:solidFill>
                  <a:schemeClr val="tx2"/>
                </a:solidFill>
              </a:rPr>
              <a:t>Areas between a Function and </a:t>
            </a:r>
            <a:r>
              <a:rPr lang="en-US" sz="4000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4000" u="sng" dirty="0" smtClean="0">
                <a:solidFill>
                  <a:schemeClr val="tx2"/>
                </a:solidFill>
              </a:rPr>
              <a:t>-axis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Definite integrals can be used to compute the area between the curve representing a function and the x axis. Several different situations may occur. The treatment of each varies and is now discussed.</a:t>
            </a:r>
          </a:p>
        </p:txBody>
      </p:sp>
    </p:spTree>
    <p:extLst>
      <p:ext uri="{BB962C8B-B14F-4D97-AF65-F5344CB8AC3E}">
        <p14:creationId xmlns:p14="http://schemas.microsoft.com/office/powerpoint/2010/main" xmlns="" val="331100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038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When the value of a continuous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positive over the interval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 – that is, the graph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lies above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 – the area which is bounded by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,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, and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 is determined by</a:t>
            </a:r>
          </a:p>
          <a:p>
            <a:pPr marL="0" indent="0" algn="just">
              <a:buNone/>
            </a:pPr>
            <a:endParaRPr lang="en-US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Case 1: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&gt; 0)</a:t>
            </a:r>
            <a:endParaRPr lang="en-US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67268351"/>
              </p:ext>
            </p:extLst>
          </p:nvPr>
        </p:nvGraphicFramePr>
        <p:xfrm>
          <a:off x="3429000" y="4267200"/>
          <a:ext cx="2485291" cy="1219200"/>
        </p:xfrm>
        <a:graphic>
          <a:graphicData uri="http://schemas.openxmlformats.org/presentationml/2006/ole">
            <p:oleObj spid="_x0000_s8202" name="Equation" r:id="rId3" imgW="672840" imgH="330120" progId="Equation.3">
              <p:embed/>
            </p:oleObj>
          </a:graphicData>
        </a:graphic>
      </p:graphicFrame>
      <p:sp>
        <p:nvSpPr>
          <p:cNvPr id="3" name="Rectangle 2"/>
          <p:cNvSpPr/>
          <p:nvPr/>
        </p:nvSpPr>
        <p:spPr>
          <a:xfrm>
            <a:off x="457200" y="609600"/>
            <a:ext cx="8229600" cy="5181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14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Figure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464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609600"/>
            <a:ext cx="7848600" cy="4495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4000" u="sng" dirty="0" smtClean="0">
                <a:solidFill>
                  <a:schemeClr val="tx2"/>
                </a:solidFill>
              </a:rPr>
              <a:t>Example:</a:t>
            </a:r>
          </a:p>
          <a:p>
            <a:pPr marL="0" indent="0" algn="just">
              <a:buNone/>
            </a:pPr>
            <a:r>
              <a:rPr lang="en-US" dirty="0" smtClean="0"/>
              <a:t>Determine the area beneath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= x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and above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 between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/>
              <a:t>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58423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038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When the value of a continuous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negative over the interval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≤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b,</a:t>
            </a:r>
            <a:r>
              <a:rPr lang="en-US" dirty="0" smtClean="0"/>
              <a:t>  that is, the graph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 lies below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 – the area which is bounded by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,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, and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 is determined by</a:t>
            </a:r>
          </a:p>
          <a:p>
            <a:pPr marL="0" indent="0" algn="just">
              <a:buNone/>
            </a:pPr>
            <a:endParaRPr lang="en-US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Case 2: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&lt; 0)</a:t>
            </a:r>
            <a:endParaRPr lang="en-US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56196564"/>
              </p:ext>
            </p:extLst>
          </p:nvPr>
        </p:nvGraphicFramePr>
        <p:xfrm>
          <a:off x="3429000" y="4495800"/>
          <a:ext cx="2486025" cy="1219200"/>
        </p:xfrm>
        <a:graphic>
          <a:graphicData uri="http://schemas.openxmlformats.org/presentationml/2006/ole">
            <p:oleObj spid="_x0000_s9226" name="Equation" r:id="rId3" imgW="672808" imgH="330057" progId="Equation.3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533400" y="685800"/>
            <a:ext cx="8153400" cy="5257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105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609600" y="990600"/>
            <a:ext cx="7848600" cy="4038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However, the definite integral evaluates the area as negative when it lies below </a:t>
            </a:r>
            <a:r>
              <a:rPr lang="en-US" dirty="0"/>
              <a:t>the</a:t>
            </a:r>
            <a:r>
              <a:rPr lang="en-US" dirty="0" smtClean="0"/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axis, Because area is absolute (or positive), the area will be computed as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92881268"/>
              </p:ext>
            </p:extLst>
          </p:nvPr>
        </p:nvGraphicFramePr>
        <p:xfrm>
          <a:off x="3217863" y="3962400"/>
          <a:ext cx="2908300" cy="1219200"/>
        </p:xfrm>
        <a:graphic>
          <a:graphicData uri="http://schemas.openxmlformats.org/presentationml/2006/ole">
            <p:oleObj spid="_x0000_s10250" name="Equation" r:id="rId3" imgW="787320" imgH="330120" progId="Equation.3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457200" y="609600"/>
            <a:ext cx="8229600" cy="5029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89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909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371600"/>
            <a:ext cx="7848600" cy="518160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dirty="0" smtClean="0"/>
              <a:t>When the value of a continuous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positive over part of the interval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/>
              <a:t> </a:t>
            </a:r>
            <a:r>
              <a:rPr lang="en-US" dirty="0" smtClean="0"/>
              <a:t>and negative over the remainder of the interval, </a:t>
            </a:r>
          </a:p>
          <a:p>
            <a:pPr marL="0" indent="0" algn="just">
              <a:buNone/>
            </a:pPr>
            <a:r>
              <a:rPr lang="en-US" dirty="0" smtClean="0"/>
              <a:t>part of the area between f and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 is above the x axis and part is below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  than                 calculates the net area.</a:t>
            </a:r>
          </a:p>
          <a:p>
            <a:pPr marL="0" indent="0" algn="just">
              <a:buNone/>
            </a:pPr>
            <a:r>
              <a:rPr lang="en-US" dirty="0" smtClean="0"/>
              <a:t>That is, area above the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 are evaluated as positive, and those below are evaluated as negative. The two are combined algebraically to yield the net value.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Case 3: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&lt; 0 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0)</a:t>
            </a:r>
          </a:p>
        </p:txBody>
      </p:sp>
    </p:spTree>
    <p:extLst>
      <p:ext uri="{BB962C8B-B14F-4D97-AF65-F5344CB8AC3E}">
        <p14:creationId xmlns:p14="http://schemas.microsoft.com/office/powerpoint/2010/main" xmlns="" val="149812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827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965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Finding Areas between Curves 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236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following examples illustrate procedures for determining areas between curves.</a:t>
            </a:r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609600" y="3276600"/>
            <a:ext cx="7848600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en-US" u="sng" dirty="0" smtClean="0">
                <a:solidFill>
                  <a:schemeClr val="tx2"/>
                </a:solidFill>
              </a:rPr>
              <a:t>EXAMPLE:</a:t>
            </a:r>
          </a:p>
          <a:p>
            <a:pPr marL="0" indent="0" algn="just">
              <a:buFont typeface="Arial" pitchFamily="34" charset="0"/>
              <a:buNone/>
            </a:pPr>
            <a:r>
              <a:rPr lang="en-US" dirty="0" smtClean="0"/>
              <a:t>Determine the shaded area between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dirty="0" smtClean="0"/>
              <a:t> indicated in the following figure.</a:t>
            </a:r>
          </a:p>
        </p:txBody>
      </p:sp>
    </p:spTree>
    <p:extLst>
      <p:ext uri="{BB962C8B-B14F-4D97-AF65-F5344CB8AC3E}">
        <p14:creationId xmlns:p14="http://schemas.microsoft.com/office/powerpoint/2010/main" xmlns="" val="408613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4438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u="sng" dirty="0" smtClean="0">
                <a:solidFill>
                  <a:schemeClr val="tx2"/>
                </a:solidFill>
              </a:rPr>
              <a:t>Solution</a:t>
            </a:r>
            <a:endParaRPr lang="en-US" sz="40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003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458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076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Area Between Two Curves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If the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/>
              <a:t>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/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) lies above the function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n-US" dirty="0" smtClean="0"/>
              <a:t>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 </a:t>
            </a:r>
            <a:r>
              <a:rPr lang="en-US" dirty="0" smtClean="0"/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) over the </a:t>
            </a:r>
            <a:r>
              <a:rPr lang="en-US" dirty="0">
                <a:cs typeface="Times New Roman" pitchFamily="18" charset="0"/>
              </a:rPr>
              <a:t>interval</a:t>
            </a:r>
            <a:r>
              <a:rPr lang="en-US" dirty="0" smtClean="0"/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, the area between the two functions over the interval is 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48022443"/>
              </p:ext>
            </p:extLst>
          </p:nvPr>
        </p:nvGraphicFramePr>
        <p:xfrm>
          <a:off x="2514600" y="3886200"/>
          <a:ext cx="4314825" cy="1219200"/>
        </p:xfrm>
        <a:graphic>
          <a:graphicData uri="http://schemas.openxmlformats.org/presentationml/2006/ole">
            <p:oleObj spid="_x0000_s12298" name="Equation" r:id="rId3" imgW="1168200" imgH="330120" progId="Equation.3">
              <p:embed/>
            </p:oleObj>
          </a:graphicData>
        </a:graphic>
      </p:graphicFrame>
      <p:sp>
        <p:nvSpPr>
          <p:cNvPr id="3" name="Rectangle 2"/>
          <p:cNvSpPr/>
          <p:nvPr/>
        </p:nvSpPr>
        <p:spPr>
          <a:xfrm>
            <a:off x="381000" y="1066800"/>
            <a:ext cx="8458200" cy="4267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409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Figure: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892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533400"/>
                <a:ext cx="8305800" cy="5592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4000" u="sng" dirty="0" smtClean="0">
                    <a:solidFill>
                      <a:schemeClr val="tx2"/>
                    </a:solidFill>
                  </a:rPr>
                  <a:t>Example</a:t>
                </a:r>
              </a:p>
              <a:p>
                <a:pPr marL="0" indent="0">
                  <a:buNone/>
                </a:pPr>
                <a:r>
                  <a:rPr lang="en-US" dirty="0" smtClean="0"/>
                  <a:t>Consider the functions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  <m:r>
                      <a:rPr lang="en-GB" b="0" i="1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𝑔</m:t>
                    </m:r>
                    <m:r>
                      <a:rPr lang="en-GB" b="0" i="1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 Suppose we want to determine the area between functions over the interval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0≤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≤4</m:t>
                    </m:r>
                  </m:oMath>
                </a14:m>
                <a:r>
                  <a:rPr lang="en-US" dirty="0" smtClean="0"/>
                  <a:t>, given in the figure.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533400"/>
                <a:ext cx="8305800" cy="5592763"/>
              </a:xfrm>
              <a:blipFill rotWithShape="1">
                <a:blip r:embed="rId3" cstate="print"/>
                <a:stretch>
                  <a:fillRect l="-2643" t="-1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4627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>
                <a:solidFill>
                  <a:schemeClr val="tx2"/>
                </a:solidFill>
              </a:rPr>
              <a:t>Solution</a:t>
            </a:r>
            <a:endParaRPr lang="en-US" u="sng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1471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>
                <a:solidFill>
                  <a:schemeClr val="tx2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Definite Integrals</a:t>
            </a:r>
          </a:p>
          <a:p>
            <a:r>
              <a:rPr lang="en-US" dirty="0"/>
              <a:t>Properties of Definite Integrals</a:t>
            </a:r>
          </a:p>
          <a:p>
            <a:r>
              <a:rPr lang="en-US" dirty="0"/>
              <a:t>Finding Area Using Definite Integrals</a:t>
            </a:r>
          </a:p>
          <a:p>
            <a:r>
              <a:rPr lang="en-US" dirty="0"/>
              <a:t>Finding Area Between Curves</a:t>
            </a:r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356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Next Lecture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94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3954</TotalTime>
  <Words>629</Words>
  <Application>Microsoft Office PowerPoint</Application>
  <PresentationFormat>On-screen Show (4:3)</PresentationFormat>
  <Paragraphs>73</Paragraphs>
  <Slides>42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Office Theme</vt:lpstr>
      <vt:lpstr>Equation</vt:lpstr>
      <vt:lpstr>Business Mathematics  MTH-367 </vt:lpstr>
      <vt:lpstr>Slide 2</vt:lpstr>
      <vt:lpstr>Last Lecture’s Summary</vt:lpstr>
      <vt:lpstr>Today’s Topics</vt:lpstr>
      <vt:lpstr>Definite Integrals</vt:lpstr>
      <vt:lpstr>The Definite Integral</vt:lpstr>
      <vt:lpstr>Evaluating Definite Integrals</vt:lpstr>
      <vt:lpstr>Fundamental Theorem of Integral Calculus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Definite Integrals and Areas</vt:lpstr>
      <vt:lpstr>Areas between a Function and x-axis</vt:lpstr>
      <vt:lpstr>Case 1: (f(x) &gt; 0)</vt:lpstr>
      <vt:lpstr>Slide 24</vt:lpstr>
      <vt:lpstr>Slide 25</vt:lpstr>
      <vt:lpstr>Case 2: (f(x) &lt; 0)</vt:lpstr>
      <vt:lpstr>Slide 27</vt:lpstr>
      <vt:lpstr>Slide 28</vt:lpstr>
      <vt:lpstr>Case 3: (f(x) &lt; 0 and f(x) &gt; 0)</vt:lpstr>
      <vt:lpstr>Slide 30</vt:lpstr>
      <vt:lpstr>Slide 31</vt:lpstr>
      <vt:lpstr>Finding Areas between Curves </vt:lpstr>
      <vt:lpstr>Slide 33</vt:lpstr>
      <vt:lpstr>Solution</vt:lpstr>
      <vt:lpstr>Slide 35</vt:lpstr>
      <vt:lpstr>Slide 36</vt:lpstr>
      <vt:lpstr>Area Between Two Curves</vt:lpstr>
      <vt:lpstr>Slide 38</vt:lpstr>
      <vt:lpstr>Slide 39</vt:lpstr>
      <vt:lpstr>Slide 40</vt:lpstr>
      <vt:lpstr>Review</vt:lpstr>
      <vt:lpstr>Next Lecture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Administrator</cp:lastModifiedBy>
  <cp:revision>736</cp:revision>
  <dcterms:created xsi:type="dcterms:W3CDTF">2012-08-14T18:22:23Z</dcterms:created>
  <dcterms:modified xsi:type="dcterms:W3CDTF">2012-12-31T12:08:18Z</dcterms:modified>
</cp:coreProperties>
</file>