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391" r:id="rId2"/>
    <p:sldId id="393" r:id="rId3"/>
    <p:sldId id="392" r:id="rId4"/>
    <p:sldId id="394" r:id="rId5"/>
    <p:sldId id="290" r:id="rId6"/>
    <p:sldId id="374" r:id="rId7"/>
    <p:sldId id="375" r:id="rId8"/>
    <p:sldId id="373" r:id="rId9"/>
    <p:sldId id="387" r:id="rId10"/>
    <p:sldId id="264" r:id="rId11"/>
    <p:sldId id="347" r:id="rId12"/>
    <p:sldId id="388" r:id="rId13"/>
    <p:sldId id="352" r:id="rId14"/>
    <p:sldId id="376" r:id="rId15"/>
    <p:sldId id="383" r:id="rId16"/>
    <p:sldId id="377" r:id="rId17"/>
    <p:sldId id="395" r:id="rId18"/>
    <p:sldId id="378" r:id="rId19"/>
    <p:sldId id="384" r:id="rId20"/>
    <p:sldId id="266" r:id="rId21"/>
    <p:sldId id="385" r:id="rId22"/>
    <p:sldId id="386" r:id="rId23"/>
    <p:sldId id="362" r:id="rId24"/>
    <p:sldId id="363" r:id="rId25"/>
    <p:sldId id="396" r:id="rId26"/>
    <p:sldId id="397" r:id="rId27"/>
    <p:sldId id="398" r:id="rId28"/>
    <p:sldId id="399" r:id="rId29"/>
    <p:sldId id="400" r:id="rId30"/>
    <p:sldId id="401" r:id="rId31"/>
    <p:sldId id="402" r:id="rId32"/>
    <p:sldId id="403" r:id="rId33"/>
    <p:sldId id="404" r:id="rId34"/>
    <p:sldId id="405" r:id="rId35"/>
    <p:sldId id="406" r:id="rId36"/>
    <p:sldId id="407" r:id="rId37"/>
    <p:sldId id="408" r:id="rId38"/>
    <p:sldId id="409" r:id="rId39"/>
    <p:sldId id="410" r:id="rId40"/>
    <p:sldId id="412" r:id="rId41"/>
    <p:sldId id="413" r:id="rId42"/>
    <p:sldId id="414" r:id="rId43"/>
    <p:sldId id="416" r:id="rId44"/>
    <p:sldId id="417" r:id="rId45"/>
    <p:sldId id="418" r:id="rId46"/>
    <p:sldId id="419" r:id="rId47"/>
    <p:sldId id="420" r:id="rId48"/>
    <p:sldId id="421" r:id="rId49"/>
    <p:sldId id="422" r:id="rId50"/>
    <p:sldId id="423" r:id="rId51"/>
    <p:sldId id="424" r:id="rId52"/>
    <p:sldId id="425" r:id="rId53"/>
    <p:sldId id="426" r:id="rId54"/>
    <p:sldId id="427" r:id="rId55"/>
  </p:sldIdLst>
  <p:sldSz cx="9144000" cy="6858000" type="screen4x3"/>
  <p:notesSz cx="6858000" cy="9144000"/>
  <p:custDataLst>
    <p:tags r:id="rId5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gs" Target="tags/tag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7228B-A51A-4E57-85AA-BAB137AC2F89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5D15D-C678-4025-BE92-FEDD32DED0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062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23650-DAC4-4EE2-9CC7-CE45B3EB0B3D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28</a:t>
            </a:r>
            <a:endParaRPr lang="en-GB" sz="4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702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Last Lecture’s Summary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C</a:t>
            </a:r>
            <a:r>
              <a:rPr lang="en-US" dirty="0" smtClean="0"/>
              <a:t>overed </a:t>
            </a:r>
            <a:r>
              <a:rPr lang="en-US" dirty="0"/>
              <a:t>Sec 17.2:</a:t>
            </a:r>
          </a:p>
          <a:p>
            <a:r>
              <a:rPr lang="en-US" dirty="0"/>
              <a:t>Optimization: Additional </a:t>
            </a:r>
            <a:r>
              <a:rPr lang="en-US" dirty="0" smtClean="0"/>
              <a:t>Applications</a:t>
            </a:r>
            <a:endParaRPr lang="en-US" dirty="0"/>
          </a:p>
          <a:p>
            <a:r>
              <a:rPr lang="en-US" dirty="0"/>
              <a:t>Finished Chapter 17</a:t>
            </a:r>
          </a:p>
        </p:txBody>
      </p:sp>
    </p:spTree>
    <p:extLst>
      <p:ext uri="{BB962C8B-B14F-4D97-AF65-F5344CB8AC3E}">
        <p14:creationId xmlns:p14="http://schemas.microsoft.com/office/powerpoint/2010/main" xmlns="" val="357472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1560" y="126876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Chapter 18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81000" y="3366655"/>
            <a:ext cx="838004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4400" b="1" dirty="0" smtClean="0">
                <a:solidFill>
                  <a:schemeClr val="tx2"/>
                </a:solidFill>
              </a:rPr>
              <a:t>Integral Calculus:</a:t>
            </a:r>
          </a:p>
          <a:p>
            <a:pPr algn="ctr"/>
            <a:r>
              <a:rPr lang="en-US" sz="4400" b="1" dirty="0" smtClean="0">
                <a:solidFill>
                  <a:schemeClr val="tx2"/>
                </a:solidFill>
              </a:rPr>
              <a:t>An Introduction</a:t>
            </a:r>
            <a:endParaRPr lang="en-US" sz="4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623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/>
          <p:cNvSpPr>
            <a:spLocks noGrp="1"/>
          </p:cNvSpPr>
          <p:nvPr>
            <p:ph idx="1"/>
          </p:nvPr>
        </p:nvSpPr>
        <p:spPr>
          <a:xfrm>
            <a:off x="609600" y="1600200"/>
            <a:ext cx="7848600" cy="47244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Introduce the nature and methods of integral calculus.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Present selected rules of integration and illustrate their use.</a:t>
            </a:r>
          </a:p>
          <a:p>
            <a:pPr marL="0" indent="0" algn="just">
              <a:buNone/>
            </a:pPr>
            <a:endParaRPr lang="en-US" dirty="0" smtClean="0"/>
          </a:p>
          <a:p>
            <a:pPr algn="just"/>
            <a:r>
              <a:rPr lang="en-US" dirty="0" smtClean="0"/>
              <a:t>Illustrate other methods of integration which may be appropriate when basic rules are not.</a:t>
            </a:r>
            <a:endParaRPr lang="en-US" dirty="0"/>
          </a:p>
        </p:txBody>
      </p:sp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153400" cy="12033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Chapter </a:t>
            </a:r>
            <a:r>
              <a:rPr lang="en-US" u="sng" dirty="0" smtClean="0">
                <a:solidFill>
                  <a:schemeClr val="tx2"/>
                </a:solidFill>
              </a:rPr>
              <a:t>Objectives</a:t>
            </a:r>
            <a:endParaRPr lang="en-US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946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Today’s Topics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Anti-derivatives</a:t>
            </a:r>
            <a:endParaRPr lang="en-US" dirty="0"/>
          </a:p>
          <a:p>
            <a:pPr algn="just">
              <a:lnSpc>
                <a:spcPct val="150000"/>
              </a:lnSpc>
            </a:pPr>
            <a:r>
              <a:rPr lang="en-US" dirty="0"/>
              <a:t>Rules of Integration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Additional Rules of Integration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Differential </a:t>
            </a:r>
            <a:r>
              <a:rPr lang="en-US" dirty="0"/>
              <a:t>Equations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/>
          <p:cNvSpPr>
            <a:spLocks noGrp="1"/>
          </p:cNvSpPr>
          <p:nvPr>
            <p:ph idx="1"/>
          </p:nvPr>
        </p:nvSpPr>
        <p:spPr>
          <a:xfrm>
            <a:off x="609600" y="685800"/>
            <a:ext cx="7848600" cy="56388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In this chapter we will introduce a second major area of study within the calculus – integral calculus.</a:t>
            </a:r>
          </a:p>
          <a:p>
            <a:pPr algn="just"/>
            <a:r>
              <a:rPr lang="en-US" dirty="0" smtClean="0"/>
              <a:t>An important concern of integral calculus is the determination of areas which occur between curves and other defined boundaries.</a:t>
            </a:r>
          </a:p>
          <a:p>
            <a:pPr algn="just"/>
            <a:r>
              <a:rPr lang="en-US" dirty="0" smtClean="0"/>
              <a:t>Also, if the derivative of an unknown function is known, integral calculus may provide a way of determining the original function.</a:t>
            </a:r>
          </a:p>
        </p:txBody>
      </p:sp>
    </p:spTree>
    <p:extLst>
      <p:ext uri="{BB962C8B-B14F-4D97-AF65-F5344CB8AC3E}">
        <p14:creationId xmlns:p14="http://schemas.microsoft.com/office/powerpoint/2010/main" xmlns="" val="198179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609600" y="1600200"/>
            <a:ext cx="7848600" cy="47244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b="1" dirty="0" smtClean="0"/>
              <a:t>The </a:t>
            </a:r>
            <a:r>
              <a:rPr lang="en-US" b="1" dirty="0" err="1" smtClean="0"/>
              <a:t>Antiderivative</a:t>
            </a:r>
            <a:r>
              <a:rPr lang="en-US" b="1" dirty="0" smtClean="0"/>
              <a:t> Concept</a:t>
            </a:r>
          </a:p>
          <a:p>
            <a:pPr algn="just"/>
            <a:r>
              <a:rPr lang="en-US" dirty="0" smtClean="0"/>
              <a:t>Given </a:t>
            </a:r>
            <a:r>
              <a:rPr lang="en-US" dirty="0" smtClean="0"/>
              <a:t>a function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, we are acquainted with how to find the derivative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There may be occasions in which we are given the derivative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f’</a:t>
            </a:r>
            <a:r>
              <a:rPr lang="en-US" dirty="0" smtClean="0"/>
              <a:t> and wish to determine the original function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. </a:t>
            </a:r>
          </a:p>
          <a:p>
            <a:pPr algn="just"/>
            <a:r>
              <a:rPr lang="en-US" dirty="0" smtClean="0"/>
              <a:t>Since the process of finding the original function is the reverse of differentiation, 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is said to be an anti-derivative of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f’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153400" cy="12033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Antiderivatives</a:t>
            </a:r>
            <a:endParaRPr lang="en-US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13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685800"/>
                <a:ext cx="7848600" cy="563880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 algn="just">
                  <a:buNone/>
                </a:pPr>
                <a:r>
                  <a:rPr lang="en-US" b="1" dirty="0" smtClean="0"/>
                  <a:t>Example: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Consider </a:t>
                </a:r>
                <a:r>
                  <a:rPr lang="en-US" dirty="0" smtClean="0"/>
                  <a:t>the derivative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By using a trial-error approach, it is not very difficult to conclude that the function.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=4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has </a:t>
                </a:r>
                <a:r>
                  <a:rPr lang="en-US" dirty="0" smtClean="0"/>
                  <a:t>the </a:t>
                </a:r>
                <a:r>
                  <a:rPr lang="en-US" dirty="0" smtClean="0"/>
                  <a:t>derivative </a:t>
                </a:r>
                <a:r>
                  <a:rPr lang="en-US" dirty="0" smtClean="0"/>
                  <a:t>given above. 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Another </a:t>
                </a:r>
                <a:r>
                  <a:rPr lang="en-US" dirty="0" smtClean="0"/>
                  <a:t>function having the same derivative is 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In </a:t>
                </a:r>
                <a:r>
                  <a:rPr lang="en-US" dirty="0" smtClean="0"/>
                  <a:t>fact, any function having the </a:t>
                </a:r>
                <a:r>
                  <a:rPr lang="en-US" dirty="0" smtClean="0"/>
                  <a:t>form</a:t>
                </a:r>
              </a:p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:r>
                  <a:rPr lang="en-US" dirty="0" smtClean="0"/>
                  <a:t>is anti-derivative of </a:t>
                </a:r>
                <a:endParaRPr lang="en-US" dirty="0" smtClean="0"/>
              </a:p>
            </p:txBody>
          </p:sp>
        </mc:Choice>
        <mc:Fallback>
          <p:sp>
            <p:nvSpPr>
              <p:cNvPr id="2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685800"/>
                <a:ext cx="7848600" cy="5638800"/>
              </a:xfrm>
              <a:blipFill rotWithShape="1">
                <a:blip r:embed="rId3" cstate="print"/>
                <a:stretch>
                  <a:fillRect l="-1786" t="-2270" r="-30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9623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001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b="1" dirty="0" smtClean="0"/>
                  <a:t>Example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Find </a:t>
                </a:r>
                <a:r>
                  <a:rPr lang="en-US" dirty="0" smtClean="0"/>
                  <a:t>the antiderivative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=2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−5.</m:t>
                    </m:r>
                  </m:oMath>
                </a14:m>
                <a:endParaRPr lang="en-US" dirty="0" smtClean="0"/>
              </a:p>
              <a:p>
                <a:pPr marL="0" indent="0" algn="just">
                  <a:buNone/>
                </a:pPr>
                <a:endParaRPr lang="en-US" b="1" dirty="0" smtClean="0"/>
              </a:p>
              <a:p>
                <a:pPr marL="0" indent="0" algn="just">
                  <a:buNone/>
                </a:pPr>
                <a:r>
                  <a:rPr lang="en-US" b="1" dirty="0" smtClean="0"/>
                  <a:t>Solution: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Using </a:t>
                </a:r>
                <a:r>
                  <a:rPr lang="en-US" dirty="0" smtClean="0"/>
                  <a:t>a trial-and-error approach and working with each term separately, you should conclude that the antiderivative is</a:t>
                </a:r>
              </a:p>
              <a:p>
                <a:pPr marL="0" indent="0" algn="just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baseline="30000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−5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GB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  <a:blipFill rotWithShape="1">
                <a:blip r:embed="rId3" cstate="print"/>
                <a:stretch>
                  <a:fillRect l="-1941" t="-1368" r="-3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</p:spPr>
            <p:txBody>
              <a:bodyPr>
                <a:normAutofit lnSpcReduction="10000"/>
              </a:bodyPr>
              <a:lstStyle/>
              <a:p>
                <a:pPr marL="0" indent="0" algn="just">
                  <a:buNone/>
                </a:pPr>
                <a:r>
                  <a:rPr lang="en-US" b="1" dirty="0" smtClean="0"/>
                  <a:t>Example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Assume </a:t>
                </a:r>
                <a:r>
                  <a:rPr lang="en-US" dirty="0" smtClean="0"/>
                  <a:t>in </a:t>
                </a:r>
                <a:r>
                  <a:rPr lang="en-US" dirty="0" smtClean="0"/>
                  <a:t>the last </a:t>
                </a:r>
                <a:r>
                  <a:rPr lang="en-US" dirty="0"/>
                  <a:t>e</a:t>
                </a:r>
                <a:r>
                  <a:rPr lang="en-US" dirty="0" smtClean="0"/>
                  <a:t>xample that </a:t>
                </a:r>
                <a:r>
                  <a:rPr lang="en-US" dirty="0" smtClean="0"/>
                  <a:t>one point on the function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dirty="0" smtClean="0"/>
                  <a:t> is (</a:t>
                </a:r>
                <a:r>
                  <a:rPr lang="en-US" dirty="0" smtClean="0"/>
                  <a:t>2,10</a:t>
                </a:r>
                <a:r>
                  <a:rPr lang="en-US" dirty="0" smtClean="0"/>
                  <a:t>). Determine the specific function from which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f’</a:t>
                </a:r>
                <a:r>
                  <a:rPr lang="en-US" dirty="0" smtClean="0"/>
                  <a:t> was derived.</a:t>
                </a:r>
              </a:p>
              <a:p>
                <a:pPr marL="0" indent="0" algn="just">
                  <a:buNone/>
                </a:pPr>
                <a:r>
                  <a:rPr lang="en-US" b="1" dirty="0" smtClean="0"/>
                  <a:t>Solution:</a:t>
                </a:r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The antiderivative describing the family of possible functions was </a:t>
                </a:r>
              </a:p>
              <a:p>
                <a:pPr marL="0" indent="0" algn="just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baseline="30000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−5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GB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  <a:blipFill rotWithShape="1">
                <a:blip r:embed="rId3" cstate="print"/>
                <a:stretch>
                  <a:fillRect l="-1941" t="-2211" r="-3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057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/>
          <p:cNvSpPr>
            <a:spLocks noGrp="1"/>
          </p:cNvSpPr>
          <p:nvPr>
            <p:ph idx="1"/>
          </p:nvPr>
        </p:nvSpPr>
        <p:spPr>
          <a:xfrm>
            <a:off x="609600" y="685800"/>
            <a:ext cx="7848600" cy="5562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u="sng" dirty="0" smtClean="0">
                <a:solidFill>
                  <a:schemeClr val="tx2"/>
                </a:solidFill>
              </a:rPr>
              <a:t>Revenue and Cost Functions</a:t>
            </a:r>
          </a:p>
          <a:p>
            <a:pPr marL="0" indent="0" algn="just">
              <a:buNone/>
            </a:pPr>
            <a:endParaRPr lang="en-US" dirty="0" smtClean="0"/>
          </a:p>
          <a:p>
            <a:pPr algn="just"/>
            <a:r>
              <a:rPr lang="en-US" dirty="0" smtClean="0"/>
              <a:t>If we have an expression for either marginal revenue or marginal cost, the respective antiderivatives will be the total revenue and total cost functions.</a:t>
            </a:r>
            <a:endParaRPr lang="en-US" b="0" dirty="0" smtClean="0"/>
          </a:p>
        </p:txBody>
      </p:sp>
    </p:spTree>
    <p:extLst>
      <p:ext uri="{BB962C8B-B14F-4D97-AF65-F5344CB8AC3E}">
        <p14:creationId xmlns:p14="http://schemas.microsoft.com/office/powerpoint/2010/main" xmlns="" val="210757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</p:spPr>
            <p:txBody>
              <a:bodyPr>
                <a:normAutofit lnSpcReduction="10000"/>
              </a:bodyPr>
              <a:lstStyle/>
              <a:p>
                <a:pPr marL="0" indent="0" algn="just">
                  <a:buNone/>
                </a:pPr>
                <a:r>
                  <a:rPr lang="en-US" b="1" dirty="0" smtClean="0"/>
                  <a:t>Example</a:t>
                </a:r>
              </a:p>
              <a:p>
                <a:pPr marL="0" indent="0" algn="just">
                  <a:buNone/>
                </a:pPr>
                <a:r>
                  <a:rPr lang="en-US" u="sng" dirty="0" smtClean="0">
                    <a:solidFill>
                      <a:schemeClr val="tx2"/>
                    </a:solidFill>
                  </a:rPr>
                  <a:t>Marginal Cost: Motivating Scenario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The </a:t>
                </a:r>
                <a:r>
                  <a:rPr lang="en-US" dirty="0" smtClean="0"/>
                  <a:t>function describing the marginal cost of producing a product is</a:t>
                </a:r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𝑀𝐶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+100</m:t>
                      </m:r>
                    </m:oMath>
                  </m:oMathPara>
                </a14:m>
                <a:endParaRPr lang="en-US" dirty="0" smtClean="0"/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Where x equals the number of units produced. It is also known that total cost equals $40,000 when x = 100. Determine the total cost function.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  <a:blipFill rotWithShape="1">
                <a:blip r:embed="rId2" cstate="print"/>
                <a:stretch>
                  <a:fillRect l="-1941" t="-2211" r="-3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5398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533400"/>
            <a:ext cx="8077200" cy="6096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/>
              <a:t>Solution:</a:t>
            </a:r>
          </a:p>
          <a:p>
            <a:pPr marL="0" indent="0" algn="just">
              <a:buNone/>
            </a:pPr>
            <a:r>
              <a:rPr lang="en-US" dirty="0" smtClean="0"/>
              <a:t>To determine the total cost function, we must first find the antiderivative of the marginal cost function,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Given that C(100) = 40,000, we can solve for the value of C, which happens to represent the fixed cost.</a:t>
            </a:r>
          </a:p>
          <a:p>
            <a:pPr marL="0" indent="0" algn="just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59861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</p:spPr>
            <p:txBody>
              <a:bodyPr>
                <a:normAutofit lnSpcReduction="10000"/>
              </a:bodyPr>
              <a:lstStyle/>
              <a:p>
                <a:pPr marL="0" indent="0" algn="just">
                  <a:buNone/>
                </a:pPr>
                <a:r>
                  <a:rPr lang="en-US" b="1" dirty="0" smtClean="0"/>
                  <a:t>Example:</a:t>
                </a:r>
              </a:p>
              <a:p>
                <a:pPr marL="0" indent="0" algn="just">
                  <a:buNone/>
                </a:pPr>
                <a:r>
                  <a:rPr lang="en-US" u="sng" dirty="0" smtClean="0">
                    <a:solidFill>
                      <a:schemeClr val="tx2"/>
                    </a:solidFill>
                  </a:rPr>
                  <a:t>Marginal Revenue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The </a:t>
                </a:r>
                <a:r>
                  <a:rPr lang="en-US" dirty="0" smtClean="0"/>
                  <a:t>marginal revenue function for a company’s product is</a:t>
                </a:r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𝑀</m:t>
                      </m:r>
                      <m:r>
                        <a:rPr lang="en-GB" b="0" i="1" smtClean="0">
                          <a:latin typeface="Cambria Math"/>
                        </a:rPr>
                        <m:t>𝑅</m:t>
                      </m:r>
                      <m:r>
                        <a:rPr lang="en-US" b="0" i="1" smtClean="0">
                          <a:latin typeface="Cambria Math"/>
                        </a:rPr>
                        <m:t>=50,000−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US" dirty="0" smtClean="0"/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Where x equals the number of units produced and sold. If total revenue equals 0 when no units are sold, determine the total revenue function for the product.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  <a:blipFill rotWithShape="1">
                <a:blip r:embed="rId2" cstate="print"/>
                <a:stretch>
                  <a:fillRect l="-1941" t="-2211" r="-3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8052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5503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7848600" cy="4724400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b="1" dirty="0" smtClean="0"/>
                  <a:t>Integration</a:t>
                </a:r>
              </a:p>
              <a:p>
                <a:pPr algn="just"/>
                <a:r>
                  <a:rPr lang="en-US" dirty="0" smtClean="0"/>
                  <a:t>The </a:t>
                </a:r>
                <a:r>
                  <a:rPr lang="en-US" dirty="0" smtClean="0"/>
                  <a:t>process of finding antiderivatives is more frequently called integration. </a:t>
                </a:r>
                <a:endParaRPr lang="en-US" dirty="0" smtClean="0"/>
              </a:p>
              <a:p>
                <a:pPr algn="just"/>
                <a:r>
                  <a:rPr lang="en-US" dirty="0" smtClean="0"/>
                  <a:t>The </a:t>
                </a:r>
                <a:r>
                  <a:rPr lang="en-US" dirty="0" smtClean="0"/>
                  <a:t>family of functions obtained through this process is called the indefinite integral. </a:t>
                </a:r>
                <a:endParaRPr lang="en-US" dirty="0" smtClean="0"/>
              </a:p>
              <a:p>
                <a:pPr algn="just"/>
                <a:r>
                  <a:rPr lang="en-US" dirty="0" smtClean="0"/>
                  <a:t>The </a:t>
                </a:r>
                <a:r>
                  <a:rPr lang="en-US" dirty="0" smtClean="0"/>
                  <a:t>notation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i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is </a:t>
                </a:r>
                <a:r>
                  <a:rPr lang="en-US" dirty="0"/>
                  <a:t>often used to indicate the indefinite integral of </a:t>
                </a:r>
                <a:r>
                  <a:rPr lang="en-US" dirty="0" smtClean="0"/>
                  <a:t>the </a:t>
                </a:r>
                <a:r>
                  <a:rPr lang="en-US" dirty="0"/>
                  <a:t>function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dirty="0"/>
                  <a:t>.</a:t>
                </a:r>
                <a:endParaRPr lang="en-US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7848600" cy="4724400"/>
              </a:xfrm>
              <a:blipFill rotWithShape="1">
                <a:blip r:embed="rId2" cstate="print"/>
                <a:stretch>
                  <a:fillRect l="-1398" r="-2640" b="-20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153400" cy="12033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Rules Of Integration</a:t>
            </a:r>
            <a:endParaRPr lang="en-US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823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609600"/>
            <a:ext cx="7848600" cy="57150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The symbol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∫</a:t>
            </a:r>
            <a:r>
              <a:rPr lang="en-US" dirty="0" smtClean="0"/>
              <a:t> is the integral sign;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 is the integrand, and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dx</a:t>
            </a:r>
            <a:r>
              <a:rPr lang="en-US" dirty="0" smtClean="0"/>
              <a:t>, as we will deal with it, indicates the variable with respect to which the integration process is performed. </a:t>
            </a:r>
          </a:p>
          <a:p>
            <a:pPr algn="just"/>
            <a:r>
              <a:rPr lang="en-US" dirty="0" smtClean="0"/>
              <a:t>Two verbal descriptions of the process are: “integrate the function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with respect to the variable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” or “find the indefinite integral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with respect to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”.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2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685800"/>
                <a:ext cx="7848600" cy="56388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u="sng" dirty="0" smtClean="0">
                    <a:solidFill>
                      <a:schemeClr val="tx2"/>
                    </a:solidFill>
                  </a:rPr>
                  <a:t>Indefinite Integral</a:t>
                </a:r>
              </a:p>
              <a:p>
                <a:pPr marL="0" indent="0" algn="just">
                  <a:buNone/>
                </a:pPr>
                <a:r>
                  <a:rPr lang="en-US" dirty="0" smtClean="0">
                    <a:cs typeface="Times New Roman" pitchFamily="18" charset="0"/>
                  </a:rPr>
                  <a:t>Given </a:t>
                </a:r>
                <a:r>
                  <a:rPr lang="en-US" dirty="0" smtClean="0">
                    <a:cs typeface="Times New Roman" pitchFamily="18" charset="0"/>
                  </a:rPr>
                  <a:t>that f is a continuous function,</a:t>
                </a:r>
              </a:p>
              <a:p>
                <a:pPr marL="0" indent="0" algn="just">
                  <a:buNone/>
                </a:pPr>
                <a:endParaRPr lang="en-US" dirty="0"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𝐹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𝑐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In this definition </a:t>
                </a:r>
                <a:r>
                  <a:rPr lang="en-US" dirty="0" smtClean="0"/>
                  <a:t>c </a:t>
                </a:r>
                <a:r>
                  <a:rPr lang="en-US" dirty="0" smtClean="0"/>
                  <a:t>is termed the constant of integration.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685800"/>
                <a:ext cx="7848600" cy="5638800"/>
              </a:xfrm>
              <a:blipFill rotWithShape="1">
                <a:blip r:embed="rId2" cstate="print"/>
                <a:stretch>
                  <a:fillRect l="-1941" r="-3261" b="-12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76400"/>
                <a:ext cx="7848600" cy="4648200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b="1" dirty="0" smtClean="0"/>
                  <a:t>Rule 1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b="1" dirty="0" smtClean="0"/>
                  <a:t>Constant </a:t>
                </a:r>
                <a:r>
                  <a:rPr lang="en-US" b="1" dirty="0" smtClean="0"/>
                  <a:t>Functions</a:t>
                </a:r>
                <a:endParaRPr lang="en-GB" i="1" dirty="0" smtClean="0">
                  <a:latin typeface="Cambria Math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𝑘𝑥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𝑐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dirty="0" smtClean="0"/>
                  <a:t>where k is any </a:t>
                </a:r>
                <a:r>
                  <a:rPr lang="en-US" dirty="0" smtClean="0"/>
                  <a:t>constant                                          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endParaRPr lang="en-US" dirty="0"/>
              </a:p>
              <a:p>
                <a:pPr marL="0" indent="0" algn="just">
                  <a:lnSpc>
                    <a:spcPct val="150000"/>
                  </a:lnSpc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76400"/>
                <a:ext cx="7848600" cy="4648200"/>
              </a:xfrm>
              <a:blipFill rotWithShape="1">
                <a:blip r:embed="rId3" cstate="print"/>
                <a:stretch>
                  <a:fillRect l="-1398" r="-1630" b="-55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28600" y="609599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u="sng" dirty="0">
                <a:solidFill>
                  <a:schemeClr val="tx2"/>
                </a:solidFill>
              </a:rPr>
              <a:t>Rules of Integration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28511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533400"/>
                <a:ext cx="7848600" cy="42672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b="1" dirty="0" smtClean="0"/>
                  <a:t>Rule 2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b="1" dirty="0" smtClean="0"/>
                  <a:t>Power  </a:t>
                </a:r>
                <a:r>
                  <a:rPr lang="en-US" b="1" dirty="0" smtClean="0"/>
                  <a:t>Rule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baseline="30000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+1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+1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𝑐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≠−1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533400"/>
                <a:ext cx="7848600" cy="4267200"/>
              </a:xfrm>
              <a:blipFill rotWithShape="1">
                <a:blip r:embed="rId3" cstate="print"/>
                <a:stretch>
                  <a:fillRect l="-2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9782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609600"/>
                <a:ext cx="7848600" cy="41910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b="1" dirty="0" smtClean="0"/>
                  <a:t>Rule 3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𝑘𝑓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</m:e>
                      </m:nary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dirty="0" smtClean="0"/>
                  <a:t>where k is any constant</a:t>
                </a:r>
              </a:p>
            </p:txBody>
          </p:sp>
        </mc:Choice>
        <mc:Fallback>
          <p:sp>
            <p:nvSpPr>
              <p:cNvPr id="5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609600"/>
                <a:ext cx="7848600" cy="4191000"/>
              </a:xfrm>
              <a:blipFill rotWithShape="1">
                <a:blip r:embed="rId3" cstate="print"/>
                <a:stretch>
                  <a:fillRect l="-2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7622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228600"/>
                <a:ext cx="7848600" cy="4572000"/>
              </a:xfrm>
            </p:spPr>
            <p:txBody>
              <a:bodyPr>
                <a:normAutofit fontScale="92500"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b="1" dirty="0" smtClean="0"/>
                  <a:t>Rule 4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𝑑𝑥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+mj-lt"/>
                          </a:rPr>
                          <m:t>and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/>
                              </a:rPr>
                              <m:t>𝑑𝑥</m:t>
                            </m:r>
                          </m:e>
                        </m:nary>
                      </m:e>
                    </m:nary>
                  </m:oMath>
                </a14:m>
                <a:r>
                  <a:rPr lang="en-US" dirty="0" smtClean="0"/>
                  <a:t> exist, then </a:t>
                </a:r>
                <a:endParaRPr lang="en-US" dirty="0" smtClean="0"/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±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]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 </m:t>
                          </m:r>
                        </m:e>
                      </m:nary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±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𝑑𝑥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dirty="0" smtClean="0"/>
                  <a:t>where k is any constant</a:t>
                </a:r>
              </a:p>
            </p:txBody>
          </p:sp>
        </mc:Choice>
        <mc:Fallback>
          <p:sp>
            <p:nvSpPr>
              <p:cNvPr id="5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228600"/>
                <a:ext cx="7848600" cy="4572000"/>
              </a:xfrm>
              <a:blipFill rotWithShape="1">
                <a:blip r:embed="rId3" cstate="print"/>
                <a:stretch>
                  <a:fillRect l="-1786" r="-1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6733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295400"/>
                <a:ext cx="8001000" cy="327660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b="1" dirty="0" smtClean="0"/>
                  <a:t>Rule 5	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b="1" dirty="0" smtClean="0"/>
                  <a:t>Power Rule, Exception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=1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n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𝑐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</p:txBody>
          </p:sp>
        </mc:Choice>
        <mc:Fallback>
          <p:sp>
            <p:nvSpPr>
              <p:cNvPr id="6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295400"/>
                <a:ext cx="8001000" cy="3276600"/>
              </a:xfrm>
              <a:blipFill rotWithShape="1">
                <a:blip r:embed="rId3" cstate="print"/>
                <a:stretch>
                  <a:fillRect l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u="sng" dirty="0" smtClean="0">
                <a:solidFill>
                  <a:schemeClr val="tx2"/>
                </a:solidFill>
              </a:rPr>
              <a:t>Additional Rules of Integration</a:t>
            </a:r>
            <a:endParaRPr lang="en-US" b="1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824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685800"/>
                <a:ext cx="7848600" cy="28194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b="1" dirty="0" smtClean="0"/>
                  <a:t>Rule 6:	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𝑐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</p:txBody>
          </p:sp>
        </mc:Choice>
        <mc:Fallback>
          <p:sp>
            <p:nvSpPr>
              <p:cNvPr id="5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685800"/>
                <a:ext cx="7848600" cy="2819400"/>
              </a:xfrm>
              <a:blipFill rotWithShape="1">
                <a:blip r:embed="rId3" cstate="print"/>
                <a:stretch>
                  <a:fillRect l="-19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0349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381000"/>
                <a:ext cx="7848600" cy="2819400"/>
              </a:xfrm>
            </p:spPr>
            <p:txBody>
              <a:bodyPr>
                <a:normAutofit fontScale="92500"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b="1" dirty="0" smtClean="0"/>
                  <a:t>Rule 7</a:t>
                </a:r>
                <a:r>
                  <a:rPr lang="en-US" b="1" dirty="0" smtClean="0"/>
                  <a:t>	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[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]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+1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+1</m:t>
                              </m:r>
                            </m:den>
                          </m:f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GB" b="0" i="1" smtClean="0">
                          <a:latin typeface="Cambria Math"/>
                        </a:rPr>
                        <m:t>𝑐</m:t>
                      </m:r>
                      <m:r>
                        <a:rPr lang="en-US" b="0" i="1" smtClean="0">
                          <a:latin typeface="Cambria Math"/>
                        </a:rPr>
                        <m:t>         </m:t>
                      </m:r>
                      <m:r>
                        <a:rPr lang="en-US" b="0" i="1" smtClean="0">
                          <a:latin typeface="Cambria Math"/>
                        </a:rPr>
                        <m:t>𝑛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≠−1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>
          <p:sp>
            <p:nvSpPr>
              <p:cNvPr id="5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381000"/>
                <a:ext cx="7848600" cy="2819400"/>
              </a:xfrm>
              <a:blipFill rotWithShape="1">
                <a:blip r:embed="rId3" cstate="print"/>
                <a:stretch>
                  <a:fillRect l="-1786" r="-2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6448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96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711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997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685800"/>
                <a:ext cx="7848600" cy="2362200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b="1" dirty="0" smtClean="0"/>
                  <a:t>Rule 8</a:t>
                </a:r>
                <a:r>
                  <a:rPr lang="en-US" b="1" dirty="0" smtClean="0"/>
                  <a:t>	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′(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)</m:t>
                              </m:r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𝑑𝑥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GB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>
          <p:sp>
            <p:nvSpPr>
              <p:cNvPr id="7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685800"/>
                <a:ext cx="7848600" cy="2362200"/>
              </a:xfrm>
              <a:blipFill rotWithShape="1">
                <a:blip r:embed="rId3" cstate="print"/>
                <a:stretch>
                  <a:fillRect l="-13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2257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261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685800"/>
                <a:ext cx="7848600" cy="28194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b="1" dirty="0" smtClean="0"/>
                  <a:t>Rule 9	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′(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𝑑𝑥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ln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GB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685800"/>
                <a:ext cx="7848600" cy="2819400"/>
              </a:xfrm>
              <a:blipFill rotWithShape="1">
                <a:blip r:embed="rId3" cstate="print"/>
                <a:stretch>
                  <a:fillRect l="-19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8491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697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106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609600" y="1752600"/>
            <a:ext cx="7848600" cy="4419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A differential equation is an equation which involves derivatives and/or differentials. </a:t>
            </a:r>
            <a:endParaRPr lang="en-US" dirty="0"/>
          </a:p>
        </p:txBody>
      </p:sp>
      <p:sp>
        <p:nvSpPr>
          <p:cNvPr id="3" name="Content Placeholder 3"/>
          <p:cNvSpPr txBox="1">
            <a:spLocks/>
          </p:cNvSpPr>
          <p:nvPr/>
        </p:nvSpPr>
        <p:spPr>
          <a:xfrm>
            <a:off x="609600" y="685800"/>
            <a:ext cx="7848600" cy="99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4000" u="sng" dirty="0" smtClean="0">
                <a:solidFill>
                  <a:schemeClr val="tx2"/>
                </a:solidFill>
              </a:rPr>
              <a:t>Differential Equations</a:t>
            </a:r>
            <a:endParaRPr lang="en-US" sz="4000" u="sng" dirty="0">
              <a:solidFill>
                <a:schemeClr val="tx2"/>
              </a:solidFill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609600" y="723900"/>
            <a:ext cx="7848600" cy="1257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492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752600"/>
                <a:ext cx="7848600" cy="4419600"/>
              </a:xfrm>
            </p:spPr>
            <p:txBody>
              <a:bodyPr>
                <a:normAutofit lnSpcReduction="10000"/>
              </a:bodyPr>
              <a:lstStyle/>
              <a:p>
                <a:pPr marL="0" indent="0" algn="just">
                  <a:buNone/>
                </a:pPr>
                <a:r>
                  <a:rPr lang="en-US" dirty="0" smtClean="0"/>
                  <a:t>If a differential equation involves derivatives of a function of one </a:t>
                </a:r>
                <a:r>
                  <a:rPr lang="en-US" dirty="0" smtClean="0"/>
                  <a:t>independent </a:t>
                </a:r>
                <a:r>
                  <a:rPr lang="en-US" dirty="0" smtClean="0"/>
                  <a:t>variable, it is called an </a:t>
                </a:r>
                <a:r>
                  <a:rPr lang="en-US" b="1" dirty="0" smtClean="0"/>
                  <a:t>ordinary differential equation</a:t>
                </a:r>
                <a:r>
                  <a:rPr lang="en-US" dirty="0" smtClean="0"/>
                  <a:t>.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The </a:t>
                </a:r>
                <a:r>
                  <a:rPr lang="en-US" dirty="0" smtClean="0"/>
                  <a:t>following equation is an example, where the independent variable is </a:t>
                </a:r>
                <a:r>
                  <a:rPr lang="en-US" i="1" dirty="0">
                    <a:latin typeface="Cambria Math"/>
                  </a:rPr>
                  <a:t>x</a:t>
                </a:r>
                <a:r>
                  <a:rPr lang="en-US" dirty="0" smtClean="0"/>
                  <a:t>.</a:t>
                </a:r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=5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−2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752600"/>
                <a:ext cx="7848600" cy="4419600"/>
              </a:xfrm>
              <a:blipFill rotWithShape="1">
                <a:blip r:embed="rId2" cstate="print"/>
                <a:stretch>
                  <a:fillRect l="-1941" t="-2897" r="-3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3"/>
          <p:cNvSpPr txBox="1">
            <a:spLocks/>
          </p:cNvSpPr>
          <p:nvPr/>
        </p:nvSpPr>
        <p:spPr>
          <a:xfrm>
            <a:off x="609600" y="685800"/>
            <a:ext cx="7848600" cy="99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4000" u="sng" dirty="0" smtClean="0">
                <a:solidFill>
                  <a:schemeClr val="tx2"/>
                </a:solidFill>
              </a:rPr>
              <a:t>Ordinary Differential Equations</a:t>
            </a:r>
            <a:endParaRPr lang="en-US" sz="4000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624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609600"/>
                <a:ext cx="7848600" cy="5715000"/>
              </a:xfrm>
            </p:spPr>
            <p:txBody>
              <a:bodyPr>
                <a:normAutofit fontScale="85000" lnSpcReduction="10000"/>
              </a:bodyPr>
              <a:lstStyle/>
              <a:p>
                <a:pPr algn="just"/>
                <a:r>
                  <a:rPr lang="en-US" dirty="0" smtClean="0"/>
                  <a:t>Differential equations are also classified by their order, which is the order of the highest-order derivative appearing in the equation. </a:t>
                </a:r>
                <a:endParaRPr lang="en-US" dirty="0" smtClean="0"/>
              </a:p>
              <a:p>
                <a:pPr algn="just"/>
                <a:endParaRPr lang="en-US" dirty="0"/>
              </a:p>
              <a:p>
                <a:pPr algn="just"/>
                <a:endParaRPr lang="en-US" dirty="0" smtClean="0"/>
              </a:p>
              <a:p>
                <a:pPr algn="just"/>
                <a:r>
                  <a:rPr lang="en-US" dirty="0" smtClean="0"/>
                  <a:t>Another </a:t>
                </a:r>
                <a:r>
                  <a:rPr lang="en-US" dirty="0" smtClean="0"/>
                  <a:t>way of classifying differential equations is by their degree. The </a:t>
                </a:r>
                <a:r>
                  <a:rPr lang="en-US" b="1" dirty="0" smtClean="0"/>
                  <a:t>degree</a:t>
                </a:r>
                <a:r>
                  <a:rPr lang="en-US" dirty="0" smtClean="0"/>
                  <a:t> is the power of the highest-order derivative in the differential equation. </a:t>
                </a:r>
                <a:r>
                  <a:rPr lang="en-US" dirty="0" smtClean="0"/>
                  <a:t>For example, </a:t>
                </a:r>
                <a:endParaRPr lang="en-US" dirty="0" smtClean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𝑑𝑦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−10=</m:t>
                      </m:r>
                      <m:r>
                        <a:rPr lang="en-US" i="1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/>
                  <a:t>an ordinary differential equation of first order and second degree.</a:t>
                </a:r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609600"/>
                <a:ext cx="7848600" cy="5715000"/>
              </a:xfrm>
              <a:blipFill rotWithShape="1">
                <a:blip r:embed="rId3" cstate="print"/>
                <a:stretch>
                  <a:fillRect l="-1398" t="-1599" r="-2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8039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/>
          <p:cNvSpPr>
            <a:spLocks noGrp="1"/>
          </p:cNvSpPr>
          <p:nvPr>
            <p:ph idx="1"/>
          </p:nvPr>
        </p:nvSpPr>
        <p:spPr>
          <a:xfrm>
            <a:off x="609600" y="685800"/>
            <a:ext cx="8077200" cy="5562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u="sng" dirty="0" smtClean="0">
                <a:solidFill>
                  <a:schemeClr val="tx2"/>
                </a:solidFill>
              </a:rPr>
              <a:t>Solutions of Ordinary Differential Equations</a:t>
            </a:r>
          </a:p>
          <a:p>
            <a:pPr algn="just"/>
            <a:r>
              <a:rPr lang="en-US" dirty="0"/>
              <a:t>Solution to differential equations can be classified into general solutions and particular solutions</a:t>
            </a:r>
            <a:r>
              <a:rPr lang="en-US" dirty="0" smtClean="0"/>
              <a:t>.</a:t>
            </a:r>
          </a:p>
          <a:p>
            <a:pPr algn="just"/>
            <a:r>
              <a:rPr lang="en-US" dirty="0"/>
              <a:t>A </a:t>
            </a:r>
            <a:r>
              <a:rPr lang="en-US" b="1" dirty="0"/>
              <a:t>general solution</a:t>
            </a:r>
            <a:r>
              <a:rPr lang="en-US" dirty="0"/>
              <a:t> is one which contains arbitrary constants of integration. </a:t>
            </a:r>
            <a:endParaRPr lang="en-US" dirty="0" smtClean="0"/>
          </a:p>
          <a:p>
            <a:pPr algn="just"/>
            <a:r>
              <a:rPr lang="en-US" dirty="0" smtClean="0"/>
              <a:t>A </a:t>
            </a:r>
            <a:r>
              <a:rPr lang="en-US" b="1" dirty="0"/>
              <a:t>particular solution</a:t>
            </a:r>
            <a:r>
              <a:rPr lang="en-US" dirty="0"/>
              <a:t> is one which is obtained from the general solution</a:t>
            </a:r>
            <a:r>
              <a:rPr lang="en-US" dirty="0" smtClean="0"/>
              <a:t>.</a:t>
            </a:r>
          </a:p>
          <a:p>
            <a:pPr lvl="1" algn="just"/>
            <a:r>
              <a:rPr lang="en-US" dirty="0" smtClean="0"/>
              <a:t> </a:t>
            </a:r>
            <a:r>
              <a:rPr lang="en-US" dirty="0"/>
              <a:t>For particular solutions, specific values are assigned to the constants of integration based on initial conditions or boundary conditions</a:t>
            </a:r>
            <a:r>
              <a:rPr lang="en-US" dirty="0" smtClean="0"/>
              <a:t>.</a:t>
            </a:r>
            <a:r>
              <a:rPr lang="en-US" b="0" dirty="0"/>
              <a:t>	</a:t>
            </a:r>
            <a:endParaRPr lang="en-US" b="0" dirty="0" smtClean="0"/>
          </a:p>
        </p:txBody>
      </p:sp>
    </p:spTree>
    <p:extLst>
      <p:ext uri="{BB962C8B-B14F-4D97-AF65-F5344CB8AC3E}">
        <p14:creationId xmlns:p14="http://schemas.microsoft.com/office/powerpoint/2010/main" xmlns="" val="292208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:r>
                  <a:rPr lang="en-US" dirty="0" smtClean="0"/>
                  <a:t>Consider the differential equation</a:t>
                </a:r>
              </a:p>
              <a:p>
                <a:pPr marL="0" indent="0" algn="just">
                  <a:buNone/>
                </a:pPr>
                <a:endParaRPr lang="en-US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−2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+5</m:t>
                      </m:r>
                    </m:oMath>
                  </m:oMathPara>
                </a14:m>
                <a:endParaRPr lang="en-US" dirty="0" smtClean="0"/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The general solution to this differential equation is found by integrating the equation, or</a:t>
                </a:r>
              </a:p>
              <a:p>
                <a:pPr marL="0" indent="0" algn="just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  <a:blipFill rotWithShape="1">
                <a:blip r:embed="rId3" cstate="print"/>
                <a:stretch>
                  <a:fillRect l="-1941" r="-18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3868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+5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GB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dirty="0" smtClean="0"/>
              </a:p>
              <a:p>
                <a:pPr marL="0" indent="0" algn="just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+5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GB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dirty="0" smtClean="0"/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algn="just"/>
                <a:r>
                  <a:rPr lang="en-US" dirty="0" smtClean="0"/>
                  <a:t>Given </a:t>
                </a:r>
                <a:r>
                  <a:rPr lang="en-US" dirty="0" smtClean="0"/>
                  <a:t>the initial condition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=15</m:t>
                    </m:r>
                  </m:oMath>
                </a14:m>
                <a:r>
                  <a:rPr lang="en-US" dirty="0" smtClean="0"/>
                  <a:t>, the particular solution is derived by substituting these values into the general solution and solving for </a:t>
                </a:r>
                <a:r>
                  <a:rPr lang="en-US" i="1" dirty="0">
                    <a:latin typeface="Cambria Math"/>
                  </a:rPr>
                  <a:t>c</a:t>
                </a:r>
                <a:r>
                  <a:rPr lang="en-US" dirty="0" smtClean="0"/>
                  <a:t>.</a:t>
                </a:r>
                <a:endParaRPr lang="en-US" dirty="0" smtClean="0"/>
              </a:p>
            </p:txBody>
          </p:sp>
        </mc:Choice>
        <mc:Fallback>
          <p:sp>
            <p:nvSpPr>
              <p:cNvPr id="5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  <a:blipFill rotWithShape="1">
                <a:blip r:embed="rId2" cstate="print"/>
                <a:stretch>
                  <a:fillRect l="-1941" r="-33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9973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457200" indent="0">
                  <a:buNone/>
                </a:pPr>
                <a:r>
                  <a:rPr lang="en-US" b="0" dirty="0" smtClean="0"/>
                  <a:t>	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15=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+5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𝐶</m:t>
                    </m:r>
                  </m:oMath>
                </a14:m>
                <a:endParaRPr lang="en-US" b="0" i="1" dirty="0" smtClean="0">
                  <a:latin typeface="Cambria Math"/>
                </a:endParaRPr>
              </a:p>
              <a:p>
                <a:pPr marL="457200" indent="0">
                  <a:buNone/>
                </a:pPr>
                <a:r>
                  <a:rPr lang="en-US" b="0" dirty="0" smtClean="0"/>
                  <a:t>or	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15=</m:t>
                    </m:r>
                    <m:r>
                      <a:rPr lang="en-US" b="0" i="1" smtClean="0">
                        <a:latin typeface="Cambria Math"/>
                      </a:rPr>
                      <m:t>𝐶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The particular solution to the differential equation is</a:t>
                </a:r>
              </a:p>
              <a:p>
                <a:pPr marL="0" indent="0" algn="ctr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+5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+15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5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533400"/>
                <a:ext cx="7848600" cy="5791200"/>
              </a:xfrm>
              <a:blipFill rotWithShape="1">
                <a:blip r:embed="rId3" cstate="print"/>
                <a:stretch>
                  <a:fillRect l="-1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461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685800"/>
                <a:ext cx="7848600" cy="56388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u="sng" dirty="0" smtClean="0">
                    <a:solidFill>
                      <a:schemeClr val="tx2"/>
                    </a:solidFill>
                  </a:rPr>
                  <a:t>Example</a:t>
                </a:r>
                <a:endParaRPr lang="en-US" u="sng" dirty="0" smtClean="0">
                  <a:solidFill>
                    <a:schemeClr val="tx2"/>
                  </a:solidFill>
                </a:endParaRPr>
              </a:p>
              <a:p>
                <a:pPr marL="0" indent="0" algn="just">
                  <a:buNone/>
                </a:pPr>
                <a:r>
                  <a:rPr lang="en-US" dirty="0" smtClean="0"/>
                  <a:t>Given the differential equation</a:t>
                </a:r>
              </a:p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"(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−5</m:t>
                      </m:r>
                    </m:oMath>
                  </m:oMathPara>
                </a14:m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/>
                  <a:t>a</a:t>
                </a:r>
                <a:r>
                  <a:rPr lang="en-US" dirty="0" smtClean="0"/>
                  <a:t>nd </a:t>
                </a:r>
                <a:r>
                  <a:rPr lang="en-US" dirty="0" smtClean="0"/>
                  <a:t>the boundary conditions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=4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b="0" i="1" dirty="0" smtClean="0">
                        <a:latin typeface="Cambria Math"/>
                      </a:rPr>
                      <m:t>=10</m:t>
                    </m:r>
                  </m:oMath>
                </a14:m>
                <a:r>
                  <a:rPr lang="en-US" dirty="0" smtClean="0"/>
                  <a:t>, determine the general solution and particular solution.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685800"/>
                <a:ext cx="7848600" cy="5638800"/>
              </a:xfrm>
              <a:blipFill rotWithShape="1">
                <a:blip r:embed="rId2" cstate="print"/>
                <a:stretch>
                  <a:fillRect l="-1941" t="-1405" r="-33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2102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6056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751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43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609600"/>
                <a:ext cx="7848600" cy="5715000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dirty="0" smtClean="0">
                    <a:cs typeface="Times New Roman" pitchFamily="18" charset="0"/>
                  </a:rPr>
                  <a:t>In </a:t>
                </a:r>
                <a:r>
                  <a:rPr lang="en-US" dirty="0" smtClean="0">
                    <a:cs typeface="Times New Roman" pitchFamily="18" charset="0"/>
                  </a:rPr>
                  <a:t>Chaps. 7 and 15 exponential growth and exponential decay functions were discussed</a:t>
                </a:r>
                <a:r>
                  <a:rPr lang="en-US" dirty="0" smtClean="0">
                    <a:cs typeface="Times New Roman" pitchFamily="18" charset="0"/>
                  </a:rPr>
                  <a:t>.</a:t>
                </a:r>
              </a:p>
              <a:p>
                <a:pPr algn="just"/>
                <a:r>
                  <a:rPr lang="en-US" dirty="0" smtClean="0">
                    <a:cs typeface="Times New Roman" pitchFamily="18" charset="0"/>
                  </a:rPr>
                  <a:t>Exponential </a:t>
                </a:r>
                <a:r>
                  <a:rPr lang="en-US" dirty="0" smtClean="0">
                    <a:cs typeface="Times New Roman" pitchFamily="18" charset="0"/>
                  </a:rPr>
                  <a:t>growth functions have the general form</a:t>
                </a:r>
              </a:p>
              <a:p>
                <a:pPr marL="0" indent="0" algn="just">
                  <a:buNone/>
                </a:pPr>
                <a:endParaRPr lang="en-US" dirty="0"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𝑉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𝑉</m:t>
                      </m:r>
                      <m:r>
                        <a:rPr lang="en-US" b="0" i="1" baseline="-25000" smtClean="0">
                          <a:latin typeface="Cambria Math"/>
                          <a:cs typeface="Times New Roman" pitchFamily="18" charset="0"/>
                        </a:rPr>
                        <m:t>0 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𝑒</m:t>
                      </m:r>
                      <m:r>
                        <a:rPr lang="en-US" b="0" i="1" baseline="30000" smtClean="0">
                          <a:latin typeface="Cambria Math"/>
                          <a:cs typeface="Times New Roman" pitchFamily="18" charset="0"/>
                        </a:rPr>
                        <m:t>𝑘𝑡</m:t>
                      </m:r>
                    </m:oMath>
                  </m:oMathPara>
                </a14:m>
                <a:endParaRPr lang="en-US" baseline="30000" dirty="0" smtClean="0"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endParaRPr lang="en-US" dirty="0" smtClean="0"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r>
                  <a:rPr lang="en-US" dirty="0" smtClean="0">
                    <a:cs typeface="Times New Roman" pitchFamily="18" charset="0"/>
                  </a:rPr>
                  <a:t>where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en-US" baseline="-25000" dirty="0">
                    <a:cs typeface="Times New Roman" pitchFamily="18" charset="0"/>
                  </a:rPr>
                  <a:t>0</a:t>
                </a:r>
                <a:r>
                  <a:rPr lang="en-US" dirty="0">
                    <a:cs typeface="Times New Roman" pitchFamily="18" charset="0"/>
                  </a:rPr>
                  <a:t> equals the value of the function when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dirty="0">
                    <a:cs typeface="Times New Roman" pitchFamily="18" charset="0"/>
                  </a:rPr>
                  <a:t> = 0 and k is a positive constant.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609600"/>
                <a:ext cx="7848600" cy="5715000"/>
              </a:xfrm>
              <a:blipFill rotWithShape="1">
                <a:blip r:embed="rId2" cstate="print"/>
                <a:stretch>
                  <a:fillRect l="-1941" t="-1386" r="-33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2692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609600"/>
                <a:ext cx="7848600" cy="57150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dirty="0" smtClean="0">
                    <a:cs typeface="Times New Roman" pitchFamily="18" charset="0"/>
                  </a:rPr>
                  <a:t>It was demonstrated </a:t>
                </a:r>
                <a:r>
                  <a:rPr lang="en-US" dirty="0" smtClean="0">
                    <a:cs typeface="Times New Roman" pitchFamily="18" charset="0"/>
                  </a:rPr>
                  <a:t>that </a:t>
                </a:r>
                <a:r>
                  <a:rPr lang="en-US" dirty="0" smtClean="0">
                    <a:cs typeface="Times New Roman" pitchFamily="18" charset="0"/>
                  </a:rPr>
                  <a:t>these functions are characterized by a constant percentage rate of growth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k</a:t>
                </a:r>
                <a:r>
                  <a:rPr lang="en-US" dirty="0" smtClean="0">
                    <a:cs typeface="Times New Roman" pitchFamily="18" charset="0"/>
                  </a:rPr>
                  <a:t>, and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𝑘𝑉</m:t>
                      </m:r>
                      <m:r>
                        <a:rPr lang="en-US" b="0" i="1" baseline="-25000" smtClean="0">
                          <a:latin typeface="Cambria Math"/>
                          <a:cs typeface="Times New Roman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𝑒</m:t>
                      </m:r>
                      <m:r>
                        <a:rPr lang="en-US" b="0" i="1" baseline="30000" smtClean="0">
                          <a:latin typeface="Cambria Math"/>
                          <a:cs typeface="Times New Roman" pitchFamily="18" charset="0"/>
                        </a:rPr>
                        <m:t>𝑘𝑡</m:t>
                      </m:r>
                    </m:oMath>
                  </m:oMathPara>
                </a14:m>
                <a:endParaRPr lang="en-US" baseline="30000" dirty="0" smtClean="0"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r>
                  <a:rPr lang="en-US" dirty="0" smtClean="0">
                    <a:cs typeface="Times New Roman" pitchFamily="18" charset="0"/>
                  </a:rPr>
                  <a:t>or</a:t>
                </a:r>
                <a:endParaRPr lang="en-US" dirty="0"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cs typeface="Times New Roman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cs typeface="Times New Roman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latin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i="1">
                          <a:latin typeface="Cambria Math"/>
                          <a:cs typeface="Times New Roman" pitchFamily="18" charset="0"/>
                        </a:rPr>
                        <m:t>𝑘𝑉</m:t>
                      </m:r>
                    </m:oMath>
                  </m:oMathPara>
                </a14:m>
                <a:endParaRPr lang="en-US" baseline="30000" dirty="0" smtClean="0"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609600"/>
                <a:ext cx="7848600" cy="5715000"/>
              </a:xfrm>
              <a:blipFill rotWithShape="1">
                <a:blip r:embed="rId3" cstate="print"/>
                <a:stretch>
                  <a:fillRect l="-2020" t="-1386" r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3276600" y="3314700"/>
            <a:ext cx="2209800" cy="1295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563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685800"/>
                <a:ext cx="7848600" cy="5638800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 algn="just">
                  <a:buNone/>
                </a:pPr>
                <a:r>
                  <a:rPr lang="en-US" sz="3800" u="sng" dirty="0" smtClean="0">
                    <a:solidFill>
                      <a:schemeClr val="tx2"/>
                    </a:solidFill>
                  </a:rPr>
                  <a:t>Example:</a:t>
                </a:r>
                <a:r>
                  <a:rPr lang="en-US" b="1" dirty="0" smtClean="0">
                    <a:solidFill>
                      <a:schemeClr val="tx2"/>
                    </a:solidFill>
                  </a:rPr>
                  <a:t>		</a:t>
                </a:r>
              </a:p>
              <a:p>
                <a:pPr marL="0" indent="0" algn="just">
                  <a:buNone/>
                </a:pPr>
                <a:r>
                  <a:rPr lang="en-US" b="1" dirty="0" smtClean="0"/>
                  <a:t>Species Growth</a:t>
                </a:r>
              </a:p>
              <a:p>
                <a:pPr algn="just"/>
                <a:r>
                  <a:rPr lang="en-US" dirty="0" smtClean="0"/>
                  <a:t>The </a:t>
                </a:r>
                <a:r>
                  <a:rPr lang="en-US" dirty="0" smtClean="0"/>
                  <a:t>population of a rare species of fish is believed to be growing exponentially. </a:t>
                </a:r>
                <a:endParaRPr lang="en-US" dirty="0" smtClean="0"/>
              </a:p>
              <a:p>
                <a:pPr algn="just"/>
                <a:r>
                  <a:rPr lang="en-US" dirty="0" smtClean="0"/>
                  <a:t>When </a:t>
                </a:r>
                <a:r>
                  <a:rPr lang="en-US" dirty="0" smtClean="0"/>
                  <a:t>first identified and classified, the population was estimated at 50,000. </a:t>
                </a:r>
                <a:endParaRPr lang="en-US" dirty="0" smtClean="0"/>
              </a:p>
              <a:p>
                <a:pPr algn="just"/>
                <a:r>
                  <a:rPr lang="en-US" dirty="0" smtClean="0"/>
                  <a:t>Five </a:t>
                </a:r>
                <a:r>
                  <a:rPr lang="en-US" dirty="0" smtClean="0"/>
                  <a:t>years later the population was estimated to equal 75,000. </a:t>
                </a:r>
                <a:endParaRPr lang="en-US" dirty="0" smtClean="0"/>
              </a:p>
              <a:p>
                <a:pPr algn="just"/>
                <a:r>
                  <a:rPr lang="en-US" dirty="0" smtClean="0"/>
                  <a:t>If </a:t>
                </a:r>
                <a:r>
                  <a:rPr lang="en-US" dirty="0" smtClean="0"/>
                  <a:t>P equals the population of this species at time t, where t is measured in years, the population growth occurs at a rate described by the differential equation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𝑑𝑃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𝑘𝑃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𝑘𝑃</m:t>
                      </m:r>
                      <m:r>
                        <a:rPr lang="en-US" b="0" i="1" baseline="-25000" smtClean="0">
                          <a:latin typeface="Cambria Math"/>
                        </a:rPr>
                        <m:t>0</m:t>
                      </m:r>
                      <m:r>
                        <a:rPr lang="en-US" b="0" i="1" smtClean="0">
                          <a:latin typeface="Cambria Math"/>
                        </a:rPr>
                        <m:t>𝑒</m:t>
                      </m:r>
                      <m:r>
                        <a:rPr lang="en-US" b="0" i="1" baseline="30000" smtClean="0">
                          <a:latin typeface="Cambria Math"/>
                        </a:rPr>
                        <m:t>𝑘𝑡</m:t>
                      </m:r>
                    </m:oMath>
                  </m:oMathPara>
                </a14:m>
                <a:endParaRPr lang="en-US" baseline="30000" dirty="0" smtClean="0"/>
              </a:p>
            </p:txBody>
          </p:sp>
        </mc:Choice>
        <mc:Fallback>
          <p:sp>
            <p:nvSpPr>
              <p:cNvPr id="6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685800"/>
                <a:ext cx="7848600" cy="5638800"/>
              </a:xfrm>
              <a:blipFill rotWithShape="1">
                <a:blip r:embed="rId2" cstate="print"/>
                <a:stretch>
                  <a:fillRect l="-1941" t="-3135" r="-26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0045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81000"/>
                <a:ext cx="8458200" cy="5745163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To determine the specific value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>, we use the initial condition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𝑃</m:t>
                    </m:r>
                    <m:r>
                      <a:rPr lang="en-GB" b="0" i="1" smtClean="0">
                        <a:latin typeface="Cambria Math"/>
                      </a:rPr>
                      <m:t>=50,000</m:t>
                    </m:r>
                  </m:oMath>
                </a14:m>
                <a:r>
                  <a:rPr lang="en-US" dirty="0" smtClean="0"/>
                  <a:t> 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𝑡</m:t>
                    </m:r>
                    <m:r>
                      <a:rPr lang="en-GB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dirty="0" smtClean="0"/>
                  <a:t>.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Now we will find the value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𝑘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81000"/>
                <a:ext cx="8458200" cy="5745163"/>
              </a:xfrm>
              <a:blipFill rotWithShape="1">
                <a:blip r:embed="rId3" cstate="print"/>
                <a:stretch>
                  <a:fillRect l="-1875" t="-1380" r="-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4484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The </a:t>
                </a:r>
                <a:r>
                  <a:rPr lang="en-US" dirty="0"/>
                  <a:t>particular </a:t>
                </a:r>
                <a:r>
                  <a:rPr lang="en-US" dirty="0" smtClean="0"/>
                  <a:t>solution</a:t>
                </a:r>
                <a:r>
                  <a:rPr lang="en-US" dirty="0"/>
                  <a:t> </a:t>
                </a:r>
                <a:r>
                  <a:rPr lang="en-US" dirty="0" smtClean="0"/>
                  <a:t>describing the growth of the population is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𝑃</m:t>
                    </m:r>
                    <m:r>
                      <a:rPr lang="en-GB" b="0" i="1" smtClean="0">
                        <a:latin typeface="Cambria Math"/>
                      </a:rPr>
                      <m:t>=50,000 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0.0811</m:t>
                        </m:r>
                        <m:r>
                          <a:rPr lang="en-GB" b="0" i="1" smtClean="0">
                            <a:latin typeface="Cambria Math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dirty="0" smtClean="0"/>
                  <a:t> 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  <a:blipFill rotWithShape="1">
                <a:blip r:embed="rId2" cstate="print"/>
                <a:stretch>
                  <a:fillRect l="-1852" t="-1436" r="-21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4581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609600"/>
                <a:ext cx="8153400" cy="5516563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Exponential Decay Process</a:t>
                </a:r>
              </a:p>
              <a:p>
                <a:pPr marL="0" indent="0">
                  <a:buNone/>
                </a:pPr>
                <a:r>
                  <a:rPr lang="en-US" dirty="0" smtClean="0"/>
                  <a:t>It is described by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𝑉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𝑘𝑡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𝑑𝑉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=−</m:t>
                      </m:r>
                      <m:r>
                        <a:rPr lang="en-GB" b="0" i="1" smtClean="0">
                          <a:latin typeface="Cambria Math"/>
                        </a:rPr>
                        <m:t>𝑘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𝑘𝑡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𝑑𝑉</m:t>
                          </m:r>
                        </m:num>
                        <m:den>
                          <m:r>
                            <a:rPr lang="en-GB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GB" i="1">
                          <a:latin typeface="Cambria Math"/>
                        </a:rPr>
                        <m:t>=−</m:t>
                      </m:r>
                      <m:r>
                        <a:rPr lang="en-GB" i="1">
                          <a:latin typeface="Cambria Math"/>
                        </a:rPr>
                        <m:t>𝑘𝑉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 is percentage rate of decay.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609600"/>
                <a:ext cx="8153400" cy="5516563"/>
              </a:xfrm>
              <a:blipFill rotWithShape="1">
                <a:blip r:embed="rId2" cstate="print"/>
                <a:stretch>
                  <a:fillRect l="-1795" t="-3094" b="-179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5170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>
                <a:solidFill>
                  <a:schemeClr val="tx2"/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/>
              <a:t>Anti-derivatives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Rules of Integration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Additional Rules of Integration 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Differential Equations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Next time, Applications of Integral Calculus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410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Next Lecture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Applications of Integral Calculus</a:t>
            </a:r>
          </a:p>
          <a:p>
            <a:r>
              <a:rPr lang="en-US" dirty="0" smtClean="0"/>
              <a:t>Definite Integrals</a:t>
            </a:r>
          </a:p>
          <a:p>
            <a:r>
              <a:rPr lang="en-US" dirty="0" smtClean="0"/>
              <a:t>Properties of Definite Integrals</a:t>
            </a:r>
          </a:p>
          <a:p>
            <a:r>
              <a:rPr lang="en-US" dirty="0" smtClean="0"/>
              <a:t>Finding Area Using Definite Integrals</a:t>
            </a:r>
          </a:p>
          <a:p>
            <a:r>
              <a:rPr lang="en-US" dirty="0"/>
              <a:t>Finding </a:t>
            </a:r>
            <a:r>
              <a:rPr lang="en-US"/>
              <a:t>Area B</a:t>
            </a:r>
            <a:r>
              <a:rPr lang="en-US" smtClean="0"/>
              <a:t>etween </a:t>
            </a:r>
            <a:r>
              <a:rPr lang="en-US" dirty="0" smtClean="0"/>
              <a:t>Curves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228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4570</TotalTime>
  <Words>478</Words>
  <Application>Microsoft Office PowerPoint</Application>
  <PresentationFormat>On-screen Show (4:3)</PresentationFormat>
  <Paragraphs>90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Business Mathematics  MTH-367 </vt:lpstr>
      <vt:lpstr>Last Lecture’s Summary</vt:lpstr>
      <vt:lpstr>Slide 3</vt:lpstr>
      <vt:lpstr>Chapter Objectives</vt:lpstr>
      <vt:lpstr>Today’s Topics</vt:lpstr>
      <vt:lpstr>Slide 6</vt:lpstr>
      <vt:lpstr>Antiderivatives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Rules Of Integration</vt:lpstr>
      <vt:lpstr>Slide 19</vt:lpstr>
      <vt:lpstr>Slide 20</vt:lpstr>
      <vt:lpstr>Slide 21</vt:lpstr>
      <vt:lpstr>Slide 22</vt:lpstr>
      <vt:lpstr>Slide 23</vt:lpstr>
      <vt:lpstr>Slide 24</vt:lpstr>
      <vt:lpstr>Additional Rules of Integration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Review</vt:lpstr>
      <vt:lpstr>Next Lecture</vt:lpstr>
    </vt:vector>
  </TitlesOfParts>
  <Company>University at Buffalo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NA</dc:creator>
  <cp:lastModifiedBy>Administrator</cp:lastModifiedBy>
  <cp:revision>723</cp:revision>
  <dcterms:created xsi:type="dcterms:W3CDTF">2012-08-14T18:22:23Z</dcterms:created>
  <dcterms:modified xsi:type="dcterms:W3CDTF">2012-12-30T12:56:32Z</dcterms:modified>
</cp:coreProperties>
</file>