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92" r:id="rId2"/>
    <p:sldId id="393" r:id="rId3"/>
    <p:sldId id="289" r:id="rId4"/>
    <p:sldId id="290" r:id="rId5"/>
    <p:sldId id="361" r:id="rId6"/>
    <p:sldId id="302" r:id="rId7"/>
    <p:sldId id="374" r:id="rId8"/>
    <p:sldId id="375" r:id="rId9"/>
    <p:sldId id="373" r:id="rId10"/>
    <p:sldId id="381" r:id="rId11"/>
    <p:sldId id="382" r:id="rId12"/>
    <p:sldId id="264" r:id="rId13"/>
    <p:sldId id="347" r:id="rId14"/>
    <p:sldId id="352" r:id="rId15"/>
    <p:sldId id="376" r:id="rId16"/>
    <p:sldId id="383" r:id="rId17"/>
    <p:sldId id="377" r:id="rId18"/>
    <p:sldId id="378" r:id="rId19"/>
    <p:sldId id="384" r:id="rId20"/>
    <p:sldId id="385" r:id="rId21"/>
    <p:sldId id="386" r:id="rId22"/>
    <p:sldId id="362" r:id="rId23"/>
    <p:sldId id="363" r:id="rId24"/>
    <p:sldId id="387" r:id="rId25"/>
    <p:sldId id="388" r:id="rId26"/>
    <p:sldId id="389" r:id="rId27"/>
    <p:sldId id="379" r:id="rId28"/>
    <p:sldId id="364" r:id="rId29"/>
    <p:sldId id="391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27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4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17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352800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Optimization Applications</a:t>
            </a:r>
          </a:p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continued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8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Covered </a:t>
            </a:r>
            <a:r>
              <a:rPr lang="en-US" dirty="0"/>
              <a:t>Sec 17.1</a:t>
            </a:r>
            <a:r>
              <a:rPr lang="en-US" dirty="0" smtClean="0"/>
              <a:t>: Optimization</a:t>
            </a:r>
            <a:r>
              <a:rPr lang="en-US" dirty="0"/>
              <a:t>: Applications</a:t>
            </a:r>
          </a:p>
          <a:p>
            <a:r>
              <a:rPr lang="en-US" dirty="0"/>
              <a:t>Revenue Applications</a:t>
            </a:r>
          </a:p>
          <a:p>
            <a:r>
              <a:rPr lang="en-US" dirty="0"/>
              <a:t>Cost Applications</a:t>
            </a:r>
          </a:p>
          <a:p>
            <a:r>
              <a:rPr lang="en-US" dirty="0"/>
              <a:t>Profit Applications</a:t>
            </a:r>
          </a:p>
          <a:p>
            <a:r>
              <a:rPr lang="en-US" dirty="0"/>
              <a:t>Marginal Approach to Profit </a:t>
            </a:r>
            <a:r>
              <a:rPr lang="en-US" dirty="0" smtClean="0"/>
              <a:t>Maximization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We’ll go over Sec 17.2:</a:t>
            </a:r>
          </a:p>
          <a:p>
            <a:pPr>
              <a:buNone/>
            </a:pPr>
            <a:r>
              <a:rPr lang="en-US" dirty="0" smtClean="0"/>
              <a:t>Optimization: Additional Applications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 will go over several examples that cover applications of optimization techniques we learned in </a:t>
            </a:r>
            <a:r>
              <a:rPr lang="en-US" dirty="0" smtClean="0"/>
              <a:t>previous </a:t>
            </a:r>
            <a:r>
              <a:rPr lang="en-US" dirty="0" smtClean="0"/>
              <a:t>lectures.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b="1" dirty="0" smtClean="0"/>
              <a:t>Real </a:t>
            </a:r>
            <a:r>
              <a:rPr lang="en-US" b="1" dirty="0" smtClean="0"/>
              <a:t>Estate:</a:t>
            </a:r>
          </a:p>
          <a:p>
            <a:pPr algn="just"/>
            <a:r>
              <a:rPr lang="en-US" dirty="0" smtClean="0"/>
              <a:t>A large multinational conglomerate is interested in purchasing some prime boardwalk real estate at a major ocean resort.</a:t>
            </a:r>
          </a:p>
          <a:p>
            <a:pPr algn="just"/>
            <a:r>
              <a:rPr lang="en-US" dirty="0" smtClean="0"/>
              <a:t>The conglomerate is interested in acquiring a rectangular lot which is located on the boardwalk. </a:t>
            </a:r>
          </a:p>
          <a:p>
            <a:pPr algn="just"/>
            <a:r>
              <a:rPr lang="en-US" dirty="0" smtClean="0"/>
              <a:t>The only restriction is that the lot have an area of 100,000 square feet.</a:t>
            </a:r>
          </a:p>
          <a:p>
            <a:pPr algn="just"/>
            <a:r>
              <a:rPr lang="en-US" dirty="0" smtClean="0"/>
              <a:t>Figure 17.11 presents a sketch of the layout with </a:t>
            </a:r>
            <a:r>
              <a:rPr lang="en-US" dirty="0"/>
              <a:t>x equaling the boardwalk frontage for the lot and y equaling the depth of the lot (both measured in feet). </a:t>
            </a:r>
          </a:p>
          <a:p>
            <a:pPr algn="just"/>
            <a:endParaRPr lang="en-US" dirty="0"/>
          </a:p>
        </p:txBody>
      </p:sp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Additional Applications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5715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seller of the property is pricing the lots at $5,000 per foot of frontage along the boardwalk and $2,000 per foot of depth away from the boardwalk.</a:t>
            </a:r>
          </a:p>
          <a:p>
            <a:pPr algn="just"/>
            <a:r>
              <a:rPr lang="en-US" dirty="0" smtClean="0"/>
              <a:t>The conglomerate is interested in determining the dimensions of the lot which will minimize the total p</a:t>
            </a:r>
            <a:r>
              <a:rPr lang="en-US" dirty="0"/>
              <a:t>u</a:t>
            </a:r>
            <a:r>
              <a:rPr lang="en-US" dirty="0" smtClean="0"/>
              <a:t>rchase cost.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Solution:</a:t>
                </a:r>
              </a:p>
              <a:p>
                <a:pPr algn="just"/>
                <a:r>
                  <a:rPr lang="en-US" dirty="0" smtClean="0"/>
                  <a:t>Refer to Fig. 17.11. Total purchase cost for a lot having dimensions of x feet by y feet is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=5,000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+2,000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where C is cost in dollars.</a:t>
                </a:r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problem is to determine the  values of x and y which minimize C.</a:t>
                </a:r>
              </a:p>
              <a:p>
                <a:pPr algn="just"/>
                <a:r>
                  <a:rPr lang="en-US" dirty="0" smtClean="0"/>
                  <a:t>However, C is stated as a function of two variables, and we are unable, as yet, to handle functions which have two independent variables.</a:t>
                </a:r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2" cstate="print"/>
                <a:stretch>
                  <a:fillRect l="-1786" t="-3027" r="-3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/>
                <a:r>
                  <a:rPr lang="en-US" dirty="0" smtClean="0"/>
                  <a:t>Since the conglomerate has specified that the area of the lot must equal 100,000 square feet, a relationship which must exist between x and y is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𝑥𝑦</m:t>
                      </m:r>
                      <m:r>
                        <a:rPr lang="en-US" b="0" i="1" smtClean="0">
                          <a:latin typeface="Cambria Math"/>
                        </a:rPr>
                        <m:t>=100,000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algn="just"/>
                <a:r>
                  <a:rPr lang="en-US" dirty="0" smtClean="0"/>
                  <a:t>Given this relationship, we can solve for either variable in terms of the other. </a:t>
                </a:r>
              </a:p>
              <a:p>
                <a:pPr algn="just"/>
                <a:r>
                  <a:rPr lang="en-US" dirty="0" smtClean="0"/>
                  <a:t>For instance 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100,000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3" cstate="print"/>
                <a:stretch>
                  <a:fillRect l="-1786" t="-3027" r="-3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We can substitute the right side of this equation into the cost function wherever the variable y appears, or </a:t>
                </a:r>
              </a:p>
              <a:p>
                <a:pPr marL="0" indent="0" algn="just">
                  <a:buNone/>
                </a:pPr>
                <a:endParaRPr lang="en-US" b="1" dirty="0" smtClean="0"/>
              </a:p>
              <a:p>
                <a:pPr marL="13716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1371600" indent="0">
                  <a:buNone/>
                </a:pPr>
                <a:r>
                  <a:rPr lang="en-US" b="0" dirty="0" smtClean="0"/>
                  <a:t>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=5,000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+2,000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100,000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i="1" dirty="0">
                  <a:latin typeface="Cambria Math"/>
                </a:endParaRPr>
              </a:p>
              <a:p>
                <a:pPr marL="1371600" indent="0">
                  <a:buNone/>
                </a:pPr>
                <a:r>
                  <a:rPr lang="en-US" b="0" dirty="0" smtClean="0"/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=5,000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200,000,000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3" cstate="print"/>
                <a:stretch>
                  <a:fillRect l="-1941" t="-1405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96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8377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83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533400"/>
            <a:ext cx="7848600" cy="5867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Emergency Response: Location Model</a:t>
            </a:r>
          </a:p>
          <a:p>
            <a:pPr algn="just"/>
            <a:r>
              <a:rPr lang="en-US" dirty="0" smtClean="0"/>
              <a:t>Three resort cities had agreed jointly to build and support an emergency response facility which would house rescue trucks and trained paramedics.</a:t>
            </a:r>
          </a:p>
          <a:p>
            <a:pPr algn="just"/>
            <a:r>
              <a:rPr lang="en-US" dirty="0" smtClean="0"/>
              <a:t>The key question is to deal with the location of the facility. </a:t>
            </a:r>
          </a:p>
          <a:p>
            <a:pPr algn="just"/>
            <a:r>
              <a:rPr lang="en-US" dirty="0" smtClean="0"/>
              <a:t>The criterion selected was to choose the location so as to minimize S.</a:t>
            </a:r>
          </a:p>
          <a:p>
            <a:pPr algn="just"/>
            <a:r>
              <a:rPr lang="en-US" dirty="0" smtClean="0"/>
              <a:t>S= the sum of the products of the summer populations of each town and the square of the distance between the town and </a:t>
            </a:r>
            <a:r>
              <a:rPr lang="en-US" dirty="0"/>
              <a:t>the </a:t>
            </a:r>
            <a:r>
              <a:rPr lang="en-US" dirty="0" smtClean="0"/>
              <a:t>facility.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/>
                  <a:t>The following figure shows the  relative locations of the three cities.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algn="just"/>
                <a:r>
                  <a:rPr lang="en-US" dirty="0" smtClean="0"/>
                  <a:t>The criterion function to be minimized is given by</a:t>
                </a: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=450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−19,600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+241,600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  <a:blipFill rotWithShape="1">
                <a:blip r:embed="rId3" cstate="print"/>
                <a:stretch>
                  <a:fillRect l="-1941" t="-1386" r="-3261" b="-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562600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en-US" b="0" dirty="0" smtClean="0"/>
                  <a:t>where x is the location of the facility relative to the zero point in Fig. </a:t>
                </a:r>
              </a:p>
              <a:p>
                <a:pPr algn="just"/>
                <a:r>
                  <a:rPr lang="en-US" b="0" dirty="0" smtClean="0"/>
                  <a:t>Given the criterion function, the first derivative 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=900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−19,600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f’</a:t>
                </a:r>
                <a:r>
                  <a:rPr lang="en-US" dirty="0" smtClean="0"/>
                  <a:t> is set equal to 0,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900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=19,600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and a critical value occurs at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=21.77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562600"/>
              </a:xfrm>
              <a:blipFill rotWithShape="1">
                <a:blip r:embed="rId2" cstate="print"/>
                <a:stretch>
                  <a:fillRect l="-1941" t="-2303" r="-3261" b="-33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/>
                  <a:t>Checking the nature of the critical point, we find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"(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)=900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for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:r>
                  <a:rPr lang="en-US" dirty="0" smtClean="0"/>
                  <a:t>In particular,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"(21.77)=900&gt;0</m:t>
                    </m:r>
                  </m:oMath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algn="just"/>
                <a:r>
                  <a:rPr lang="en-US" dirty="0" smtClean="0"/>
                  <a:t>Thus,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 is minimized when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21.77.</a:t>
                </a:r>
              </a:p>
              <a:p>
                <a:pPr algn="just"/>
                <a:r>
                  <a:rPr lang="en-US" dirty="0" smtClean="0"/>
                  <a:t>The criterion S is minimized at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 </a:t>
                </a:r>
                <a:r>
                  <a:rPr lang="en-US" dirty="0" smtClean="0"/>
                  <a:t>= 21.77, and the facility should be located as shows in Figure below.</a:t>
                </a:r>
                <a:endParaRPr lang="en-US" dirty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 t="-1368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398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86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Welfare Management</a:t>
                </a:r>
              </a:p>
              <a:p>
                <a:pPr algn="just"/>
                <a:r>
                  <a:rPr lang="en-US" dirty="0" smtClean="0"/>
                  <a:t>A newly created state welfare agency is attempting to determine the number of analysts to hire to process welfare applications.</a:t>
                </a:r>
              </a:p>
              <a:p>
                <a:pPr algn="just"/>
                <a:r>
                  <a:rPr lang="en-US" dirty="0" smtClean="0"/>
                  <a:t>Efficiency experts estimate that the average cost C of processing an application is a function of the number of analysts x. </a:t>
                </a:r>
              </a:p>
              <a:p>
                <a:pPr algn="just"/>
                <a:r>
                  <a:rPr lang="en-US" dirty="0" smtClean="0"/>
                  <a:t>Specially, the cost function is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=0.001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−5 </m:t>
                      </m:r>
                      <m:r>
                        <a:rPr lang="en-US" b="0" i="1" smtClean="0">
                          <a:latin typeface="Cambria Math"/>
                        </a:rPr>
                        <m:t>𝐼𝑛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+60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786" t="-2211" r="-3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05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/>
                  <a:t>Determine the number of analysts who should be hired in order to minimize the average cost per application.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b="1" dirty="0" smtClean="0"/>
                  <a:t>SOLUTION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The derivative of f is</a:t>
                </a:r>
              </a:p>
              <a:p>
                <a:pPr marL="1887538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=0.002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1887538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           =0.002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941" t="-1368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882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1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782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Elasticity of Demand</a:t>
                </a:r>
              </a:p>
              <a:p>
                <a:pPr algn="just"/>
                <a:r>
                  <a:rPr lang="en-US" dirty="0" smtClean="0"/>
                  <a:t>An important concept in economics and price theory is the price elasticity of demand, or more simply, the elasticity of demand. </a:t>
                </a:r>
              </a:p>
              <a:p>
                <a:pPr algn="just"/>
                <a:r>
                  <a:rPr lang="en-US" dirty="0" smtClean="0"/>
                  <a:t>Given the demand function for a product q = f(p) and a particular point (p, q) on the function, the elasticity of demand is the ratio</a:t>
                </a:r>
              </a:p>
              <a:p>
                <a:pPr marL="0" indent="0" algn="just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</a:rPr>
                            <m:t>𝑃𝑒𝑟𝑐𝑒𝑛𝑡𝑎𝑛𝑔𝑒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𝑐h𝑎𝑛𝑔𝑒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𝑞𝑢𝑎𝑛𝑡𝑖𝑡𝑖𝑦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𝑑𝑒𝑚𝑎𝑛𝑑𝑒𝑑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/>
                            </a:rPr>
                            <m:t>𝑃𝑒𝑟𝑐𝑒𝑛𝑡𝑎𝑔𝑒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𝑐h𝑎𝑛𝑔𝑒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𝑝𝑟𝑖𝑐𝑒</m:t>
                          </m:r>
                        </m:den>
                      </m:f>
                    </m:oMath>
                  </m:oMathPara>
                </a14:m>
                <a:endParaRPr lang="en-US" sz="26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 t="-2211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62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fontScale="92500"/>
              </a:bodyPr>
              <a:lstStyle/>
              <a:p>
                <a:pPr algn="just"/>
                <a:r>
                  <a:rPr lang="en-US" dirty="0" smtClean="0"/>
                  <a:t>This ratio is a measure of the relative response of demand to changes in price. </a:t>
                </a:r>
              </a:p>
              <a:p>
                <a:pPr algn="just"/>
                <a:r>
                  <a:rPr lang="en-US" dirty="0" smtClean="0"/>
                  <a:t>Equation (17.21) can be expressed symbolically as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algn="just"/>
                <a:r>
                  <a:rPr lang="en-US" dirty="0"/>
                  <a:t>Use the Greek letter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𝜂</m:t>
                    </m:r>
                  </m:oMath>
                </a14:m>
                <a:r>
                  <a:rPr lang="en-US" dirty="0"/>
                  <a:t> (eta) to denote the point elasticity of  demand</a:t>
                </a:r>
              </a:p>
              <a:p>
                <a:pPr algn="just"/>
                <a:r>
                  <a:rPr lang="en-US" dirty="0" smtClean="0"/>
                  <a:t>The point elasticity of the limit of the above ratio as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GB" b="0" i="0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dirty="0"/>
                  <a:t> at a point (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p, q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553" t="-1368" r="-3028" b="-1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673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05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068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63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Economists classify point elasticity values into three categories.</a:t>
                </a:r>
              </a:p>
              <a:p>
                <a:pPr marL="0" indent="0" algn="just">
                  <a:buNone/>
                </a:pPr>
                <a:endParaRPr lang="en-US" b="1" dirty="0" smtClean="0"/>
              </a:p>
              <a:p>
                <a:pPr marL="0" indent="0" algn="just">
                  <a:buNone/>
                </a:pPr>
                <a:r>
                  <a:rPr lang="en-US" b="1" dirty="0" smtClean="0"/>
                  <a:t>Case 1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/>
                          </a:rPr>
                          <m:t>𝜼</m:t>
                        </m:r>
                      </m:e>
                    </m:d>
                    <m:r>
                      <a:rPr lang="en-US" b="1" i="1" smtClean="0">
                        <a:latin typeface="Cambria Math"/>
                      </a:rPr>
                      <m:t>&gt;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 smtClean="0"/>
                  <a:t>: </a:t>
                </a:r>
              </a:p>
              <a:p>
                <a:pPr algn="just"/>
                <a:r>
                  <a:rPr lang="en-US" dirty="0" smtClean="0"/>
                  <a:t>The percentage change in demand is greater than the percentage change in price </a:t>
                </a:r>
              </a:p>
              <a:p>
                <a:pPr algn="just"/>
                <a:r>
                  <a:rPr lang="en-US" dirty="0" smtClean="0"/>
                  <a:t>(e.g., a 1 percent change in price results in a greater than 1 percent change in demand).</a:t>
                </a:r>
              </a:p>
              <a:p>
                <a:pPr algn="just"/>
                <a:r>
                  <a:rPr lang="en-US" dirty="0" smtClean="0"/>
                  <a:t>In these regions of a demand function, demand is said to be </a:t>
                </a:r>
                <a:r>
                  <a:rPr lang="en-US" b="1" i="1" dirty="0" smtClean="0"/>
                  <a:t>elastic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786" t="-2211" r="-3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68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Case 2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/>
                          </a:rPr>
                          <m:t>𝜼</m:t>
                        </m:r>
                      </m:e>
                    </m:d>
                    <m:r>
                      <a:rPr lang="en-US" b="1" i="1" smtClean="0">
                        <a:latin typeface="Cambria Math"/>
                      </a:rPr>
                      <m:t>&lt;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 smtClean="0"/>
                  <a:t>: </a:t>
                </a:r>
              </a:p>
              <a:p>
                <a:pPr algn="just"/>
                <a:r>
                  <a:rPr lang="en-US" dirty="0" smtClean="0"/>
                  <a:t>The percentage change in demand is less than the percentage change in price.</a:t>
                </a:r>
              </a:p>
              <a:p>
                <a:pPr algn="just"/>
                <a:r>
                  <a:rPr lang="en-US" dirty="0" smtClean="0"/>
                  <a:t>In these regions of a demand function, demand is said to be </a:t>
                </a:r>
                <a:r>
                  <a:rPr lang="en-US" b="1" i="1" dirty="0" smtClean="0"/>
                  <a:t>inelastic</a:t>
                </a:r>
                <a:r>
                  <a:rPr lang="en-US" dirty="0" smtClean="0"/>
                  <a:t>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b="1" dirty="0"/>
                  <a:t>Case </a:t>
                </a:r>
                <a:r>
                  <a:rPr lang="en-US" b="1" dirty="0" smtClean="0"/>
                  <a:t>3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/>
                          </a:rPr>
                          <m:t>𝜼</m:t>
                        </m:r>
                      </m:e>
                    </m:d>
                    <m:r>
                      <a:rPr lang="en-US" b="1" i="1" smtClean="0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/>
                  <a:t>:</a:t>
                </a:r>
                <a:endParaRPr lang="en-US" b="1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/>
                  <a:t>percentage change in demand is </a:t>
                </a:r>
                <a:r>
                  <a:rPr lang="en-US" dirty="0" smtClean="0"/>
                  <a:t>equals </a:t>
                </a:r>
                <a:r>
                  <a:rPr lang="en-US" dirty="0"/>
                  <a:t>the percentage change in price</a:t>
                </a:r>
                <a:r>
                  <a:rPr lang="en-US" dirty="0" smtClean="0"/>
                  <a:t>.</a:t>
                </a:r>
              </a:p>
              <a:p>
                <a:pPr algn="just"/>
                <a:r>
                  <a:rPr lang="en-US" dirty="0" smtClean="0"/>
                  <a:t>In </a:t>
                </a:r>
                <a:r>
                  <a:rPr lang="en-US" dirty="0"/>
                  <a:t>these regions of a demand function, demand is said to be </a:t>
                </a:r>
                <a:r>
                  <a:rPr lang="en-US" b="1" i="1" dirty="0" smtClean="0"/>
                  <a:t>unit elastic</a:t>
                </a:r>
                <a:r>
                  <a:rPr lang="en-US" dirty="0"/>
                  <a:t>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786" t="-1368" r="-3028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302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covered Sec 17.2:</a:t>
            </a:r>
          </a:p>
          <a:p>
            <a:pPr>
              <a:buNone/>
            </a:pPr>
            <a:r>
              <a:rPr lang="en-US" dirty="0" smtClean="0"/>
              <a:t>Optimization: Additional Applications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Finished Chapter 17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3635</TotalTime>
  <Words>291</Words>
  <Application>Microsoft Office PowerPoint</Application>
  <PresentationFormat>On-screen Show (4:3)</PresentationFormat>
  <Paragraphs>46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Business Mathematics  MTH-367 </vt:lpstr>
      <vt:lpstr>Slide 2</vt:lpstr>
      <vt:lpstr>Last Lecture’s Summary</vt:lpstr>
      <vt:lpstr>Today’s Topics</vt:lpstr>
      <vt:lpstr>Additional Applications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683</cp:revision>
  <dcterms:created xsi:type="dcterms:W3CDTF">2012-08-14T18:22:23Z</dcterms:created>
  <dcterms:modified xsi:type="dcterms:W3CDTF">2012-12-30T11:23:59Z</dcterms:modified>
</cp:coreProperties>
</file>