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84" r:id="rId2"/>
    <p:sldId id="385" r:id="rId3"/>
    <p:sldId id="289" r:id="rId4"/>
    <p:sldId id="290" r:id="rId5"/>
    <p:sldId id="316" r:id="rId6"/>
    <p:sldId id="333" r:id="rId7"/>
    <p:sldId id="308" r:id="rId8"/>
    <p:sldId id="372" r:id="rId9"/>
    <p:sldId id="361" r:id="rId10"/>
    <p:sldId id="302" r:id="rId11"/>
    <p:sldId id="374" r:id="rId12"/>
    <p:sldId id="375" r:id="rId13"/>
    <p:sldId id="373" r:id="rId14"/>
    <p:sldId id="264" r:id="rId15"/>
    <p:sldId id="347" r:id="rId16"/>
    <p:sldId id="352" r:id="rId17"/>
    <p:sldId id="376" r:id="rId18"/>
    <p:sldId id="377" r:id="rId19"/>
    <p:sldId id="378" r:id="rId20"/>
    <p:sldId id="266" r:id="rId21"/>
    <p:sldId id="362" r:id="rId22"/>
    <p:sldId id="363" r:id="rId23"/>
    <p:sldId id="379" r:id="rId24"/>
    <p:sldId id="364" r:id="rId25"/>
    <p:sldId id="334" r:id="rId26"/>
    <p:sldId id="360" r:id="rId27"/>
    <p:sldId id="365" r:id="rId28"/>
    <p:sldId id="366" r:id="rId29"/>
    <p:sldId id="367" r:id="rId30"/>
    <p:sldId id="369" r:id="rId31"/>
    <p:sldId id="370" r:id="rId32"/>
    <p:sldId id="389" r:id="rId33"/>
    <p:sldId id="390" r:id="rId34"/>
    <p:sldId id="386" r:id="rId35"/>
    <p:sldId id="382" r:id="rId36"/>
    <p:sldId id="383" r:id="rId37"/>
    <p:sldId id="388" r:id="rId38"/>
    <p:sldId id="387" r:id="rId39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15D-C678-4025-BE92-FEDD32DED09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26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02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12687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17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11560" y="3352800"/>
            <a:ext cx="838004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Optimization Applications</a:t>
            </a:r>
            <a:endParaRPr lang="en-US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596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Last Lecture’s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We </a:t>
            </a:r>
            <a:r>
              <a:rPr lang="en-US" dirty="0" smtClean="0"/>
              <a:t>covered sections 16.3 and 16.4: </a:t>
            </a:r>
          </a:p>
          <a:p>
            <a:r>
              <a:rPr lang="en-US" dirty="0" smtClean="0"/>
              <a:t>Curve Sketching</a:t>
            </a:r>
            <a:endParaRPr lang="en-US" dirty="0"/>
          </a:p>
          <a:p>
            <a:r>
              <a:rPr lang="en-US" dirty="0" smtClean="0"/>
              <a:t>Restricted Domain Optimization Problems</a:t>
            </a:r>
            <a:endParaRPr lang="en-US" dirty="0"/>
          </a:p>
          <a:p>
            <a:r>
              <a:rPr lang="en-US" dirty="0" smtClean="0"/>
              <a:t>Procedure for finding Absolute Maxima and Absolute Minima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Finished Chapter 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Today’s Topics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We start chapter 17 and go over Sec 17.1:</a:t>
            </a:r>
          </a:p>
          <a:p>
            <a:pPr marL="0" indent="0">
              <a:buNone/>
            </a:pPr>
            <a:r>
              <a:rPr lang="en-US" dirty="0" smtClean="0"/>
              <a:t>Optimization: Applications</a:t>
            </a:r>
            <a:endParaRPr lang="en-US" dirty="0"/>
          </a:p>
          <a:p>
            <a:r>
              <a:rPr lang="en-US" dirty="0" smtClean="0"/>
              <a:t>Revenue Applications</a:t>
            </a:r>
          </a:p>
          <a:p>
            <a:r>
              <a:rPr lang="en-US" dirty="0"/>
              <a:t>Cost </a:t>
            </a:r>
            <a:r>
              <a:rPr lang="en-US" dirty="0" smtClean="0"/>
              <a:t>Applications</a:t>
            </a:r>
          </a:p>
          <a:p>
            <a:r>
              <a:rPr lang="en-US" dirty="0"/>
              <a:t>Profit </a:t>
            </a:r>
            <a:r>
              <a:rPr lang="en-US" dirty="0" smtClean="0"/>
              <a:t>Applications</a:t>
            </a:r>
          </a:p>
          <a:p>
            <a:r>
              <a:rPr lang="en-US" dirty="0" smtClean="0"/>
              <a:t>Marginal Approach to Profit Maximization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idx="1"/>
          </p:nvPr>
        </p:nvSpPr>
        <p:spPr>
          <a:xfrm>
            <a:off x="609600" y="1600200"/>
            <a:ext cx="7848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Illustrate a wide variety of applications of optimization procedures.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Reinforce skills in problem formulation.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Reinforce skills of interpretation of mathematical results.</a:t>
            </a:r>
            <a:endParaRPr lang="en-US" dirty="0"/>
          </a:p>
        </p:txBody>
      </p:sp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Chapter Objectives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609600" y="1905000"/>
            <a:ext cx="7848600" cy="44196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Revenue, Cost, and Profit Applications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Additional Applications</a:t>
            </a:r>
            <a:endParaRPr lang="en-US" dirty="0"/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Main Topics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Chapter 16 provided the tools of classical optimization. </a:t>
            </a:r>
          </a:p>
          <a:p>
            <a:pPr algn="just"/>
            <a:r>
              <a:rPr lang="en-US" dirty="0" smtClean="0"/>
              <a:t>That is, it gave us a method for examining functions in order to locate maximum and minimum points. </a:t>
            </a:r>
          </a:p>
          <a:p>
            <a:pPr algn="just"/>
            <a:r>
              <a:rPr lang="en-US" dirty="0" smtClean="0"/>
              <a:t>This chapter will be devoted to illustrating the use of these procedures in a variety of application.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3995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533400" y="1295400"/>
            <a:ext cx="7924800" cy="50292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The following applications focus on revenue maximization.</a:t>
            </a:r>
          </a:p>
          <a:p>
            <a:pPr algn="just"/>
            <a:r>
              <a:rPr lang="en-US" dirty="0" smtClean="0"/>
              <a:t>Recall that the money which flows into an organization from either selling products or providing services </a:t>
            </a:r>
            <a:r>
              <a:rPr lang="en-US" dirty="0" smtClean="0"/>
              <a:t>is </a:t>
            </a:r>
            <a:r>
              <a:rPr lang="en-US" dirty="0" smtClean="0"/>
              <a:t>referred to as </a:t>
            </a:r>
            <a:r>
              <a:rPr lang="en-US" b="1" dirty="0" smtClean="0"/>
              <a:t>revenue.</a:t>
            </a:r>
            <a:r>
              <a:rPr lang="en-US" dirty="0" smtClean="0"/>
              <a:t> </a:t>
            </a:r>
          </a:p>
          <a:p>
            <a:pPr algn="just"/>
            <a:r>
              <a:rPr lang="en-US" dirty="0" smtClean="0"/>
              <a:t>The most fundamental way of computing total revenue from selling a product (or service) is</a:t>
            </a:r>
          </a:p>
          <a:p>
            <a:pPr algn="ctr"/>
            <a:r>
              <a:rPr lang="en-US" b="1" dirty="0" smtClean="0"/>
              <a:t>Total revenue = (price per unit)(quantity sold)</a:t>
            </a:r>
          </a:p>
          <a:p>
            <a:pPr algn="just"/>
            <a:r>
              <a:rPr lang="en-US" dirty="0" smtClean="0"/>
              <a:t>An assumption in this relationship is that the selling price is the same for all units sold.</a:t>
            </a:r>
            <a:endParaRPr lang="en-US" dirty="0"/>
          </a:p>
        </p:txBody>
      </p:sp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Revenue Applications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25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 algn="just">
                  <a:buNone/>
                </a:pPr>
                <a:r>
                  <a:rPr lang="en-US" u="sng" dirty="0" smtClean="0">
                    <a:solidFill>
                      <a:schemeClr val="tx2"/>
                    </a:solidFill>
                  </a:rPr>
                  <a:t>Example</a:t>
                </a:r>
                <a:endParaRPr lang="en-US" u="sng" dirty="0"/>
              </a:p>
              <a:p>
                <a:pPr algn="just"/>
                <a:r>
                  <a:rPr lang="en-US" dirty="0" smtClean="0"/>
                  <a:t>The demand for the product of a firm varies with the price that the firm charges for the product.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The </a:t>
                </a:r>
                <a:r>
                  <a:rPr lang="en-US" dirty="0" smtClean="0"/>
                  <a:t>firm estimates that annual total revenue R (stated in $1,000s) is a function of the price p (stated in dollars).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Specifically</a:t>
                </a:r>
                <a:r>
                  <a:rPr lang="en-US" dirty="0" smtClean="0"/>
                  <a:t>.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𝑅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=−50</m:t>
                      </m:r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baseline="30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+500</m:t>
                      </m:r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</m:oMath>
                  </m:oMathPara>
                </a14:m>
                <a:endParaRPr lang="en-US" dirty="0" smtClean="0"/>
              </a:p>
              <a:p>
                <a:pPr marL="457200" indent="-457200" algn="just">
                  <a:buNone/>
                </a:pPr>
                <a:r>
                  <a:rPr lang="en-US" dirty="0" smtClean="0"/>
                  <a:t>(a)	Determine the price which should be charged in order to maximize total revenue.</a:t>
                </a:r>
              </a:p>
              <a:p>
                <a:pPr marL="457200" indent="-457200" algn="just">
                  <a:buNone/>
                </a:pPr>
                <a:r>
                  <a:rPr lang="en-US" dirty="0" smtClean="0"/>
                  <a:t>(b)	What is the maximum value of annual total revenue?</a:t>
                </a:r>
              </a:p>
            </p:txBody>
          </p:sp>
        </mc:Choice>
        <mc:Fallback>
          <p:sp>
            <p:nvSpPr>
              <p:cNvPr id="6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5638800"/>
              </a:xfrm>
              <a:blipFill rotWithShape="1">
                <a:blip r:embed="rId2" cstate="print"/>
                <a:stretch>
                  <a:fillRect l="-1398" t="-1622" r="-2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8179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713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9623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609600" y="1447800"/>
            <a:ext cx="8001000" cy="51054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u="sng" dirty="0" smtClean="0">
                <a:solidFill>
                  <a:schemeClr val="tx2"/>
                </a:solidFill>
              </a:rPr>
              <a:t>Example:	Inventory Management</a:t>
            </a:r>
          </a:p>
          <a:p>
            <a:pPr algn="just"/>
            <a:r>
              <a:rPr lang="en-US" dirty="0" smtClean="0"/>
              <a:t>A common problem in organizations is determining how much of a needed item should be kept on hand. </a:t>
            </a:r>
          </a:p>
          <a:p>
            <a:pPr algn="just"/>
            <a:r>
              <a:rPr lang="en-US" dirty="0" smtClean="0"/>
              <a:t>For retailers, the problem may relate to how many units of each product should be kept in stock. </a:t>
            </a:r>
          </a:p>
          <a:p>
            <a:pPr algn="just"/>
            <a:r>
              <a:rPr lang="en-US" dirty="0" smtClean="0"/>
              <a:t>For producers, the problem may involve how much of each raw material should be kept available.</a:t>
            </a:r>
          </a:p>
        </p:txBody>
      </p:sp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9747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Cost Applications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609600"/>
            <a:ext cx="7848600" cy="5715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This problem is identified with an area called inventory control, or inventory </a:t>
            </a:r>
            <a:r>
              <a:rPr lang="en-US" b="1" dirty="0"/>
              <a:t> </a:t>
            </a:r>
            <a:r>
              <a:rPr lang="en-US" b="0" dirty="0" smtClean="0"/>
              <a:t>management. </a:t>
            </a:r>
          </a:p>
          <a:p>
            <a:pPr algn="just"/>
            <a:r>
              <a:rPr lang="en-US" b="0" dirty="0" smtClean="0"/>
              <a:t>Concerning the question of how much “inventory” to keep on hand, there may be costs associated with having too little or too much inventory on hand.</a:t>
            </a:r>
          </a:p>
          <a:p>
            <a:pPr algn="just"/>
            <a:r>
              <a:rPr lang="en-US" dirty="0" smtClean="0"/>
              <a:t>A retailer of motorized bicycles has examined cost data and has determined a cost function which expresses the annual cost of purchasing, owning, and maintaining inventory as a function of the size (number of units) of each </a:t>
            </a:r>
            <a:r>
              <a:rPr lang="en-US" dirty="0" err="1" smtClean="0"/>
              <a:t>orderer</a:t>
            </a:r>
            <a:r>
              <a:rPr lang="en-US" dirty="0" smtClean="0"/>
              <a:t> </a:t>
            </a:r>
            <a:r>
              <a:rPr lang="en-US" dirty="0" smtClean="0"/>
              <a:t>it places for the bicycles.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5562600"/>
              </a:xfrm>
            </p:spPr>
            <p:txBody>
              <a:bodyPr>
                <a:normAutofit lnSpcReduction="10000"/>
              </a:bodyPr>
              <a:lstStyle/>
              <a:p>
                <a:pPr algn="just"/>
                <a:r>
                  <a:rPr lang="en-US" dirty="0"/>
                  <a:t>The cost function is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4,860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+15</m:t>
                      </m:r>
                      <m:r>
                        <a:rPr lang="en-US" b="0" i="1" smtClean="0">
                          <a:latin typeface="Cambria Math"/>
                        </a:rPr>
                        <m:t>𝑞</m:t>
                      </m:r>
                      <m:r>
                        <a:rPr lang="en-US" b="0" i="1" smtClean="0">
                          <a:latin typeface="Cambria Math"/>
                        </a:rPr>
                        <m:t>+750,000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where C equals annual inventory cost, stated in dollars, and q equals the number of cycles ordered each time the retailer replenishes the supply.</a:t>
                </a:r>
              </a:p>
              <a:p>
                <a:pPr marL="514350" indent="-514350">
                  <a:buAutoNum type="alphaLcParenBoth"/>
                </a:pPr>
                <a:r>
                  <a:rPr lang="en-US" b="0" dirty="0" smtClean="0"/>
                  <a:t>Determine the order size which minimizes annual inventory cost.</a:t>
                </a:r>
              </a:p>
              <a:p>
                <a:pPr marL="514350" indent="-514350">
                  <a:buAutoNum type="alphaLcParenBoth"/>
                </a:pPr>
                <a:r>
                  <a:rPr lang="en-US" dirty="0" smtClean="0"/>
                  <a:t>What is minimum annual inventory cost expected to equal?</a:t>
                </a:r>
                <a:endParaRPr lang="en-US" b="0" dirty="0" smtClean="0"/>
              </a:p>
            </p:txBody>
          </p:sp>
        </mc:Choice>
        <mc:Fallback>
          <p:sp>
            <p:nvSpPr>
              <p:cNvPr id="2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5562600"/>
              </a:xfrm>
              <a:blipFill rotWithShape="1">
                <a:blip r:embed="rId2" cstate="print"/>
                <a:stretch>
                  <a:fillRect l="-1941" t="-2303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075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5398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8052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8823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447800"/>
                <a:ext cx="7772400" cy="4876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u="sng" dirty="0" smtClean="0">
                    <a:solidFill>
                      <a:schemeClr val="tx2"/>
                    </a:solidFill>
                  </a:rPr>
                  <a:t>Example:	</a:t>
                </a:r>
                <a:r>
                  <a:rPr lang="en-US" sz="3400" u="sng" dirty="0" smtClean="0">
                    <a:solidFill>
                      <a:schemeClr val="tx2"/>
                    </a:solidFill>
                  </a:rPr>
                  <a:t>Solar Energy</a:t>
                </a:r>
              </a:p>
              <a:p>
                <a:pPr algn="just"/>
                <a:r>
                  <a:rPr lang="en-US" dirty="0" smtClean="0"/>
                  <a:t>A </a:t>
                </a:r>
                <a:r>
                  <a:rPr lang="en-US" dirty="0" smtClean="0"/>
                  <a:t>manufacturer has developed a new design for solar collection panels</a:t>
                </a:r>
                <a:r>
                  <a:rPr lang="en-US" dirty="0" smtClean="0"/>
                  <a:t>.</a:t>
                </a:r>
              </a:p>
              <a:p>
                <a:pPr algn="just"/>
                <a:r>
                  <a:rPr lang="en-US" dirty="0" smtClean="0"/>
                  <a:t>Marketing </a:t>
                </a:r>
                <a:r>
                  <a:rPr lang="en-US" dirty="0" smtClean="0"/>
                  <a:t>studies have indicated that annual demand for the panels will depend on the price charged.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The </a:t>
                </a:r>
                <a:r>
                  <a:rPr lang="en-US" dirty="0" smtClean="0"/>
                  <a:t>demand function for the panels has been estimated as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𝑞</m:t>
                      </m:r>
                      <m:r>
                        <a:rPr lang="en-US" b="0" i="1" smtClean="0">
                          <a:latin typeface="Cambria Math"/>
                        </a:rPr>
                        <m:t>=1000,000−200</m:t>
                      </m:r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447800"/>
                <a:ext cx="7772400" cy="4876800"/>
              </a:xfrm>
              <a:blipFill rotWithShape="1">
                <a:blip r:embed="rId3" cstate="print"/>
                <a:stretch>
                  <a:fillRect l="-2039" t="-1750" r="-3451" b="-14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9747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Profit Applications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381000"/>
                <a:ext cx="7848600" cy="6172200"/>
              </a:xfrm>
            </p:spPr>
            <p:txBody>
              <a:bodyPr>
                <a:normAutofit lnSpcReduction="10000"/>
              </a:bodyPr>
              <a:lstStyle/>
              <a:p>
                <a:pPr algn="just"/>
                <a:r>
                  <a:rPr lang="en-US" dirty="0" smtClean="0"/>
                  <a:t>where q equals the number of units demanded each year and p equals the price in dollars.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Engineering </a:t>
                </a:r>
                <a:r>
                  <a:rPr lang="en-US" dirty="0" smtClean="0"/>
                  <a:t>studies indicate that the total cost of producing q panels is estimated well by the function</a:t>
                </a:r>
              </a:p>
              <a:p>
                <a:pPr marL="0" indent="0" algn="just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=150,000+100</m:t>
                      </m:r>
                      <m:r>
                        <a:rPr lang="en-US" b="0" i="1" smtClean="0">
                          <a:latin typeface="Cambria Math"/>
                        </a:rPr>
                        <m:t>𝑞</m:t>
                      </m:r>
                      <m:r>
                        <a:rPr lang="en-US" b="0" i="1" smtClean="0">
                          <a:latin typeface="Cambria Math"/>
                        </a:rPr>
                        <m:t>+0.003</m:t>
                      </m:r>
                      <m:r>
                        <a:rPr lang="en-US" b="0" i="1" smtClean="0">
                          <a:latin typeface="Cambria Math"/>
                        </a:rPr>
                        <m:t>𝑞</m:t>
                      </m:r>
                      <m:r>
                        <a:rPr lang="en-US" b="0" i="1" baseline="3000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b="0" baseline="30000" dirty="0" smtClean="0"/>
              </a:p>
              <a:p>
                <a:pPr marL="0" indent="0" algn="just">
                  <a:buNone/>
                </a:pPr>
                <a:endParaRPr lang="en-US" b="0" baseline="30000" dirty="0" smtClean="0"/>
              </a:p>
              <a:p>
                <a:pPr algn="just"/>
                <a:r>
                  <a:rPr lang="en-US" dirty="0" smtClean="0"/>
                  <a:t>Formulate the profit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𝑃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𝑞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b="0" dirty="0" smtClean="0"/>
                  <a:t> which states the annual profit P as a function of the number of units q which are produced and sold.</a:t>
                </a:r>
              </a:p>
            </p:txBody>
          </p:sp>
        </mc:Choice>
        <mc:Fallback>
          <p:sp>
            <p:nvSpPr>
              <p:cNvPr id="2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381000"/>
                <a:ext cx="7848600" cy="6172200"/>
              </a:xfrm>
              <a:blipFill rotWithShape="1">
                <a:blip r:embed="rId2" cstate="print"/>
                <a:stretch>
                  <a:fillRect l="-1941" t="-2075" r="-3339" b="-1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7622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609600" y="381000"/>
            <a:ext cx="7848600" cy="6172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u="sng" dirty="0" smtClean="0">
                <a:solidFill>
                  <a:schemeClr val="tx2"/>
                </a:solidFill>
              </a:rPr>
              <a:t>Solution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dirty="0" smtClean="0"/>
              <a:t>We have been asked to develop a function which states profit P as a function of q. </a:t>
            </a:r>
          </a:p>
          <a:p>
            <a:pPr algn="just"/>
            <a:r>
              <a:rPr lang="en-US" dirty="0" smtClean="0"/>
              <a:t>We must construct the profit function.</a:t>
            </a:r>
          </a:p>
          <a:p>
            <a:pPr algn="just"/>
            <a:r>
              <a:rPr lang="en-US" dirty="0" smtClean="0"/>
              <a:t>The total cost function above, is stated in terms of q.</a:t>
            </a:r>
          </a:p>
          <a:p>
            <a:pPr algn="just"/>
            <a:r>
              <a:rPr lang="en-US" dirty="0" smtClean="0"/>
              <a:t>However, we need to formulate a total revenue function stated in terms of q. </a:t>
            </a:r>
          </a:p>
          <a:p>
            <a:pPr algn="just"/>
            <a:r>
              <a:rPr lang="en-US" dirty="0" smtClean="0"/>
              <a:t>The basic structure for computing total revenue is 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733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9689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685800"/>
            <a:ext cx="7848600" cy="5638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u="sng" dirty="0" smtClean="0">
                <a:solidFill>
                  <a:schemeClr val="tx2"/>
                </a:solidFill>
              </a:rPr>
              <a:t>Example:	</a:t>
            </a:r>
            <a:r>
              <a:rPr lang="en-US" sz="3400" u="sng" dirty="0" smtClean="0">
                <a:solidFill>
                  <a:schemeClr val="tx2"/>
                </a:solidFill>
              </a:rPr>
              <a:t>Restricted Domain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Assume in the last example that the manufacturer’s annual production capacity is 20,000 units. Re-solve last example with this added restriction.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025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762000" y="304800"/>
                <a:ext cx="7848600" cy="617220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sz="4700" u="sng" dirty="0" smtClean="0">
                    <a:solidFill>
                      <a:schemeClr val="tx2"/>
                    </a:solidFill>
                  </a:rPr>
                  <a:t>Solution</a:t>
                </a:r>
              </a:p>
              <a:p>
                <a:pPr marL="0" indent="0">
                  <a:buNone/>
                </a:pPr>
                <a:endParaRPr lang="en-US" sz="4700" u="sng" dirty="0" smtClean="0">
                  <a:solidFill>
                    <a:schemeClr val="tx2"/>
                  </a:solidFill>
                </a:endParaRPr>
              </a:p>
              <a:p>
                <a:pPr algn="just"/>
                <a:r>
                  <a:rPr lang="en-US" sz="3800" dirty="0" smtClean="0"/>
                  <a:t>With </a:t>
                </a:r>
                <a:r>
                  <a:rPr lang="en-US" sz="3800" dirty="0" smtClean="0"/>
                  <a:t>the added restriction, the domain of the function is defined as </a:t>
                </a:r>
                <a14:m>
                  <m:oMath xmlns:m="http://schemas.openxmlformats.org/officeDocument/2006/math">
                    <m:r>
                      <a:rPr lang="en-US" sz="3800" b="0" i="1" smtClean="0">
                        <a:latin typeface="Cambria Math"/>
                      </a:rPr>
                      <m:t>0</m:t>
                    </m:r>
                    <m:r>
                      <a:rPr lang="en-US" sz="38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38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en-US" sz="3800" b="0" i="1" smtClean="0">
                        <a:latin typeface="Cambria Math"/>
                        <a:ea typeface="Cambria Math"/>
                      </a:rPr>
                      <m:t>≤20,000</m:t>
                    </m:r>
                  </m:oMath>
                </a14:m>
                <a:r>
                  <a:rPr lang="en-US" sz="3800" i="1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algn="just"/>
                <a:r>
                  <a:rPr lang="en-US" sz="3800" dirty="0" smtClean="0">
                    <a:cs typeface="Times New Roman" pitchFamily="18" charset="0"/>
                  </a:rPr>
                  <a:t>It </a:t>
                </a:r>
                <a:r>
                  <a:rPr lang="en-US" sz="3800" dirty="0" smtClean="0">
                    <a:cs typeface="Times New Roman" pitchFamily="18" charset="0"/>
                  </a:rPr>
                  <a:t>should be recalled that we must compare the values of </a:t>
                </a:r>
                <a14:m>
                  <m:oMath xmlns:m="http://schemas.openxmlformats.org/officeDocument/2006/math">
                    <m:r>
                      <a:rPr lang="en-US" sz="3800" b="0" i="1" smtClean="0">
                        <a:latin typeface="Cambria Math"/>
                        <a:cs typeface="Times New Roman" pitchFamily="18" charset="0"/>
                      </a:rPr>
                      <m:t>𝑓</m:t>
                    </m:r>
                    <m:r>
                      <a:rPr lang="en-US" sz="3800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3800" b="0" i="1" smtClean="0">
                        <a:latin typeface="Cambria Math"/>
                        <a:cs typeface="Times New Roman" pitchFamily="18" charset="0"/>
                      </a:rPr>
                      <m:t>𝑞</m:t>
                    </m:r>
                    <m:r>
                      <a:rPr lang="en-US" sz="3800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3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dirty="0" smtClean="0">
                    <a:cs typeface="Times New Roman" pitchFamily="18" charset="0"/>
                  </a:rPr>
                  <a:t>at the endpoints of the domain with the values of</a:t>
                </a:r>
                <a:r>
                  <a:rPr lang="en-US" sz="3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800" b="0" i="1" smtClean="0">
                        <a:latin typeface="Cambria Math"/>
                        <a:cs typeface="Times New Roman" pitchFamily="18" charset="0"/>
                      </a:rPr>
                      <m:t>𝑓</m:t>
                    </m:r>
                    <m:r>
                      <a:rPr lang="en-US" sz="3800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3800" b="0" i="1" smtClean="0">
                        <a:latin typeface="Cambria Math"/>
                        <a:cs typeface="Times New Roman" pitchFamily="18" charset="0"/>
                      </a:rPr>
                      <m:t>𝑞</m:t>
                    </m:r>
                    <m:r>
                      <a:rPr lang="en-US" sz="3800" b="0" i="1" smtClean="0">
                        <a:latin typeface="Cambria Math"/>
                        <a:cs typeface="Times New Roman" pitchFamily="18" charset="0"/>
                      </a:rPr>
                      <m:t>∗)</m:t>
                    </m:r>
                  </m:oMath>
                </a14:m>
                <a:r>
                  <a:rPr lang="en-US" sz="3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dirty="0" smtClean="0">
                    <a:cs typeface="Times New Roman" pitchFamily="18" charset="0"/>
                  </a:rPr>
                  <a:t>for any</a:t>
                </a:r>
                <a:r>
                  <a:rPr lang="en-US" sz="3800" dirty="0" smtClean="0">
                    <a:latin typeface="Times New Roman" pitchFamily="18" charset="0"/>
                    <a:cs typeface="Times New Roman" pitchFamily="18" charset="0"/>
                  </a:rPr>
                  <a:t> q* </a:t>
                </a:r>
                <a:r>
                  <a:rPr lang="en-US" sz="3800" dirty="0">
                    <a:cs typeface="Times New Roman" pitchFamily="18" charset="0"/>
                  </a:rPr>
                  <a:t>value, where </a:t>
                </a:r>
                <a14:m>
                  <m:oMath xmlns:m="http://schemas.openxmlformats.org/officeDocument/2006/math">
                    <m:r>
                      <a:rPr lang="en-US" sz="3800" i="1">
                        <a:latin typeface="Cambria Math"/>
                      </a:rPr>
                      <m:t>0</m:t>
                    </m:r>
                    <m:r>
                      <a:rPr lang="en-US" sz="38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3800" i="1">
                        <a:latin typeface="Cambria Math"/>
                        <a:ea typeface="Cambria Math"/>
                      </a:rPr>
                      <m:t>𝑞</m:t>
                    </m:r>
                    <m:r>
                      <a:rPr lang="en-US" sz="3800" b="0" i="1" smtClean="0">
                        <a:latin typeface="Cambria Math"/>
                        <a:ea typeface="Cambria Math"/>
                      </a:rPr>
                      <m:t>∗</m:t>
                    </m:r>
                    <m:r>
                      <a:rPr lang="en-US" sz="3800" i="1">
                        <a:latin typeface="Cambria Math"/>
                        <a:ea typeface="Cambria Math"/>
                      </a:rPr>
                      <m:t>≤20,000</m:t>
                    </m:r>
                  </m:oMath>
                </a14:m>
                <a:r>
                  <a:rPr lang="en-US" sz="38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algn="just"/>
                <a:r>
                  <a:rPr lang="en-US" sz="3800" dirty="0" smtClean="0">
                    <a:cs typeface="Times New Roman" pitchFamily="18" charset="0"/>
                  </a:rPr>
                  <a:t>The </a:t>
                </a:r>
                <a:r>
                  <a:rPr lang="en-US" sz="3800" dirty="0">
                    <a:cs typeface="Times New Roman" pitchFamily="18" charset="0"/>
                  </a:rPr>
                  <a:t>only critical point on the profit function occurs at q = 25,000, which is outside the domain</a:t>
                </a:r>
                <a:r>
                  <a:rPr lang="en-US" sz="3800" dirty="0" smtClean="0">
                    <a:cs typeface="Times New Roman" pitchFamily="18" charset="0"/>
                  </a:rPr>
                  <a:t>.</a:t>
                </a:r>
              </a:p>
              <a:p>
                <a:pPr algn="just"/>
                <a:r>
                  <a:rPr lang="en-US" sz="3800" dirty="0" smtClean="0">
                    <a:cs typeface="Times New Roman" pitchFamily="18" charset="0"/>
                  </a:rPr>
                  <a:t>Thus</a:t>
                </a:r>
                <a:r>
                  <a:rPr lang="en-US" sz="3800" dirty="0">
                    <a:cs typeface="Times New Roman" pitchFamily="18" charset="0"/>
                  </a:rPr>
                  <a:t>, profit will be maximized at one of the endpoints. Evaluating</a:t>
                </a:r>
                <a:r>
                  <a:rPr lang="en-US" sz="3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i="1" dirty="0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sz="3800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sz="3800" i="1" dirty="0" smtClean="0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en-US" sz="3800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en-US" sz="3800" dirty="0">
                    <a:cs typeface="Times New Roman" pitchFamily="18" charset="0"/>
                  </a:rPr>
                  <a:t>at the endpoints, we find</a:t>
                </a:r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304800"/>
                <a:ext cx="7848600" cy="6172200"/>
              </a:xfrm>
              <a:blipFill rotWithShape="1">
                <a:blip r:embed="rId2" cstate="print"/>
                <a:stretch>
                  <a:fillRect l="-2329" t="-3258" r="-2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/>
              <a:lstStyle/>
              <a:p>
                <a:pPr marL="1371600" indent="-137160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cs typeface="Times New Roman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cs typeface="Times New Roman" pitchFamily="18" charset="0"/>
                        </a:rPr>
                        <m:t>=−150,000</m:t>
                      </m:r>
                    </m:oMath>
                  </m:oMathPara>
                </a14:m>
                <a:endParaRPr lang="en-US" sz="2400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1371600" indent="-1371600" algn="just">
                  <a:buNone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and</a:t>
                </a:r>
              </a:p>
              <a:p>
                <a:pPr marL="457200" indent="-45720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20,000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=−0.008</m:t>
                      </m:r>
                      <m:d>
                        <m:dPr>
                          <m:ctrlP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20,000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2+400</m:t>
                      </m:r>
                      <m:d>
                        <m:dPr>
                          <m:ctrlP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20,000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−150,000</m:t>
                      </m:r>
                    </m:oMath>
                  </m:oMathPara>
                </a14:m>
                <a:endParaRPr lang="en-US" sz="2200" b="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1770063" indent="-1770063" algn="just">
                  <a:buNone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3,200,000+8,000,000−150,000=4,650,000</m:t>
                    </m:r>
                  </m:oMath>
                </a14:m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endParaRPr lang="en-US" dirty="0" smtClean="0"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dirty="0" smtClean="0">
                    <a:cs typeface="Times New Roman" pitchFamily="18" charset="0"/>
                  </a:rPr>
                  <a:t>Profit is maximized at a value of $4,650,000 when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q=20,000, </a:t>
                </a:r>
                <a:r>
                  <a:rPr lang="en-US" dirty="0" smtClean="0">
                    <a:cs typeface="Times New Roman" pitchFamily="18" charset="0"/>
                  </a:rPr>
                  <a:t>or when the manufacturer operates at capacity.</a:t>
                </a:r>
                <a:endParaRPr lang="en-US" dirty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2" cstate="print"/>
                <a:stretch>
                  <a:fillRect l="-1852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345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dirty="0" smtClean="0">
                    <a:cs typeface="Times New Roman" pitchFamily="18" charset="0"/>
                  </a:rPr>
                  <a:t>The price which should be charged is found by substituting q=20,000 into above equation, or </a:t>
                </a:r>
              </a:p>
              <a:p>
                <a:pPr marL="0" indent="0" algn="just">
                  <a:buNone/>
                </a:pPr>
                <a:endParaRPr lang="en-US" dirty="0" smtClean="0">
                  <a:cs typeface="Times New Roman" pitchFamily="18" charset="0"/>
                </a:endParaRPr>
              </a:p>
              <a:p>
                <a:pPr marL="1547813" indent="-1547813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=500−0.005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20,000</m:t>
                          </m:r>
                        </m:e>
                      </m:d>
                    </m:oMath>
                  </m:oMathPara>
                </a14:m>
                <a:endParaRPr lang="en-US" b="0" dirty="0" smtClean="0">
                  <a:cs typeface="Times New Roman" pitchFamily="18" charset="0"/>
                </a:endParaRPr>
              </a:p>
              <a:p>
                <a:pPr marL="1887538" indent="-1887538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cs typeface="Times New Roman" pitchFamily="18" charset="0"/>
                        </a:rPr>
                        <m:t>   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=500−100=$400</m:t>
                      </m:r>
                    </m:oMath>
                  </m:oMathPara>
                </a14:m>
                <a:endParaRPr lang="en-US" dirty="0" smtClean="0"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endParaRPr lang="en-US" dirty="0" smtClean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2" cstate="print"/>
                <a:stretch>
                  <a:fillRect l="-1852" t="-1457" r="-3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2059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/>
          <p:cNvSpPr>
            <a:spLocks noGrp="1"/>
          </p:cNvSpPr>
          <p:nvPr>
            <p:ph idx="1"/>
          </p:nvPr>
        </p:nvSpPr>
        <p:spPr>
          <a:xfrm>
            <a:off x="609600" y="1828800"/>
            <a:ext cx="7848600" cy="44958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An alternative approach to finding the profit maximization point involve marginal analysis. </a:t>
            </a:r>
          </a:p>
          <a:p>
            <a:pPr algn="just"/>
            <a:r>
              <a:rPr lang="en-US" dirty="0" smtClean="0"/>
              <a:t>Popular among economists, marginal analysis examines incremental effects on profitability.</a:t>
            </a:r>
          </a:p>
          <a:p>
            <a:pPr algn="just"/>
            <a:r>
              <a:rPr lang="en-US" dirty="0" smtClean="0"/>
              <a:t>Given that a firm is producing a certain number of units each year, marginal analysis would be concerned with the effect on profit if one additional unit is produced and sold.</a:t>
            </a:r>
            <a:endParaRPr lang="en-US" dirty="0"/>
          </a:p>
        </p:txBody>
      </p:sp>
      <p:sp>
        <p:nvSpPr>
          <p:cNvPr id="3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974725"/>
          </a:xfrm>
        </p:spPr>
        <p:txBody>
          <a:bodyPr>
            <a:normAutofit/>
          </a:bodyPr>
          <a:lstStyle/>
          <a:p>
            <a:pPr algn="l"/>
            <a:r>
              <a:rPr lang="en-US" sz="3200" u="sng" dirty="0" smtClean="0">
                <a:solidFill>
                  <a:schemeClr val="tx2"/>
                </a:solidFill>
              </a:rPr>
              <a:t>Marginal Approach to Profit Maximization</a:t>
            </a:r>
            <a:endParaRPr lang="en-US" sz="32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68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609600"/>
            <a:ext cx="7848600" cy="5715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To utilize the marginal approach to profit maximization, the following conditions must hold.</a:t>
            </a:r>
          </a:p>
          <a:p>
            <a:pPr marL="0" indent="0" algn="just">
              <a:buNone/>
            </a:pPr>
            <a:endParaRPr lang="en-US" b="1" dirty="0" smtClean="0"/>
          </a:p>
          <a:p>
            <a:pPr marL="0" indent="0" algn="just">
              <a:buNone/>
            </a:pPr>
            <a:r>
              <a:rPr lang="en-US" b="1" dirty="0" smtClean="0"/>
              <a:t>Requirements For Using The Marginal Approach</a:t>
            </a:r>
          </a:p>
          <a:p>
            <a:pPr marL="515938" indent="-515938" algn="just">
              <a:buNone/>
            </a:pPr>
            <a:r>
              <a:rPr lang="en-US" b="1" dirty="0" smtClean="0"/>
              <a:t>I</a:t>
            </a:r>
            <a:r>
              <a:rPr lang="en-US" dirty="0" smtClean="0"/>
              <a:t>	It must be possible to identify the total revenue function and the total cost function, separately.</a:t>
            </a:r>
          </a:p>
          <a:p>
            <a:pPr marL="515938" indent="-515938" algn="just">
              <a:buNone/>
            </a:pPr>
            <a:r>
              <a:rPr lang="en-US" b="1" dirty="0" smtClean="0"/>
              <a:t>II</a:t>
            </a:r>
            <a:r>
              <a:rPr lang="en-US" dirty="0" smtClean="0"/>
              <a:t>	The revenue and cost functions must be stated in terms of the level of output or number of units produced and sold.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2362200"/>
            <a:ext cx="8001000" cy="3733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63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371600"/>
            <a:ext cx="7848600" cy="4953000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>
                <a:latin typeface="+mj-lt"/>
                <a:cs typeface="Times New Roman" pitchFamily="18" charset="0"/>
              </a:rPr>
              <a:t>T</a:t>
            </a:r>
            <a:r>
              <a:rPr lang="en-US" dirty="0" smtClean="0">
                <a:latin typeface="+mj-lt"/>
                <a:cs typeface="Times New Roman" pitchFamily="18" charset="0"/>
              </a:rPr>
              <a:t>he other important concept in marginal analysis is marginal cost. </a:t>
            </a:r>
          </a:p>
          <a:p>
            <a:pPr algn="just"/>
            <a:r>
              <a:rPr lang="en-US" dirty="0" smtClean="0">
                <a:latin typeface="+mj-lt"/>
                <a:cs typeface="Times New Roman" pitchFamily="18" charset="0"/>
              </a:rPr>
              <a:t>Marginal cost is the additional cost incurred as a result of producing and selling one more unit of a product </a:t>
            </a:r>
            <a:r>
              <a:rPr lang="en-US" dirty="0" smtClean="0">
                <a:cs typeface="Times New Roman" pitchFamily="18" charset="0"/>
              </a:rPr>
              <a:t>or service.</a:t>
            </a:r>
          </a:p>
          <a:p>
            <a:pPr algn="just"/>
            <a:r>
              <a:rPr lang="en-US" dirty="0" smtClean="0">
                <a:cs typeface="Times New Roman" pitchFamily="18" charset="0"/>
              </a:rPr>
              <a:t>For a total cost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cs typeface="Times New Roman" pitchFamily="18" charset="0"/>
              </a:rPr>
              <a:t>, the derivative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C’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cs typeface="Times New Roman" pitchFamily="18" charset="0"/>
              </a:rPr>
              <a:t> represents the instantaneous rate of change in total cost given a change in the number of units produced. 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9747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Marginal Cost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939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 algn="just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C’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>
                <a:cs typeface="Times New Roman" pitchFamily="18" charset="0"/>
              </a:rPr>
              <a:t>also represents a general expression for the slope of the graph of the total cost function. </a:t>
            </a:r>
            <a:endParaRPr lang="en-US" dirty="0" smtClean="0">
              <a:cs typeface="Times New Roman" pitchFamily="18" charset="0"/>
            </a:endParaRPr>
          </a:p>
          <a:p>
            <a:pPr algn="just"/>
            <a:r>
              <a:rPr lang="en-US" dirty="0" smtClean="0">
                <a:cs typeface="Times New Roman" pitchFamily="18" charset="0"/>
              </a:rPr>
              <a:t>For </a:t>
            </a:r>
            <a:r>
              <a:rPr lang="en-US" dirty="0">
                <a:cs typeface="Times New Roman" pitchFamily="18" charset="0"/>
              </a:rPr>
              <a:t>purposes of marginal analysis, the derivative is used to represent the marginal cost, or</a:t>
            </a:r>
          </a:p>
          <a:p>
            <a:pPr marL="0" indent="0" algn="ctr">
              <a:buNone/>
            </a:pPr>
            <a:endParaRPr lang="en-US" dirty="0" smtClean="0"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+mj-lt"/>
                <a:cs typeface="Times New Roman" pitchFamily="18" charset="0"/>
              </a:rPr>
              <a:t> </a:t>
            </a:r>
            <a:r>
              <a:rPr lang="en-US" dirty="0">
                <a:latin typeface="+mj-lt"/>
                <a:cs typeface="Times New Roman" pitchFamily="18" charset="0"/>
              </a:rPr>
              <a:t>MC = </a:t>
            </a:r>
            <a:r>
              <a:rPr lang="en-US" dirty="0" smtClean="0">
                <a:latin typeface="+mj-lt"/>
                <a:cs typeface="Times New Roman" pitchFamily="18" charset="0"/>
              </a:rPr>
              <a:t>C’(q)</a:t>
            </a:r>
            <a:endParaRPr lang="en-US" dirty="0">
              <a:latin typeface="+mj-lt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39836" y="4371109"/>
            <a:ext cx="2362200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860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371600"/>
            <a:ext cx="7848600" cy="4953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One of the two important concepts in marginal analysis is marginal revenue.</a:t>
            </a:r>
          </a:p>
          <a:p>
            <a:pPr algn="just"/>
            <a:r>
              <a:rPr lang="en-US" dirty="0" smtClean="0"/>
              <a:t>Marginal revenue is the additional revenue derived from selling one more unit of a product or service.</a:t>
            </a:r>
          </a:p>
          <a:p>
            <a:pPr algn="just"/>
            <a:r>
              <a:rPr lang="en-US" dirty="0"/>
              <a:t>F</a:t>
            </a:r>
            <a:r>
              <a:rPr lang="en-US" dirty="0" smtClean="0"/>
              <a:t>or a total revenue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/>
              <a:t>, the derivative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R’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smtClean="0"/>
              <a:t>represents the instantaneous rate of change in total revenue given a change in the number of units sold. 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9747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Marginal Revenue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954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algn="just"/>
            <a:r>
              <a:rPr lang="en-US" i="1" dirty="0">
                <a:latin typeface="Times New Roman" pitchFamily="18" charset="0"/>
                <a:cs typeface="Times New Roman" pitchFamily="18" charset="0"/>
              </a:rPr>
              <a:t>R’ </a:t>
            </a:r>
            <a:r>
              <a:rPr lang="en-US" dirty="0"/>
              <a:t>also represents a general expression for the slope of the graph of the total revenue function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For </a:t>
            </a:r>
            <a:r>
              <a:rPr lang="en-US" dirty="0"/>
              <a:t>purposes of marginal analysis, the derivative is used to represent the marginal revenue, or </a:t>
            </a:r>
          </a:p>
          <a:p>
            <a:pPr marL="0" indent="0" algn="ctr">
              <a:buNone/>
            </a:pPr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b="1" dirty="0" smtClean="0">
                <a:latin typeface="+mj-lt"/>
                <a:cs typeface="Times New Roman" pitchFamily="18" charset="0"/>
              </a:rPr>
              <a:t>MR </a:t>
            </a:r>
            <a:r>
              <a:rPr lang="en-US" b="1" dirty="0">
                <a:latin typeface="+mj-lt"/>
                <a:cs typeface="Times New Roman" pitchFamily="18" charset="0"/>
              </a:rPr>
              <a:t>= R’ (q)</a:t>
            </a:r>
            <a:endParaRPr lang="en-US" b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05200" y="4343400"/>
            <a:ext cx="2362200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645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Marginal Profit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506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1929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We </a:t>
            </a:r>
            <a:r>
              <a:rPr lang="en-US" dirty="0" smtClean="0"/>
              <a:t>started </a:t>
            </a:r>
            <a:r>
              <a:rPr lang="en-US" dirty="0"/>
              <a:t>chapter 17 and </a:t>
            </a:r>
            <a:r>
              <a:rPr lang="en-US" dirty="0" smtClean="0"/>
              <a:t>covered </a:t>
            </a:r>
            <a:r>
              <a:rPr lang="en-US" dirty="0"/>
              <a:t>Sec 17.1:</a:t>
            </a:r>
          </a:p>
          <a:p>
            <a:pPr marL="0" indent="0">
              <a:buNone/>
            </a:pPr>
            <a:r>
              <a:rPr lang="en-US" dirty="0"/>
              <a:t>Optimization: Applications</a:t>
            </a:r>
          </a:p>
          <a:p>
            <a:r>
              <a:rPr lang="en-US" dirty="0"/>
              <a:t>Revenue Applications</a:t>
            </a:r>
          </a:p>
          <a:p>
            <a:r>
              <a:rPr lang="en-US" dirty="0"/>
              <a:t>Cost Applications</a:t>
            </a:r>
          </a:p>
          <a:p>
            <a:r>
              <a:rPr lang="en-US" dirty="0"/>
              <a:t>Profit Applications</a:t>
            </a:r>
          </a:p>
          <a:p>
            <a:r>
              <a:rPr lang="en-US" dirty="0"/>
              <a:t>Marginal Approach to Profit </a:t>
            </a:r>
            <a:r>
              <a:rPr lang="en-US" dirty="0" smtClean="0"/>
              <a:t>Maximization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456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Next Lecture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Optimization: Additional Applications </a:t>
            </a:r>
            <a:r>
              <a:rPr lang="en-US" dirty="0" smtClean="0"/>
              <a:t> Sec 17.2</a:t>
            </a:r>
            <a:endParaRPr lang="en-US" dirty="0"/>
          </a:p>
          <a:p>
            <a:r>
              <a:rPr lang="en-US" smtClean="0"/>
              <a:t>We </a:t>
            </a:r>
            <a:r>
              <a:rPr lang="en-US" dirty="0"/>
              <a:t>will go over several examples that cover applications of optimization techniques we learned in </a:t>
            </a:r>
            <a:r>
              <a:rPr lang="en-US" dirty="0" smtClean="0"/>
              <a:t>previous </a:t>
            </a:r>
            <a:r>
              <a:rPr lang="en-US" dirty="0"/>
              <a:t>lectures.</a:t>
            </a:r>
          </a:p>
        </p:txBody>
      </p:sp>
    </p:spTree>
    <p:extLst>
      <p:ext uri="{BB962C8B-B14F-4D97-AF65-F5344CB8AC3E}">
        <p14:creationId xmlns:p14="http://schemas.microsoft.com/office/powerpoint/2010/main" xmlns="" val="377270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5661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3490</TotalTime>
  <Words>746</Words>
  <Application>Microsoft Office PowerPoint</Application>
  <PresentationFormat>On-screen Show (4:3)</PresentationFormat>
  <Paragraphs>100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Business Mathematics  MTH-367 </vt:lpstr>
      <vt:lpstr>Slide 2</vt:lpstr>
      <vt:lpstr>Last Lecture’s Summary</vt:lpstr>
      <vt:lpstr>Today’s Topics</vt:lpstr>
      <vt:lpstr>Chapter Objectives</vt:lpstr>
      <vt:lpstr>Main Topics</vt:lpstr>
      <vt:lpstr>Slide 7</vt:lpstr>
      <vt:lpstr>Slide 8</vt:lpstr>
      <vt:lpstr>Revenue Applications</vt:lpstr>
      <vt:lpstr>Slide 10</vt:lpstr>
      <vt:lpstr>Slide 11</vt:lpstr>
      <vt:lpstr>Slide 12</vt:lpstr>
      <vt:lpstr>Slide 13</vt:lpstr>
      <vt:lpstr>Cost Applications</vt:lpstr>
      <vt:lpstr>Slide 15</vt:lpstr>
      <vt:lpstr>Slide 16</vt:lpstr>
      <vt:lpstr>Slide 17</vt:lpstr>
      <vt:lpstr>Slide 18</vt:lpstr>
      <vt:lpstr>Slide 19</vt:lpstr>
      <vt:lpstr>Profit Applications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Marginal Approach to Profit Maximization</vt:lpstr>
      <vt:lpstr>Slide 29</vt:lpstr>
      <vt:lpstr>Marginal Cost</vt:lpstr>
      <vt:lpstr>Slide 31</vt:lpstr>
      <vt:lpstr>Marginal Revenue</vt:lpstr>
      <vt:lpstr>Slide 33</vt:lpstr>
      <vt:lpstr>Marginal Profit</vt:lpstr>
      <vt:lpstr>Slide 35</vt:lpstr>
      <vt:lpstr>Review</vt:lpstr>
      <vt:lpstr>Next Lecture</vt:lpstr>
      <vt:lpstr>Slide 38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Administrator</cp:lastModifiedBy>
  <cp:revision>662</cp:revision>
  <dcterms:created xsi:type="dcterms:W3CDTF">2012-08-14T18:22:23Z</dcterms:created>
  <dcterms:modified xsi:type="dcterms:W3CDTF">2012-12-29T16:01:50Z</dcterms:modified>
</cp:coreProperties>
</file>