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73" r:id="rId2"/>
    <p:sldId id="374" r:id="rId3"/>
    <p:sldId id="289" r:id="rId4"/>
    <p:sldId id="290" r:id="rId5"/>
    <p:sldId id="316" r:id="rId6"/>
    <p:sldId id="333" r:id="rId7"/>
    <p:sldId id="308" r:id="rId8"/>
    <p:sldId id="361" r:id="rId9"/>
    <p:sldId id="367" r:id="rId10"/>
    <p:sldId id="368" r:id="rId11"/>
    <p:sldId id="302" r:id="rId12"/>
    <p:sldId id="375" r:id="rId13"/>
    <p:sldId id="264" r:id="rId14"/>
    <p:sldId id="347" r:id="rId15"/>
    <p:sldId id="376" r:id="rId16"/>
    <p:sldId id="377" r:id="rId17"/>
    <p:sldId id="378" r:id="rId18"/>
    <p:sldId id="379" r:id="rId19"/>
    <p:sldId id="352" r:id="rId20"/>
    <p:sldId id="266" r:id="rId21"/>
    <p:sldId id="362" r:id="rId22"/>
    <p:sldId id="369" r:id="rId23"/>
    <p:sldId id="363" r:id="rId24"/>
    <p:sldId id="364" r:id="rId25"/>
    <p:sldId id="334" r:id="rId26"/>
    <p:sldId id="380" r:id="rId27"/>
    <p:sldId id="360" r:id="rId28"/>
    <p:sldId id="365" r:id="rId29"/>
    <p:sldId id="372" r:id="rId30"/>
    <p:sldId id="381" r:id="rId31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15D-C678-4025-BE92-FEDD32DED09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</a:t>
            </a:r>
            <a:r>
              <a:rPr lang="en-GB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270198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16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11560" y="3352800"/>
            <a:ext cx="792284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GB" sz="3600" b="1" dirty="0">
                <a:solidFill>
                  <a:schemeClr val="tx2"/>
                </a:solidFill>
              </a:rPr>
              <a:t>Optimization Methodology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GB" sz="3600" dirty="0">
                <a:solidFill>
                  <a:schemeClr val="tx2"/>
                </a:solidFill>
              </a:rPr>
              <a:t>continued</a:t>
            </a:r>
          </a:p>
        </p:txBody>
      </p:sp>
    </p:spTree>
    <p:extLst>
      <p:ext uri="{BB962C8B-B14F-4D97-AF65-F5344CB8AC3E}">
        <p14:creationId xmlns:p14="http://schemas.microsoft.com/office/powerpoint/2010/main" xmlns="" val="346582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Last Lecture’s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We covered Sec 16.2:</a:t>
            </a:r>
          </a:p>
          <a:p>
            <a:pPr marL="0" indent="0">
              <a:buNone/>
            </a:pPr>
            <a:r>
              <a:rPr lang="en-US" dirty="0"/>
              <a:t>Identification of Maxima and Minima</a:t>
            </a:r>
          </a:p>
          <a:p>
            <a:r>
              <a:rPr lang="en-US" dirty="0"/>
              <a:t>Relative </a:t>
            </a:r>
            <a:r>
              <a:rPr lang="en-US" dirty="0" err="1"/>
              <a:t>Extrema</a:t>
            </a:r>
            <a:r>
              <a:rPr lang="en-US" dirty="0"/>
              <a:t> (maxima and minima)</a:t>
            </a:r>
          </a:p>
          <a:p>
            <a:r>
              <a:rPr lang="en-US" dirty="0"/>
              <a:t>Absolute Maxima and Minima</a:t>
            </a:r>
          </a:p>
          <a:p>
            <a:r>
              <a:rPr lang="en-US" dirty="0"/>
              <a:t>First derivative test </a:t>
            </a:r>
          </a:p>
          <a:p>
            <a:r>
              <a:rPr lang="en-US" dirty="0"/>
              <a:t>Second derivative test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Today’s Topics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 will cover sections 16.3 and 16.4:</a:t>
            </a:r>
          </a:p>
          <a:p>
            <a:r>
              <a:rPr lang="en-US" dirty="0" smtClean="0"/>
              <a:t>Curve Sketching</a:t>
            </a:r>
          </a:p>
          <a:p>
            <a:r>
              <a:rPr lang="en-US" dirty="0" smtClean="0"/>
              <a:t>Restricted Domain Considerations</a:t>
            </a:r>
          </a:p>
          <a:p>
            <a:r>
              <a:rPr lang="en-US" dirty="0" smtClean="0"/>
              <a:t>Procedure for Identifying Absolute Maxima and Minima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609600" y="1600200"/>
            <a:ext cx="7848600" cy="47244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Sketching functions is facilitated with the information we have acquired in this chapter.</a:t>
            </a:r>
          </a:p>
          <a:p>
            <a:pPr algn="just"/>
            <a:r>
              <a:rPr lang="en-US" dirty="0" smtClean="0"/>
              <a:t>One can get a feeling for the general shape of the graph of a function without determining and plotting a large number of ordered pairs. </a:t>
            </a:r>
            <a:endParaRPr lang="en-US" dirty="0"/>
          </a:p>
        </p:txBody>
      </p:sp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Curve Sketching</a:t>
            </a:r>
            <a:endParaRPr lang="en-US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609600" y="1600200"/>
            <a:ext cx="78486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In determining the general shapes of the graph of a function, the following attributes are the most significant.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1031875" indent="-574675" algn="just">
              <a:buFont typeface="+mj-lt"/>
              <a:buAutoNum type="arabicPeriod"/>
            </a:pPr>
            <a:r>
              <a:rPr lang="en-US" dirty="0" smtClean="0"/>
              <a:t>Relative maxima and minima.</a:t>
            </a:r>
          </a:p>
          <a:p>
            <a:pPr marL="1031875" indent="-574675" algn="just">
              <a:buFont typeface="+mj-lt"/>
              <a:buAutoNum type="arabicPeriod"/>
            </a:pPr>
            <a:r>
              <a:rPr lang="en-US" dirty="0" smtClean="0"/>
              <a:t>Inflection points.</a:t>
            </a:r>
          </a:p>
          <a:p>
            <a:pPr marL="1031875" indent="-574675" algn="just">
              <a:buFont typeface="+mj-lt"/>
              <a:buAutoNum type="arabicPeriod"/>
            </a:pPr>
            <a:r>
              <a:rPr lang="en-US" dirty="0" smtClean="0"/>
              <a:t>x and y intercepts.</a:t>
            </a:r>
          </a:p>
          <a:p>
            <a:pPr marL="1031875" indent="-574675" algn="just">
              <a:buFont typeface="+mj-lt"/>
              <a:buAutoNum type="arabicPeriod"/>
            </a:pPr>
            <a:r>
              <a:rPr lang="en-US" dirty="0" smtClean="0"/>
              <a:t>Ultimate direction</a:t>
            </a:r>
            <a:endParaRPr lang="en-US" dirty="0"/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Key Date Points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52399"/>
            <a:ext cx="594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u="sng" dirty="0" smtClean="0">
                <a:solidFill>
                  <a:schemeClr val="tx2"/>
                </a:solidFill>
              </a:rPr>
              <a:t>Example</a:t>
            </a:r>
            <a:endParaRPr lang="en-GB" sz="4400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609600" y="1600200"/>
            <a:ext cx="78486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+mj-lt"/>
              </a:rPr>
              <a:t>Consider the function,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78486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b="0" dirty="0" smtClean="0">
                    <a:latin typeface="+mj-lt"/>
                  </a:rPr>
                  <a:t>To locate the </a:t>
                </a:r>
                <a:r>
                  <a:rPr lang="en-US" b="0" dirty="0" err="1" smtClean="0">
                    <a:latin typeface="+mj-lt"/>
                  </a:rPr>
                  <a:t>extrema</a:t>
                </a:r>
                <a:r>
                  <a:rPr lang="en-US" b="0" dirty="0" smtClean="0">
                    <a:latin typeface="+mj-lt"/>
                  </a:rPr>
                  <a:t> 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b="0" dirty="0" smtClean="0">
                    <a:latin typeface="+mj-lt"/>
                  </a:rPr>
                  <a:t>, we find the first derivative,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baseline="30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−8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+12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7848600" cy="4724400"/>
              </a:xfrm>
              <a:blipFill rotWithShape="1">
                <a:blip r:embed="rId3" cstate="print"/>
                <a:stretch>
                  <a:fillRect l="-1941" t="-1677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1- Relative Maxima and Minima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25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2- Inflection Points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05800" cy="5516563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Note: </a:t>
            </a:r>
            <a:r>
              <a:rPr lang="en-GB" dirty="0" smtClean="0"/>
              <a:t>There must exist an inflection point between relative maximum at (2, 47/3) and the relative minimum at (6,5), for a continuous function, the concavity of the function must change between adjacent critical points.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96443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001000" cy="49530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dirty="0" smtClean="0"/>
                  <a:t>The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dirty="0" smtClean="0"/>
                  <a:t> intercept is 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=0</m:t>
                    </m:r>
                    <m:r>
                      <a:rPr lang="en-GB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> In this case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The y intercept occurs at (0, 5).</a:t>
                </a:r>
              </a:p>
              <a:p>
                <a:pPr algn="just"/>
                <a:r>
                  <a:rPr lang="en-US" dirty="0" smtClean="0"/>
                  <a:t>For curve sketching we just find the y-intercept</a:t>
                </a:r>
              </a:p>
            </p:txBody>
          </p:sp>
        </mc:Choice>
        <mc:Fallback>
          <p:sp>
            <p:nvSpPr>
              <p:cNvPr id="7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001000" cy="4953000"/>
              </a:xfrm>
              <a:blipFill rotWithShape="1">
                <a:blip r:embed="rId2" cstate="print"/>
                <a:stretch>
                  <a:fillRect l="-1904" t="-1722" r="-18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3- Intercepts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78486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For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dirty="0" smtClean="0"/>
                  <a:t>, the highest-powered term is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/3. To determine the behavior of f as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becomes more and more positive, we need to observe the behavior of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/3 as x becomes more and more positive.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 As</a:t>
                </a:r>
              </a:p>
              <a:p>
                <a:pPr marL="0" indent="0" algn="just">
                  <a:buNone/>
                </a:pPr>
                <a:endParaRPr lang="en-US" b="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→+∞</m:t>
                    </m:r>
                  </m:oMath>
                </a14:m>
                <a:r>
                  <a:rPr lang="en-US" b="0" dirty="0" smtClean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baseline="30000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/>
                        <a:ea typeface="Cambria Math"/>
                      </a:rPr>
                      <m:t>→+∞</m:t>
                    </m:r>
                  </m:oMath>
                </a14:m>
                <a:endParaRPr lang="en-US" b="0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7848600" cy="4724400"/>
              </a:xfrm>
              <a:blipFill rotWithShape="1">
                <a:blip r:embed="rId2" cstate="print"/>
                <a:stretch>
                  <a:fillRect l="-1941" t="-1806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4- Ultimate Direction</a:t>
            </a:r>
            <a:endParaRPr lang="en-US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3422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0322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6445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Note: </a:t>
            </a:r>
            <a:r>
              <a:rPr lang="en-US" dirty="0" smtClean="0"/>
              <a:t>If </a:t>
            </a:r>
            <a:r>
              <a:rPr lang="en-US" dirty="0" smtClean="0"/>
              <a:t>x is an inflection point for f then the second derivative, f″(x), is equal to zero if it exists, but this condition does not provide a sufficient definition of a point of inflection. One also needs the lowest-order (above the second) non-zero derivative to be of odd order (third, fifth, etc.).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1026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/>
          <p:cNvSpPr>
            <a:spLocks noGrp="1"/>
          </p:cNvSpPr>
          <p:nvPr>
            <p:ph idx="1"/>
          </p:nvPr>
        </p:nvSpPr>
        <p:spPr>
          <a:xfrm>
            <a:off x="609600" y="1981200"/>
            <a:ext cx="7848600" cy="19812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smtClean="0"/>
              <a:t>In this section we will examine procedures for identifying absolute maxima and minima when the domain of a function is restricted.</a:t>
            </a:r>
            <a:endParaRPr lang="en-US" b="0" dirty="0" smtClean="0"/>
          </a:p>
        </p:txBody>
      </p:sp>
      <p:sp>
        <p:nvSpPr>
          <p:cNvPr id="3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153400" cy="1203325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Restricted-domain Considerations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75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09600"/>
                <a:ext cx="8001000" cy="6019800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sz="4000" u="sng" dirty="0" smtClean="0">
                    <a:solidFill>
                      <a:schemeClr val="tx2"/>
                    </a:solidFill>
                  </a:rPr>
                  <a:t>When the Domain is Restricted</a:t>
                </a:r>
                <a:endParaRPr lang="en-US" u="sng" dirty="0" smtClean="0">
                  <a:solidFill>
                    <a:schemeClr val="tx2"/>
                  </a:solidFill>
                </a:endParaRPr>
              </a:p>
              <a:p>
                <a:pPr algn="just"/>
                <a:r>
                  <a:rPr lang="en-US" b="0" dirty="0" smtClean="0"/>
                  <a:t>Very often in applied problems the domain is restricted. </a:t>
                </a:r>
              </a:p>
              <a:p>
                <a:pPr algn="just"/>
                <a:r>
                  <a:rPr lang="en-US" b="0" dirty="0" smtClean="0"/>
                  <a:t>For example, if profit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b="0" dirty="0" smtClean="0"/>
                  <a:t> is stated as a function of the number of units produced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b="0" dirty="0" smtClean="0"/>
                  <a:t>, it is likely that x will be restricted to values such that 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  <a:ea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≤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 baseline="-25000">
                        <a:latin typeface="Cambria Math"/>
                      </a:rPr>
                      <m:t>𝑢</m:t>
                    </m:r>
                  </m:oMath>
                </a14:m>
                <a:r>
                  <a:rPr lang="en-US" b="0" dirty="0" smtClean="0"/>
                  <a:t>. </a:t>
                </a:r>
              </a:p>
              <a:p>
                <a:pPr algn="just"/>
                <a:r>
                  <a:rPr lang="en-US" b="0" dirty="0" smtClean="0"/>
                  <a:t>In this case </a:t>
                </a:r>
                <a:r>
                  <a:rPr lang="en-US" b="0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b="0" dirty="0" smtClean="0"/>
                  <a:t> is restricted to nonnegative values (there is no production of negative quantities) which are less than or equal to some upper limit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 baseline="-25000">
                        <a:latin typeface="Cambria Math"/>
                      </a:rPr>
                      <m:t>𝑢</m:t>
                    </m:r>
                  </m:oMath>
                </a14:m>
                <a:r>
                  <a:rPr lang="en-US" b="0" dirty="0" smtClean="0"/>
                  <a:t>. </a:t>
                </a:r>
              </a:p>
              <a:p>
                <a:pPr algn="just"/>
                <a:r>
                  <a:rPr lang="en-US" b="0" dirty="0" smtClean="0"/>
                  <a:t>The value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 baseline="-25000">
                        <a:latin typeface="Cambria Math"/>
                      </a:rPr>
                      <m:t>𝑢</m:t>
                    </m:r>
                  </m:oMath>
                </a14:m>
                <a:r>
                  <a:rPr lang="en-US" b="0" dirty="0" smtClean="0"/>
                  <a:t> may reflect production capacity, as defined by limited labor, limited raw materials, or by the physical capacity of </a:t>
                </a:r>
                <a:r>
                  <a:rPr lang="en-US" dirty="0"/>
                  <a:t>the plant </a:t>
                </a:r>
                <a:r>
                  <a:rPr lang="en-US" dirty="0" smtClean="0"/>
                  <a:t>itself.</a:t>
                </a:r>
                <a:endParaRPr lang="en-US" b="0" dirty="0" smtClean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09600"/>
                <a:ext cx="8001000" cy="6019800"/>
              </a:xfrm>
              <a:blipFill rotWithShape="1">
                <a:blip r:embed="rId2" cstate="print"/>
                <a:stretch>
                  <a:fillRect l="-2056" t="-2328" r="-25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/>
          <p:cNvSpPr>
            <a:spLocks noGrp="1"/>
          </p:cNvSpPr>
          <p:nvPr>
            <p:ph idx="1"/>
          </p:nvPr>
        </p:nvSpPr>
        <p:spPr>
          <a:xfrm>
            <a:off x="609600" y="381000"/>
            <a:ext cx="7848600" cy="2895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In searching for the absolute maximum or absolute minimum of a function, consideration must be given not only to the relative maxima and minima of the function but also to the endpoints of the domain of the function. </a:t>
            </a:r>
          </a:p>
        </p:txBody>
      </p:sp>
    </p:spTree>
    <p:extLst>
      <p:ext uri="{BB962C8B-B14F-4D97-AF65-F5344CB8AC3E}">
        <p14:creationId xmlns:p14="http://schemas.microsoft.com/office/powerpoint/2010/main" xmlns="" val="147622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762000" y="381000"/>
                <a:ext cx="7391400" cy="31085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 algn="just">
                  <a:buFont typeface="Arial" pitchFamily="34" charset="0"/>
                  <a:buChar char="•"/>
                </a:pPr>
                <a:r>
                  <a:rPr lang="en-US" sz="2800" dirty="0" smtClean="0"/>
                  <a:t>In </a:t>
                </a:r>
                <a:r>
                  <a:rPr lang="en-US" sz="2800" dirty="0"/>
                  <a:t>the above </a:t>
                </a:r>
                <a:r>
                  <a:rPr lang="en-US" sz="2800" dirty="0" smtClean="0"/>
                  <a:t>figure </a:t>
                </a:r>
                <a:r>
                  <a:rPr lang="en-US" sz="2800" dirty="0"/>
                  <a:t>the domain of the function is restricted to values between 0 and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800" i="1" baseline="-25000">
                        <a:latin typeface="Cambria Math"/>
                      </a:rPr>
                      <m:t>𝑢</m:t>
                    </m:r>
                  </m:oMath>
                </a14:m>
                <a:r>
                  <a:rPr lang="en-US" sz="2800" dirty="0"/>
                  <a:t> </a:t>
                </a:r>
                <a:endParaRPr lang="en-US" sz="2800" dirty="0" smtClean="0"/>
              </a:p>
              <a:p>
                <a:pPr marL="457200" indent="-457200" algn="just">
                  <a:buFont typeface="Arial" pitchFamily="34" charset="0"/>
                  <a:buChar char="•"/>
                </a:pPr>
                <a:r>
                  <a:rPr lang="en-US" sz="2800" dirty="0" smtClean="0"/>
                  <a:t>The </a:t>
                </a:r>
                <a:r>
                  <a:rPr lang="en-US" sz="2800" dirty="0"/>
                  <a:t>absolute maximum for f occurs at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800" i="1" baseline="-25000">
                        <a:latin typeface="Cambria Math"/>
                      </a:rPr>
                      <m:t>𝑢</m:t>
                    </m:r>
                  </m:oMath>
                </a14:m>
                <a:r>
                  <a:rPr lang="en-US" sz="2800" dirty="0"/>
                  <a:t>, the right endpoint of domain</a:t>
                </a:r>
                <a:r>
                  <a:rPr lang="en-US" sz="2800" dirty="0" smtClean="0"/>
                  <a:t>.</a:t>
                </a:r>
              </a:p>
              <a:p>
                <a:pPr marL="457200" indent="-457200" algn="just">
                  <a:buFont typeface="Arial" pitchFamily="34" charset="0"/>
                  <a:buChar char="•"/>
                </a:pPr>
                <a:r>
                  <a:rPr lang="en-US" sz="2800" dirty="0" smtClean="0"/>
                  <a:t>The </a:t>
                </a:r>
                <a:r>
                  <a:rPr lang="en-US" sz="2800" dirty="0"/>
                  <a:t>absolute minimum occurs at x</a:t>
                </a:r>
                <a:r>
                  <a:rPr lang="en-US" sz="2800" baseline="-25000" dirty="0"/>
                  <a:t>2</a:t>
                </a:r>
                <a:r>
                  <a:rPr lang="en-US" sz="2800" dirty="0"/>
                  <a:t>, which is also a relative minimum on the function.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81000"/>
                <a:ext cx="7391400" cy="310854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401" t="-1965" r="-2968" b="-4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1447800"/>
                <a:ext cx="7467600" cy="48006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Given the continuous function f defined over the closed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baseline="-25000" smtClean="0">
                            <a:latin typeface="Cambria Math"/>
                          </a:rPr>
                          <m:t>𝑙</m:t>
                        </m:r>
                        <m:r>
                          <a:rPr lang="en-US" b="0" i="1" smtClean="0">
                            <a:latin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</a:rPr>
                          <m:t>𝑥𝑢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:</m:t>
                    </m:r>
                  </m:oMath>
                </a14:m>
                <a:endParaRPr lang="en-US" b="0" dirty="0" smtClean="0"/>
              </a:p>
              <a:p>
                <a:pPr marL="0" indent="0" algn="just">
                  <a:buNone/>
                </a:pPr>
                <a:endParaRPr lang="en-US" b="0" dirty="0" smtClean="0"/>
              </a:p>
              <a:p>
                <a:pPr marL="514350" indent="-514350" algn="just">
                  <a:buFont typeface="+mj-lt"/>
                  <a:buAutoNum type="arabicPeriod"/>
                </a:pPr>
                <a:r>
                  <a:rPr lang="en-US" dirty="0" smtClean="0">
                    <a:latin typeface="+mj-lt"/>
                    <a:cs typeface="Times New Roman" pitchFamily="18" charset="0"/>
                  </a:rPr>
                  <a:t>Locate all critical points [x*, f (x*)] which lie within the domain of the function and exclude from consideration any critical values x* which lie outside the domain.</a:t>
                </a:r>
              </a:p>
            </p:txBody>
          </p:sp>
        </mc:Choice>
        <mc:Fallback>
          <p:sp>
            <p:nvSpPr>
              <p:cNvPr id="3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447800"/>
                <a:ext cx="7467600" cy="4800600"/>
              </a:xfrm>
              <a:blipFill rotWithShape="1">
                <a:blip r:embed="rId2" cstate="print"/>
                <a:stretch>
                  <a:fillRect l="-2041" t="-1652" r="-3673" b="-3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457200" y="76200"/>
            <a:ext cx="8153400" cy="1203325"/>
          </a:xfrm>
        </p:spPr>
        <p:txBody>
          <a:bodyPr>
            <a:normAutofit/>
          </a:bodyPr>
          <a:lstStyle/>
          <a:p>
            <a:pPr marL="0" indent="0" algn="l"/>
            <a:r>
              <a:rPr lang="en-US" sz="3200" u="sng" dirty="0">
                <a:solidFill>
                  <a:schemeClr val="tx2"/>
                </a:solidFill>
              </a:rPr>
              <a:t>Procedure </a:t>
            </a:r>
            <a:r>
              <a:rPr lang="en-US" sz="3200" u="sng" dirty="0" smtClean="0">
                <a:solidFill>
                  <a:schemeClr val="tx2"/>
                </a:solidFill>
              </a:rPr>
              <a:t>for Identifying </a:t>
            </a:r>
            <a:r>
              <a:rPr lang="en-US" sz="3200" u="sng" dirty="0">
                <a:solidFill>
                  <a:schemeClr val="tx2"/>
                </a:solidFill>
              </a:rPr>
              <a:t>Absolute Maximum </a:t>
            </a:r>
            <a:r>
              <a:rPr lang="en-US" sz="3200" u="sng" dirty="0" smtClean="0">
                <a:solidFill>
                  <a:schemeClr val="tx2"/>
                </a:solidFill>
              </a:rPr>
              <a:t>and </a:t>
            </a:r>
            <a:r>
              <a:rPr lang="en-US" sz="3200" u="sng" dirty="0">
                <a:solidFill>
                  <a:schemeClr val="tx2"/>
                </a:solidFill>
              </a:rPr>
              <a:t>Minimum Points</a:t>
            </a:r>
          </a:p>
        </p:txBody>
      </p:sp>
    </p:spTree>
    <p:extLst>
      <p:ext uri="{BB962C8B-B14F-4D97-AF65-F5344CB8AC3E}">
        <p14:creationId xmlns:p14="http://schemas.microsoft.com/office/powerpoint/2010/main" xmlns="" val="8673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/>
          <p:cNvSpPr>
            <a:spLocks noGrp="1"/>
          </p:cNvSpPr>
          <p:nvPr>
            <p:ph idx="1"/>
          </p:nvPr>
        </p:nvSpPr>
        <p:spPr>
          <a:xfrm>
            <a:off x="609600" y="381000"/>
            <a:ext cx="7848600" cy="61722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2"/>
            </a:pPr>
            <a:r>
              <a:rPr lang="en-US" dirty="0" smtClean="0">
                <a:latin typeface="+mj-lt"/>
                <a:cs typeface="Times New Roman" pitchFamily="18" charset="0"/>
              </a:rPr>
              <a:t>Compute the values of f(x) at the two endpoints of the domain [f(x</a:t>
            </a:r>
            <a:r>
              <a:rPr lang="en-US" baseline="-25000" dirty="0">
                <a:latin typeface="+mj-lt"/>
                <a:cs typeface="Times New Roman" pitchFamily="18" charset="0"/>
              </a:rPr>
              <a:t>1</a:t>
            </a:r>
            <a:r>
              <a:rPr lang="en-US" dirty="0" smtClean="0">
                <a:latin typeface="+mj-lt"/>
                <a:cs typeface="Times New Roman" pitchFamily="18" charset="0"/>
              </a:rPr>
              <a:t>) and f(</a:t>
            </a:r>
            <a:r>
              <a:rPr lang="en-US" dirty="0" err="1" smtClean="0">
                <a:latin typeface="+mj-lt"/>
                <a:cs typeface="Times New Roman" pitchFamily="18" charset="0"/>
              </a:rPr>
              <a:t>x</a:t>
            </a:r>
            <a:r>
              <a:rPr lang="en-US" baseline="-25000" dirty="0" err="1" smtClean="0">
                <a:latin typeface="+mj-lt"/>
                <a:cs typeface="Times New Roman" pitchFamily="18" charset="0"/>
              </a:rPr>
              <a:t>u</a:t>
            </a:r>
            <a:r>
              <a:rPr lang="en-US" dirty="0" smtClean="0">
                <a:latin typeface="+mj-lt"/>
                <a:cs typeface="Times New Roman" pitchFamily="18" charset="0"/>
              </a:rPr>
              <a:t>).</a:t>
            </a:r>
          </a:p>
          <a:p>
            <a:pPr marL="514350" indent="-514350" algn="just">
              <a:buFont typeface="+mj-lt"/>
              <a:buAutoNum type="arabicPeriod" startAt="2"/>
            </a:pPr>
            <a:r>
              <a:rPr lang="en-US" dirty="0" smtClean="0">
                <a:latin typeface="+mj-lt"/>
                <a:cs typeface="Times New Roman" pitchFamily="18" charset="0"/>
              </a:rPr>
              <a:t>Compare the values of f(x*) for all relevant critical points with (x</a:t>
            </a:r>
            <a:r>
              <a:rPr lang="en-US" baseline="-25000" dirty="0">
                <a:latin typeface="+mj-lt"/>
                <a:cs typeface="Times New Roman" pitchFamily="18" charset="0"/>
              </a:rPr>
              <a:t>1</a:t>
            </a:r>
            <a:r>
              <a:rPr lang="en-US" dirty="0" smtClean="0">
                <a:latin typeface="+mj-lt"/>
                <a:cs typeface="Times New Roman" pitchFamily="18" charset="0"/>
              </a:rPr>
              <a:t>) and (</a:t>
            </a:r>
            <a:r>
              <a:rPr lang="en-US" dirty="0" err="1" smtClean="0">
                <a:latin typeface="+mj-lt"/>
                <a:cs typeface="Times New Roman" pitchFamily="18" charset="0"/>
              </a:rPr>
              <a:t>x</a:t>
            </a:r>
            <a:r>
              <a:rPr lang="en-US" baseline="-25000" dirty="0" err="1" smtClean="0">
                <a:latin typeface="+mj-lt"/>
                <a:cs typeface="Times New Roman" pitchFamily="18" charset="0"/>
              </a:rPr>
              <a:t>u</a:t>
            </a:r>
            <a:r>
              <a:rPr lang="en-US" dirty="0" smtClean="0">
                <a:latin typeface="+mj-lt"/>
                <a:cs typeface="Times New Roman" pitchFamily="18" charset="0"/>
              </a:rPr>
              <a:t>). The </a:t>
            </a:r>
            <a:r>
              <a:rPr lang="en-US" u="sng" dirty="0" smtClean="0">
                <a:latin typeface="+mj-lt"/>
                <a:cs typeface="Times New Roman" pitchFamily="18" charset="0"/>
              </a:rPr>
              <a:t>absolute maximum</a:t>
            </a:r>
            <a:r>
              <a:rPr lang="en-US" dirty="0" smtClean="0">
                <a:latin typeface="+mj-lt"/>
                <a:cs typeface="Times New Roman" pitchFamily="18" charset="0"/>
              </a:rPr>
              <a:t> in the largest of these values. The </a:t>
            </a:r>
            <a:r>
              <a:rPr lang="en-US" u="sng" dirty="0" smtClean="0">
                <a:latin typeface="+mj-lt"/>
                <a:cs typeface="Times New Roman" pitchFamily="18" charset="0"/>
              </a:rPr>
              <a:t>absolute minimum</a:t>
            </a:r>
            <a:r>
              <a:rPr lang="en-US" dirty="0" smtClean="0">
                <a:latin typeface="+mj-lt"/>
                <a:cs typeface="Times New Roman" pitchFamily="18" charset="0"/>
              </a:rPr>
              <a:t> is the smallest of these values.</a:t>
            </a:r>
          </a:p>
        </p:txBody>
      </p:sp>
    </p:spTree>
    <p:extLst>
      <p:ext uri="{BB962C8B-B14F-4D97-AF65-F5344CB8AC3E}">
        <p14:creationId xmlns:p14="http://schemas.microsoft.com/office/powerpoint/2010/main" xmlns="" val="423025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381000"/>
                <a:ext cx="7848600" cy="6172200"/>
              </a:xfrm>
            </p:spPr>
            <p:txBody>
              <a:bodyPr>
                <a:normAutofit/>
              </a:bodyPr>
              <a:lstStyle/>
              <a:p>
                <a:pPr marL="457200" indent="-457200" algn="just">
                  <a:buNone/>
                </a:pPr>
                <a:r>
                  <a:rPr lang="en-US" b="1" dirty="0" smtClean="0">
                    <a:cs typeface="Times New Roman" pitchFamily="18" charset="0"/>
                  </a:rPr>
                  <a:t>Example:</a:t>
                </a:r>
              </a:p>
              <a:p>
                <a:pPr marL="0" indent="0" algn="just">
                  <a:buNone/>
                </a:pPr>
                <a:r>
                  <a:rPr lang="en-US" dirty="0" smtClean="0">
                    <a:cs typeface="Times New Roman" pitchFamily="18" charset="0"/>
                  </a:rPr>
                  <a:t>Determine the locations and values of the absolute maximum and minimum for the function</a:t>
                </a:r>
              </a:p>
              <a:p>
                <a:pPr marL="0" indent="0" algn="just">
                  <a:buNone/>
                </a:pPr>
                <a:endParaRPr lang="en-US" dirty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b="0" i="1" baseline="30000" smtClean="0"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b="0" i="1" baseline="30000" smtClean="0"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cs typeface="Times New Roman" pitchFamily="18" charset="0"/>
                        </a:rPr>
                        <m:t>+5</m:t>
                      </m:r>
                    </m:oMath>
                  </m:oMathPara>
                </a14:m>
                <a:endParaRPr lang="en-US" dirty="0" smtClean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endParaRPr lang="en-US" dirty="0"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dirty="0" smtClean="0">
                    <a:cs typeface="Times New Roman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≤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≤10.</m:t>
                    </m:r>
                  </m:oMath>
                </a14:m>
                <a:endParaRPr lang="en-US" dirty="0" smtClean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381000"/>
                <a:ext cx="7848600" cy="6172200"/>
              </a:xfrm>
              <a:blipFill rotWithShape="1">
                <a:blip r:embed="rId2" cstate="print"/>
                <a:stretch>
                  <a:fillRect l="-1941" t="-1285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5745163"/>
          </a:xfrm>
        </p:spPr>
        <p:txBody>
          <a:bodyPr/>
          <a:lstStyle/>
          <a:p>
            <a:pPr marL="0" indent="0">
              <a:buNone/>
            </a:pPr>
            <a:r>
              <a:rPr lang="en-GB" u="sng" dirty="0" smtClean="0"/>
              <a:t>Solution:</a:t>
            </a:r>
          </a:p>
          <a:p>
            <a:pPr marL="0" indent="0">
              <a:buNone/>
            </a:pPr>
            <a:r>
              <a:rPr lang="en-GB" b="1" dirty="0" smtClean="0"/>
              <a:t>Step 1: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288326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1371600" indent="-1371600" algn="just">
              <a:buNone/>
            </a:pPr>
            <a:r>
              <a:rPr lang="en-US" b="1" dirty="0" smtClean="0">
                <a:latin typeface="+mj-lt"/>
                <a:cs typeface="Times New Roman" pitchFamily="18" charset="0"/>
              </a:rPr>
              <a:t>Step </a:t>
            </a:r>
            <a:r>
              <a:rPr lang="en-US" b="1" dirty="0">
                <a:latin typeface="+mj-lt"/>
                <a:cs typeface="Times New Roman" pitchFamily="18" charset="0"/>
              </a:rPr>
              <a:t>2</a:t>
            </a:r>
            <a:r>
              <a:rPr lang="en-US" dirty="0" smtClean="0">
                <a:latin typeface="+mj-lt"/>
                <a:cs typeface="Times New Roman" pitchFamily="18" charset="0"/>
              </a:rPr>
              <a:t> The values of f (x) at the endpoints of the domain are</a:t>
            </a:r>
            <a:endParaRPr lang="en-US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45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1547813" indent="-1547813" algn="just">
              <a:buNone/>
            </a:pPr>
            <a:r>
              <a:rPr lang="en-US" b="1" dirty="0" smtClean="0">
                <a:latin typeface="+mj-lt"/>
                <a:cs typeface="Times New Roman" pitchFamily="18" charset="0"/>
              </a:rPr>
              <a:t>Step3</a:t>
            </a:r>
            <a:r>
              <a:rPr lang="en-US" dirty="0" smtClean="0">
                <a:latin typeface="+mj-lt"/>
                <a:cs typeface="Times New Roman" pitchFamily="18" charset="0"/>
              </a:rPr>
              <a:t> Comparing f (2), f (6), and f (10), we find the absolute minimum of -13 occurs when x = 6 and the absolute maximum of 48</a:t>
            </a:r>
            <a:r>
              <a:rPr lang="en-US" baseline="30000" dirty="0" smtClean="0">
                <a:latin typeface="+mj-lt"/>
                <a:cs typeface="Times New Roman" pitchFamily="18" charset="0"/>
              </a:rPr>
              <a:t>1</a:t>
            </a:r>
            <a:r>
              <a:rPr lang="en-US" dirty="0" smtClean="0">
                <a:latin typeface="+mj-lt"/>
                <a:cs typeface="Times New Roman" pitchFamily="18" charset="0"/>
              </a:rPr>
              <a:t>/</a:t>
            </a:r>
            <a:r>
              <a:rPr lang="en-US" baseline="-25000" dirty="0" smtClean="0">
                <a:latin typeface="+mj-lt"/>
                <a:cs typeface="Times New Roman" pitchFamily="18" charset="0"/>
              </a:rPr>
              <a:t>3</a:t>
            </a:r>
            <a:r>
              <a:rPr lang="en-US" dirty="0" smtClean="0">
                <a:latin typeface="+mj-lt"/>
                <a:cs typeface="Times New Roman" pitchFamily="18" charset="0"/>
              </a:rPr>
              <a:t> occurs when x = 10..</a:t>
            </a:r>
            <a:endParaRPr lang="en-US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059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Covered sections 16.3 and 16.4:</a:t>
            </a:r>
          </a:p>
          <a:p>
            <a:r>
              <a:rPr lang="en-US" dirty="0" smtClean="0"/>
              <a:t>Curve Sketching</a:t>
            </a:r>
          </a:p>
          <a:p>
            <a:r>
              <a:rPr lang="en-US" dirty="0" smtClean="0"/>
              <a:t>Restricted Domain Considerations</a:t>
            </a:r>
          </a:p>
          <a:p>
            <a:r>
              <a:rPr lang="en-US" dirty="0" smtClean="0"/>
              <a:t>Procedure for Identifying Absolute Maxima and Minima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Next Lecture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will </a:t>
            </a:r>
            <a:r>
              <a:rPr lang="en-US" dirty="0"/>
              <a:t>start chapter 17 and go over Sec 17.1:</a:t>
            </a:r>
          </a:p>
          <a:p>
            <a:pPr marL="0" indent="0">
              <a:buNone/>
            </a:pPr>
            <a:r>
              <a:rPr lang="en-US" dirty="0"/>
              <a:t>Optimization: Applications</a:t>
            </a:r>
          </a:p>
          <a:p>
            <a:r>
              <a:rPr lang="en-US" dirty="0"/>
              <a:t>Revenue Applications</a:t>
            </a:r>
          </a:p>
          <a:p>
            <a:r>
              <a:rPr lang="en-US" dirty="0"/>
              <a:t>Cost Applications</a:t>
            </a:r>
          </a:p>
          <a:p>
            <a:r>
              <a:rPr lang="en-US" dirty="0"/>
              <a:t>Profit Applications</a:t>
            </a:r>
          </a:p>
          <a:p>
            <a:r>
              <a:rPr lang="en-US" dirty="0"/>
              <a:t>Marginal Approach to Profit Maximization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6539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3346</TotalTime>
  <Words>505</Words>
  <Application>Microsoft Office PowerPoint</Application>
  <PresentationFormat>On-screen Show (4:3)</PresentationFormat>
  <Paragraphs>69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Business Mathematics  MTH-367 </vt:lpstr>
      <vt:lpstr>Slide 2</vt:lpstr>
      <vt:lpstr>Last Lecture’s Summary</vt:lpstr>
      <vt:lpstr>Today’s Topics</vt:lpstr>
      <vt:lpstr>Curve Sketching</vt:lpstr>
      <vt:lpstr>Key Date Points</vt:lpstr>
      <vt:lpstr>Slide 7</vt:lpstr>
      <vt:lpstr>1- Relative Maxima and Minima</vt:lpstr>
      <vt:lpstr>Slide 9</vt:lpstr>
      <vt:lpstr>Slide 10</vt:lpstr>
      <vt:lpstr>2- Inflection Points</vt:lpstr>
      <vt:lpstr>Slide 12</vt:lpstr>
      <vt:lpstr>3- Intercepts</vt:lpstr>
      <vt:lpstr>4- Ultimate Direction</vt:lpstr>
      <vt:lpstr>Slide 15</vt:lpstr>
      <vt:lpstr>Slide 16</vt:lpstr>
      <vt:lpstr>Slide 17</vt:lpstr>
      <vt:lpstr>Slide 18</vt:lpstr>
      <vt:lpstr>Restricted-domain Considerations</vt:lpstr>
      <vt:lpstr>Slide 20</vt:lpstr>
      <vt:lpstr>Slide 21</vt:lpstr>
      <vt:lpstr>Slide 22</vt:lpstr>
      <vt:lpstr>Procedure for Identifying Absolute Maximum and Minimum Points</vt:lpstr>
      <vt:lpstr>Slide 24</vt:lpstr>
      <vt:lpstr>Slide 25</vt:lpstr>
      <vt:lpstr>Slide 26</vt:lpstr>
      <vt:lpstr>Slide 27</vt:lpstr>
      <vt:lpstr>Slide 28</vt:lpstr>
      <vt:lpstr>Review</vt:lpstr>
      <vt:lpstr>Next Lecture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Administrator</cp:lastModifiedBy>
  <cp:revision>651</cp:revision>
  <dcterms:created xsi:type="dcterms:W3CDTF">2012-08-14T18:22:23Z</dcterms:created>
  <dcterms:modified xsi:type="dcterms:W3CDTF">2012-12-29T14:09:50Z</dcterms:modified>
</cp:coreProperties>
</file>