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80" r:id="rId2"/>
    <p:sldId id="381" r:id="rId3"/>
    <p:sldId id="289" r:id="rId4"/>
    <p:sldId id="290" r:id="rId5"/>
    <p:sldId id="316" r:id="rId6"/>
    <p:sldId id="333" r:id="rId7"/>
    <p:sldId id="382" r:id="rId8"/>
    <p:sldId id="308" r:id="rId9"/>
    <p:sldId id="302" r:id="rId10"/>
    <p:sldId id="263" r:id="rId11"/>
    <p:sldId id="264" r:id="rId12"/>
    <p:sldId id="347" r:id="rId13"/>
    <p:sldId id="383" r:id="rId14"/>
    <p:sldId id="360" r:id="rId15"/>
    <p:sldId id="319" r:id="rId16"/>
    <p:sldId id="354" r:id="rId17"/>
    <p:sldId id="367" r:id="rId18"/>
    <p:sldId id="368" r:id="rId19"/>
    <p:sldId id="356" r:id="rId20"/>
    <p:sldId id="348" r:id="rId21"/>
    <p:sldId id="357" r:id="rId22"/>
    <p:sldId id="371" r:id="rId23"/>
    <p:sldId id="372" r:id="rId24"/>
    <p:sldId id="359" r:id="rId25"/>
    <p:sldId id="377" r:id="rId26"/>
    <p:sldId id="378" r:id="rId27"/>
    <p:sldId id="384" r:id="rId28"/>
    <p:sldId id="385" r:id="rId29"/>
  </p:sldIdLst>
  <p:sldSz cx="9144000" cy="6858000" type="screen4x3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7228B-A51A-4E57-85AA-BAB137AC2F89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5D15D-C678-4025-BE92-FEDD32DED0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062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D15D-C678-4025-BE92-FEDD32DED09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</a:t>
            </a:r>
            <a:r>
              <a:rPr lang="en-GB" sz="4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xmlns="" val="297231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1560" y="126876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Chapter 16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11560" y="3429000"/>
            <a:ext cx="719288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GB" sz="3600" b="1" dirty="0" smtClean="0">
                <a:solidFill>
                  <a:schemeClr val="tx2"/>
                </a:solidFill>
              </a:rPr>
              <a:t>Optimization Methodology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n-GB" sz="3600" dirty="0" smtClean="0">
                <a:solidFill>
                  <a:schemeClr val="tx2"/>
                </a:solidFill>
              </a:rPr>
              <a:t>continued</a:t>
            </a:r>
          </a:p>
        </p:txBody>
      </p:sp>
    </p:spTree>
    <p:extLst>
      <p:ext uri="{BB962C8B-B14F-4D97-AF65-F5344CB8AC3E}">
        <p14:creationId xmlns:p14="http://schemas.microsoft.com/office/powerpoint/2010/main" xmlns="" val="49003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Last Lecture’s Summary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We </a:t>
            </a:r>
            <a:r>
              <a:rPr lang="en-US" dirty="0" smtClean="0"/>
              <a:t>covered </a:t>
            </a:r>
            <a:r>
              <a:rPr lang="en-US" dirty="0"/>
              <a:t>Sec </a:t>
            </a:r>
            <a:r>
              <a:rPr lang="en-US" dirty="0" smtClean="0"/>
              <a:t>16.1: </a:t>
            </a:r>
          </a:p>
          <a:p>
            <a:pPr>
              <a:buNone/>
            </a:pPr>
            <a:r>
              <a:rPr lang="en-US" dirty="0" smtClean="0"/>
              <a:t>Derivatives</a:t>
            </a:r>
            <a:r>
              <a:rPr lang="en-US" dirty="0"/>
              <a:t>: Additional Interpretations</a:t>
            </a:r>
          </a:p>
          <a:p>
            <a:r>
              <a:rPr lang="en-US" dirty="0"/>
              <a:t>Increasing </a:t>
            </a:r>
            <a:r>
              <a:rPr lang="en-US" dirty="0" smtClean="0"/>
              <a:t>Functions</a:t>
            </a:r>
          </a:p>
          <a:p>
            <a:r>
              <a:rPr lang="en-US" dirty="0" smtClean="0"/>
              <a:t>Decreasing </a:t>
            </a:r>
            <a:r>
              <a:rPr lang="en-US" dirty="0"/>
              <a:t>Functions</a:t>
            </a:r>
          </a:p>
          <a:p>
            <a:r>
              <a:rPr lang="en-US" dirty="0" smtClean="0"/>
              <a:t>Concavity</a:t>
            </a:r>
            <a:endParaRPr lang="en-US" dirty="0"/>
          </a:p>
          <a:p>
            <a:r>
              <a:rPr lang="en-US" dirty="0"/>
              <a:t>Inflection Points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Today’s Topics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We will go over Sec 16.2:</a:t>
            </a:r>
          </a:p>
          <a:p>
            <a:pPr marL="0" indent="0">
              <a:buNone/>
            </a:pPr>
            <a:r>
              <a:rPr lang="en-US" dirty="0" smtClean="0"/>
              <a:t>Identification of </a:t>
            </a:r>
            <a:r>
              <a:rPr lang="en-US" dirty="0"/>
              <a:t>Maxima and </a:t>
            </a:r>
            <a:r>
              <a:rPr lang="en-US" dirty="0" smtClean="0"/>
              <a:t>Minima</a:t>
            </a:r>
            <a:endParaRPr lang="en-US" dirty="0"/>
          </a:p>
          <a:p>
            <a:r>
              <a:rPr lang="en-US" dirty="0" smtClean="0"/>
              <a:t>Relative </a:t>
            </a:r>
            <a:r>
              <a:rPr lang="en-US" dirty="0" err="1" smtClean="0"/>
              <a:t>Extrema</a:t>
            </a:r>
            <a:r>
              <a:rPr lang="en-US" dirty="0" smtClean="0"/>
              <a:t> (maxima and minima)</a:t>
            </a:r>
          </a:p>
          <a:p>
            <a:r>
              <a:rPr lang="en-US" dirty="0" smtClean="0"/>
              <a:t>Absolute Maxima and Minima</a:t>
            </a:r>
          </a:p>
          <a:p>
            <a:r>
              <a:rPr lang="en-US" dirty="0" smtClean="0"/>
              <a:t>First derivative test </a:t>
            </a:r>
          </a:p>
          <a:p>
            <a:r>
              <a:rPr lang="en-US" dirty="0" smtClean="0"/>
              <a:t>Second derivative test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7848600" cy="47244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Relative Maximum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 is defined on an interval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err="1" smtClean="0">
                        <a:latin typeface="Cambria Math"/>
                      </a:rPr>
                      <m:t>𝑏</m:t>
                    </m:r>
                    <m:r>
                      <a:rPr lang="en-US" i="1" dirty="0" err="1" smtClean="0">
                        <a:latin typeface="Cambria Math"/>
                      </a:rPr>
                      <m:t>,</m:t>
                    </m:r>
                    <m:r>
                      <a:rPr lang="en-US" i="1" dirty="0" err="1" smtClean="0">
                        <a:latin typeface="Cambria Math"/>
                      </a:rPr>
                      <m:t>𝑐</m:t>
                    </m:r>
                    <m:r>
                      <a:rPr lang="en-US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which contains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 is said to have a </a:t>
                </a:r>
                <a:r>
                  <a:rPr lang="en-US" b="1" dirty="0" smtClean="0"/>
                  <a:t>relative (local) maximum</a:t>
                </a:r>
                <a:r>
                  <a:rPr lang="en-US" dirty="0" smtClean="0"/>
                  <a:t>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)≥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within the interval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(</m:t>
                    </m:r>
                    <m:r>
                      <a:rPr lang="en-US" i="1" dirty="0" err="1">
                        <a:latin typeface="Cambria Math"/>
                      </a:rPr>
                      <m:t>𝑏</m:t>
                    </m:r>
                    <m:r>
                      <a:rPr lang="en-US" i="1" dirty="0" err="1">
                        <a:latin typeface="Cambria Math"/>
                      </a:rPr>
                      <m:t>,</m:t>
                    </m:r>
                    <m:r>
                      <a:rPr lang="en-US" i="1" dirty="0" err="1">
                        <a:latin typeface="Cambria Math"/>
                      </a:rPr>
                      <m:t>𝑐</m:t>
                    </m:r>
                    <m:r>
                      <a:rPr lang="en-US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close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7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7848600" cy="4724400"/>
              </a:xfrm>
              <a:blipFill rotWithShape="1">
                <a:blip r:embed="rId2"/>
                <a:stretch>
                  <a:fillRect l="-1941" t="-1677" r="-33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229600" cy="12033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Relative </a:t>
            </a:r>
            <a:r>
              <a:rPr lang="en-US" u="sng" dirty="0" err="1" smtClean="0">
                <a:solidFill>
                  <a:schemeClr val="tx2"/>
                </a:solidFill>
              </a:rPr>
              <a:t>Extrema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1600200"/>
            <a:ext cx="8001000" cy="3276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 txBox="1">
                <a:spLocks/>
              </p:cNvSpPr>
              <p:nvPr/>
            </p:nvSpPr>
            <p:spPr>
              <a:xfrm>
                <a:off x="457200" y="1600200"/>
                <a:ext cx="7848600" cy="47244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itchFamily="34" charset="0"/>
                  <a:buNone/>
                </a:pPr>
                <a:r>
                  <a:rPr lang="en-US" b="1" u="sng" dirty="0" smtClean="0"/>
                  <a:t>Relative Minimum</a:t>
                </a:r>
              </a:p>
              <a:p>
                <a:pPr marL="0" indent="0" algn="just">
                  <a:buFont typeface="Arial" pitchFamily="34" charset="0"/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 is defined on an interval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err="1" smtClean="0">
                        <a:latin typeface="Cambria Math"/>
                      </a:rPr>
                      <m:t>𝑏</m:t>
                    </m:r>
                    <m:r>
                      <a:rPr lang="en-US" i="1" dirty="0" err="1" smtClean="0">
                        <a:latin typeface="Cambria Math"/>
                      </a:rPr>
                      <m:t>,</m:t>
                    </m:r>
                    <m:r>
                      <a:rPr lang="en-US" i="1" dirty="0" err="1" smtClean="0">
                        <a:latin typeface="Cambria Math"/>
                      </a:rPr>
                      <m:t>𝑐</m:t>
                    </m:r>
                    <m:r>
                      <a:rPr lang="en-US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which contains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</a:rPr>
                      <m:t>𝑥</m:t>
                    </m:r>
                    <m:r>
                      <a:rPr lang="en-US" i="1" smtClean="0">
                        <a:latin typeface="Cambria Math"/>
                      </a:rPr>
                      <m:t>=</m:t>
                    </m:r>
                    <m:r>
                      <a:rPr lang="en-US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 is said to have a </a:t>
                </a:r>
                <a:r>
                  <a:rPr lang="en-US" b="1" dirty="0" smtClean="0"/>
                  <a:t>relative (local) maximum</a:t>
                </a:r>
                <a:r>
                  <a:rPr lang="en-US" dirty="0" smtClean="0"/>
                  <a:t>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 if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for all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within the interval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(</m:t>
                    </m:r>
                    <m:r>
                      <a:rPr lang="en-US" i="1" dirty="0" err="1">
                        <a:latin typeface="Cambria Math"/>
                      </a:rPr>
                      <m:t>𝑏</m:t>
                    </m:r>
                    <m:r>
                      <a:rPr lang="en-US" i="1" dirty="0" err="1">
                        <a:latin typeface="Cambria Math"/>
                      </a:rPr>
                      <m:t>,</m:t>
                    </m:r>
                    <m:r>
                      <a:rPr lang="en-US" i="1" dirty="0" err="1">
                        <a:latin typeface="Cambria Math"/>
                      </a:rPr>
                      <m:t>𝑐</m:t>
                    </m:r>
                    <m:r>
                      <a:rPr lang="en-US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close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600200"/>
                <a:ext cx="7848600" cy="4724400"/>
              </a:xfrm>
              <a:prstGeom prst="rect">
                <a:avLst/>
              </a:prstGeom>
              <a:blipFill rotWithShape="1">
                <a:blip r:embed="rId3"/>
                <a:stretch>
                  <a:fillRect l="-1941" t="-1677" r="-3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381000" y="1600200"/>
            <a:ext cx="8077200" cy="3124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229600" cy="12033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Relative </a:t>
            </a:r>
            <a:r>
              <a:rPr lang="en-US" u="sng" dirty="0" err="1" smtClean="0">
                <a:solidFill>
                  <a:schemeClr val="tx2"/>
                </a:solidFill>
              </a:rPr>
              <a:t>Extrema</a:t>
            </a:r>
            <a:r>
              <a:rPr lang="en-US" u="sng" dirty="0" smtClean="0">
                <a:solidFill>
                  <a:schemeClr val="tx2"/>
                </a:solidFill>
              </a:rPr>
              <a:t> cont’d</a:t>
            </a:r>
            <a:endParaRPr lang="en-US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459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609600"/>
                <a:ext cx="8229600" cy="5791200"/>
              </a:xfrm>
            </p:spPr>
            <p:txBody>
              <a:bodyPr>
                <a:normAutofit fontScale="85000" lnSpcReduction="10000"/>
              </a:bodyPr>
              <a:lstStyle/>
              <a:p>
                <a:pPr algn="just"/>
                <a:r>
                  <a:rPr lang="en-US" dirty="0" smtClean="0"/>
                  <a:t>Both definitions focus upon the value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within an interval. 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A </a:t>
                </a:r>
                <a:r>
                  <a:rPr lang="en-US" i="1" dirty="0" smtClean="0"/>
                  <a:t>relative maximum</a:t>
                </a:r>
                <a:r>
                  <a:rPr lang="en-US" dirty="0" smtClean="0"/>
                  <a:t> refers to a point where the value of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f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en-US" dirty="0" smtClean="0"/>
                  <a:t> is greater than the values for any points which are </a:t>
                </a:r>
                <a:r>
                  <a:rPr lang="en-US" dirty="0" smtClean="0"/>
                  <a:t>nearby</a:t>
                </a:r>
                <a:r>
                  <a:rPr lang="en-US" dirty="0" smtClean="0"/>
                  <a:t>. 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A </a:t>
                </a:r>
                <a:r>
                  <a:rPr lang="en-US" dirty="0" smtClean="0"/>
                  <a:t>relative minimum refers to a point where the value of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f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en-US" dirty="0" smtClean="0"/>
                  <a:t> is lower than the values for any points which are </a:t>
                </a:r>
                <a:r>
                  <a:rPr lang="en-US" dirty="0" smtClean="0"/>
                  <a:t>nearby</a:t>
                </a:r>
                <a:r>
                  <a:rPr lang="en-US" dirty="0" smtClean="0"/>
                  <a:t>. 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If </a:t>
                </a:r>
                <a:r>
                  <a:rPr lang="en-US" dirty="0" smtClean="0"/>
                  <a:t>we use these definitions and examine the above figure, f has relative maxima at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dirty="0" smtClean="0"/>
                  <a:t>and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en-US" dirty="0" smtClean="0"/>
                  <a:t>. </a:t>
                </a:r>
                <a:endParaRPr lang="en-US" dirty="0" smtClean="0"/>
              </a:p>
              <a:p>
                <a:pPr algn="just"/>
                <a:r>
                  <a:rPr lang="en-US" dirty="0" smtClean="0"/>
                  <a:t>Similarly</a:t>
                </a:r>
                <a:r>
                  <a:rPr lang="en-US" dirty="0" smtClean="0"/>
                  <a:t>, f has relative minima at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dirty="0" smtClean="0"/>
                  <a:t>and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=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n-US" dirty="0" smtClean="0"/>
                  <a:t>.</a:t>
                </a:r>
              </a:p>
              <a:p>
                <a:pPr algn="just"/>
                <a:r>
                  <a:rPr lang="en-US" dirty="0" smtClean="0"/>
                  <a:t/>
                </a:r>
                <a:r>
                  <a:rPr lang="en-US" dirty="0" smtClean="0"/>
                  <a:t>Collectively, relative maxima and minima are called relative </a:t>
                </a:r>
                <a:r>
                  <a:rPr lang="en-US" dirty="0" err="1" smtClean="0"/>
                  <a:t>extrema</a:t>
                </a:r>
                <a:r>
                  <a:rPr lang="en-US" dirty="0" smtClean="0"/>
                  <a:t>.  </a:t>
                </a:r>
                <a:endParaRPr lang="en-US" dirty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609600"/>
                <a:ext cx="8229600" cy="5791200"/>
              </a:xfrm>
              <a:blipFill rotWithShape="1">
                <a:blip r:embed="rId3"/>
                <a:stretch>
                  <a:fillRect l="-1259" t="-1579" r="-2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/>
          </p:cNvSpPr>
          <p:nvPr/>
        </p:nvSpPr>
        <p:spPr>
          <a:xfrm>
            <a:off x="457200" y="1600200"/>
            <a:ext cx="78486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en-US" dirty="0" smtClean="0"/>
              <a:t>A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is said to reach an absolute maximum at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 if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dirty="0" smtClean="0"/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) &gt;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dirty="0" smtClean="0"/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) for any other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in the domain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1000" y="1600200"/>
            <a:ext cx="8001000" cy="274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229600" cy="1203325"/>
          </a:xfrm>
        </p:spPr>
        <p:txBody>
          <a:bodyPr>
            <a:normAutofit/>
          </a:bodyPr>
          <a:lstStyle/>
          <a:p>
            <a:pPr marL="0" indent="0" algn="l"/>
            <a:r>
              <a:rPr lang="en-US" u="sng" dirty="0">
                <a:solidFill>
                  <a:schemeClr val="tx2"/>
                </a:solidFill>
              </a:rPr>
              <a:t>Absolute Maximum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 txBox="1">
            <a:spLocks/>
          </p:cNvSpPr>
          <p:nvPr/>
        </p:nvSpPr>
        <p:spPr>
          <a:xfrm>
            <a:off x="457200" y="1600200"/>
            <a:ext cx="78486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en-US" dirty="0" smtClean="0"/>
              <a:t>A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is said to reach an absolute minimum at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 if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dirty="0" smtClean="0"/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) &lt;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dirty="0" smtClean="0"/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) for any other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in the domain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1000" y="1600200"/>
            <a:ext cx="8001000" cy="274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229600" cy="1203325"/>
          </a:xfrm>
        </p:spPr>
        <p:txBody>
          <a:bodyPr>
            <a:normAutofit/>
          </a:bodyPr>
          <a:lstStyle/>
          <a:p>
            <a:pPr marL="0" indent="0" algn="l"/>
            <a:r>
              <a:rPr lang="en-US" u="sng" dirty="0">
                <a:solidFill>
                  <a:schemeClr val="tx2"/>
                </a:solidFill>
              </a:rPr>
              <a:t>Absolute Minimum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 txBox="1">
                <a:spLocks/>
              </p:cNvSpPr>
              <p:nvPr/>
            </p:nvSpPr>
            <p:spPr>
              <a:xfrm>
                <a:off x="457200" y="1600200"/>
                <a:ext cx="7848600" cy="47244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itchFamily="34" charset="0"/>
                  <a:buNone/>
                </a:pPr>
                <a:r>
                  <a:rPr lang="en-US" b="1" dirty="0" smtClean="0"/>
                  <a:t>Necessary Conditions For Relative Maxima (Minima)</a:t>
                </a:r>
              </a:p>
              <a:p>
                <a:pPr marL="0" indent="0" algn="just">
                  <a:buFont typeface="Arial" pitchFamily="34" charset="0"/>
                  <a:buNone/>
                </a:pPr>
                <a:r>
                  <a:rPr lang="en-US" dirty="0" smtClean="0"/>
                  <a:t>Give </a:t>
                </a:r>
                <a:r>
                  <a:rPr lang="en-US" dirty="0" smtClean="0"/>
                  <a:t>the function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dirty="0" smtClean="0"/>
                  <a:t>, necessary conditions for the existence of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dirty="0" smtClean="0"/>
                  <a:t> relative maximum or minimum at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/>
                  <a:t> =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dirty="0" smtClean="0"/>
                  <a:t> (a contained in the domain of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dirty="0" smtClean="0"/>
                  <a:t>.</a:t>
                </a:r>
              </a:p>
              <a:p>
                <a:pPr marL="0" indent="0" algn="ctr">
                  <a:buFont typeface="Arial" pitchFamily="34" charset="0"/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′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b="0" dirty="0" smtClean="0"/>
                  <a:t>, or</a:t>
                </a:r>
              </a:p>
              <a:p>
                <a:pPr marL="0" indent="0" algn="ctr">
                  <a:buFont typeface="Arial" pitchFamily="34" charset="0"/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′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dirty="0" smtClean="0"/>
                  <a:t> is undefined</a:t>
                </a:r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600200"/>
                <a:ext cx="7848600" cy="4724400"/>
              </a:xfrm>
              <a:prstGeom prst="rect">
                <a:avLst/>
              </a:prstGeom>
              <a:blipFill rotWithShape="1">
                <a:blip r:embed="rId3"/>
                <a:stretch>
                  <a:fillRect l="-1941" t="-1677" r="-3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381000" y="1600200"/>
            <a:ext cx="8001000" cy="426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457200" y="457201"/>
            <a:ext cx="8229600" cy="685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u="sng" dirty="0" smtClean="0">
                <a:solidFill>
                  <a:schemeClr val="tx2"/>
                </a:solidFill>
              </a:rPr>
              <a:t>Critical Points</a:t>
            </a:r>
            <a:endParaRPr lang="en-US" sz="4400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3810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>
                <a:cs typeface="Times New Roman" pitchFamily="18" charset="0"/>
              </a:rPr>
              <a:t>Points which satisfy either of the conditions in this definition are candidates for relative maxima (minima). </a:t>
            </a:r>
          </a:p>
          <a:p>
            <a:pPr algn="just"/>
            <a:r>
              <a:rPr lang="en-US" dirty="0" smtClean="0">
                <a:cs typeface="Times New Roman" pitchFamily="18" charset="0"/>
              </a:rPr>
              <a:t>Such points are often referred to as </a:t>
            </a:r>
            <a:r>
              <a:rPr lang="en-US" b="1" dirty="0" smtClean="0">
                <a:cs typeface="Times New Roman" pitchFamily="18" charset="0"/>
              </a:rPr>
              <a:t>critical points.</a:t>
            </a:r>
          </a:p>
          <a:p>
            <a:pPr algn="just"/>
            <a:r>
              <a:rPr lang="en-US" dirty="0" smtClean="0"/>
              <a:t>Any </a:t>
            </a:r>
            <a:r>
              <a:rPr lang="en-US" dirty="0"/>
              <a:t>critical point where f’(x) =0 will be a relative maximum, a relative minimum, or an inflection point.</a:t>
            </a:r>
          </a:p>
          <a:p>
            <a:pPr algn="just"/>
            <a:endParaRPr lang="en-US" b="1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u="sng" dirty="0" smtClean="0">
                <a:solidFill>
                  <a:schemeClr val="tx2"/>
                </a:solidFill>
              </a:rPr>
              <a:t>Example</a:t>
            </a:r>
            <a:endParaRPr lang="en-GB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9354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The First Derivative Test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After the locations of critical points are identified, the first-derivative test requires an examination of slope conditions to the left and right of the critical point.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455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The First-Derivative Test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>
                <a:latin typeface="+mj-lt"/>
                <a:cs typeface="Times New Roman" pitchFamily="18" charset="0"/>
              </a:rPr>
              <a:t>Locate all critical values x*.</a:t>
            </a:r>
          </a:p>
          <a:p>
            <a:pPr algn="just"/>
            <a:r>
              <a:rPr lang="en-US" dirty="0" smtClean="0">
                <a:latin typeface="+mj-lt"/>
                <a:cs typeface="Times New Roman" pitchFamily="18" charset="0"/>
              </a:rPr>
              <a:t>For any critical value x*, determine the value of f’ (x) to the left (x</a:t>
            </a:r>
            <a:r>
              <a:rPr lang="en-US" baseline="-25000" dirty="0">
                <a:latin typeface="+mj-lt"/>
                <a:cs typeface="Times New Roman" pitchFamily="18" charset="0"/>
              </a:rPr>
              <a:t>l</a:t>
            </a:r>
            <a:r>
              <a:rPr lang="en-US" dirty="0" smtClean="0">
                <a:latin typeface="+mj-lt"/>
                <a:cs typeface="Times New Roman" pitchFamily="18" charset="0"/>
              </a:rPr>
              <a:t>) and right (</a:t>
            </a:r>
            <a:r>
              <a:rPr lang="en-US" dirty="0" err="1" smtClean="0">
                <a:latin typeface="+mj-lt"/>
                <a:cs typeface="Times New Roman" pitchFamily="18" charset="0"/>
              </a:rPr>
              <a:t>x</a:t>
            </a:r>
            <a:r>
              <a:rPr lang="en-US" baseline="-25000" dirty="0" err="1" smtClean="0">
                <a:latin typeface="+mj-lt"/>
                <a:cs typeface="Times New Roman" pitchFamily="18" charset="0"/>
              </a:rPr>
              <a:t>r</a:t>
            </a:r>
            <a:r>
              <a:rPr lang="en-US" dirty="0" smtClean="0">
                <a:latin typeface="+mj-lt"/>
                <a:cs typeface="Times New Roman" pitchFamily="18" charset="0"/>
              </a:rPr>
              <a:t>) of x*.</a:t>
            </a:r>
          </a:p>
          <a:p>
            <a:pPr marL="1711325" indent="-1371600" algn="just">
              <a:buNone/>
              <a:tabLst>
                <a:tab pos="914400" algn="l"/>
              </a:tabLst>
            </a:pPr>
            <a:r>
              <a:rPr lang="en-US" dirty="0">
                <a:latin typeface="+mj-lt"/>
                <a:cs typeface="Times New Roman" pitchFamily="18" charset="0"/>
              </a:rPr>
              <a:t>	</a:t>
            </a:r>
            <a:r>
              <a:rPr lang="en-US" dirty="0" smtClean="0">
                <a:latin typeface="+mj-lt"/>
                <a:cs typeface="Times New Roman" pitchFamily="18" charset="0"/>
              </a:rPr>
              <a:t>(a) If f’ (x</a:t>
            </a:r>
            <a:r>
              <a:rPr lang="en-US" baseline="-25000" dirty="0">
                <a:latin typeface="+mj-lt"/>
                <a:cs typeface="Times New Roman" pitchFamily="18" charset="0"/>
              </a:rPr>
              <a:t>l</a:t>
            </a:r>
            <a:r>
              <a:rPr lang="en-US" dirty="0" smtClean="0">
                <a:latin typeface="+mj-lt"/>
                <a:cs typeface="Times New Roman" pitchFamily="18" charset="0"/>
              </a:rPr>
              <a:t>) &gt; 0 and f’ (</a:t>
            </a:r>
            <a:r>
              <a:rPr lang="en-US" dirty="0" err="1">
                <a:cs typeface="Times New Roman" pitchFamily="18" charset="0"/>
              </a:rPr>
              <a:t>x</a:t>
            </a:r>
            <a:r>
              <a:rPr lang="en-US" baseline="-25000" dirty="0" err="1">
                <a:cs typeface="Times New Roman" pitchFamily="18" charset="0"/>
              </a:rPr>
              <a:t>r</a:t>
            </a:r>
            <a:r>
              <a:rPr lang="en-US" dirty="0" smtClean="0">
                <a:latin typeface="+mj-lt"/>
                <a:cs typeface="Times New Roman" pitchFamily="18" charset="0"/>
              </a:rPr>
              <a:t>) &lt; 0, there is a        			for f at [x*,f(x*)].</a:t>
            </a:r>
          </a:p>
          <a:p>
            <a:pPr marL="1711325" indent="-1371600" algn="just">
              <a:buNone/>
              <a:tabLst>
                <a:tab pos="914400" algn="l"/>
              </a:tabLst>
            </a:pPr>
            <a:r>
              <a:rPr lang="en-US" dirty="0">
                <a:latin typeface="+mj-lt"/>
                <a:cs typeface="Times New Roman" pitchFamily="18" charset="0"/>
              </a:rPr>
              <a:t>	</a:t>
            </a:r>
            <a:r>
              <a:rPr lang="en-US" dirty="0" smtClean="0">
                <a:latin typeface="+mj-lt"/>
                <a:cs typeface="Times New Roman" pitchFamily="18" charset="0"/>
              </a:rPr>
              <a:t>(b) If f’(x</a:t>
            </a:r>
            <a:r>
              <a:rPr lang="en-US" baseline="-25000" dirty="0">
                <a:latin typeface="+mj-lt"/>
                <a:cs typeface="Times New Roman" pitchFamily="18" charset="0"/>
              </a:rPr>
              <a:t>l</a:t>
            </a:r>
            <a:r>
              <a:rPr lang="en-US" dirty="0" smtClean="0">
                <a:latin typeface="+mj-lt"/>
                <a:cs typeface="Times New Roman" pitchFamily="18" charset="0"/>
              </a:rPr>
              <a:t>) &lt; 0 and f’ (</a:t>
            </a:r>
            <a:r>
              <a:rPr lang="en-US" dirty="0" err="1" smtClean="0">
                <a:latin typeface="+mj-lt"/>
                <a:cs typeface="Times New Roman" pitchFamily="18" charset="0"/>
              </a:rPr>
              <a:t>x</a:t>
            </a:r>
            <a:r>
              <a:rPr lang="en-US" baseline="-25000" dirty="0" err="1" smtClean="0">
                <a:latin typeface="+mj-lt"/>
                <a:cs typeface="Times New Roman" pitchFamily="18" charset="0"/>
              </a:rPr>
              <a:t>r</a:t>
            </a:r>
            <a:r>
              <a:rPr lang="en-US" dirty="0" smtClean="0">
                <a:latin typeface="+mj-lt"/>
                <a:cs typeface="Times New Roman" pitchFamily="18" charset="0"/>
              </a:rPr>
              <a:t>) &gt; 0, there is a </a:t>
            </a:r>
          </a:p>
          <a:p>
            <a:pPr marL="1711325" indent="-1371600" algn="just">
              <a:buNone/>
              <a:tabLst>
                <a:tab pos="914400" algn="l"/>
              </a:tabLst>
            </a:pPr>
            <a:r>
              <a:rPr lang="en-US" dirty="0">
                <a:latin typeface="+mj-lt"/>
                <a:cs typeface="Times New Roman" pitchFamily="18" charset="0"/>
              </a:rPr>
              <a:t>	</a:t>
            </a:r>
            <a:r>
              <a:rPr lang="en-US" dirty="0" smtClean="0">
                <a:latin typeface="+mj-lt"/>
                <a:cs typeface="Times New Roman" pitchFamily="18" charset="0"/>
              </a:rPr>
              <a:t>				for f at [x*,f(x*)].</a:t>
            </a:r>
          </a:p>
          <a:p>
            <a:pPr marL="1711325" indent="-1371600" algn="just">
              <a:buNone/>
              <a:tabLst>
                <a:tab pos="914400" algn="l"/>
              </a:tabLst>
            </a:pPr>
            <a:r>
              <a:rPr lang="en-US" dirty="0">
                <a:latin typeface="+mj-lt"/>
                <a:cs typeface="Times New Roman" pitchFamily="18" charset="0"/>
              </a:rPr>
              <a:t>	</a:t>
            </a:r>
            <a:r>
              <a:rPr lang="en-US" dirty="0" smtClean="0">
                <a:latin typeface="+mj-lt"/>
                <a:cs typeface="Times New Roman" pitchFamily="18" charset="0"/>
              </a:rPr>
              <a:t>(c) If f’(x) has the same sign of both x</a:t>
            </a:r>
            <a:r>
              <a:rPr lang="en-US" baseline="-25000" dirty="0">
                <a:latin typeface="+mj-lt"/>
                <a:cs typeface="Times New Roman" pitchFamily="18" charset="0"/>
              </a:rPr>
              <a:t>l</a:t>
            </a:r>
            <a:r>
              <a:rPr lang="en-US" dirty="0" smtClean="0">
                <a:latin typeface="+mj-lt"/>
                <a:cs typeface="Times New Roman" pitchFamily="18" charset="0"/>
              </a:rPr>
              <a:t> and </a:t>
            </a:r>
            <a:r>
              <a:rPr lang="en-US" dirty="0" err="1" smtClean="0">
                <a:latin typeface="+mj-lt"/>
                <a:cs typeface="Times New Roman" pitchFamily="18" charset="0"/>
              </a:rPr>
              <a:t>x</a:t>
            </a:r>
            <a:r>
              <a:rPr lang="en-US" baseline="-25000" dirty="0" err="1" smtClean="0">
                <a:latin typeface="+mj-lt"/>
                <a:cs typeface="Times New Roman" pitchFamily="18" charset="0"/>
              </a:rPr>
              <a:t>r</a:t>
            </a:r>
            <a:r>
              <a:rPr lang="en-US" dirty="0" smtClean="0">
                <a:latin typeface="+mj-lt"/>
                <a:cs typeface="Times New Roman" pitchFamily="18" charset="0"/>
              </a:rPr>
              <a:t>, an inflection point exists at [x*,f (x*)].</a:t>
            </a:r>
            <a:endParaRPr lang="en-US" dirty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 smtClean="0"/>
                  <a:t>EXAMPLE</a:t>
                </a:r>
                <a:r>
                  <a:rPr lang="en-US" b="1" dirty="0" smtClean="0"/>
                  <a:t>:</a:t>
                </a: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Determine the location(s) of any critical points on the graph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 (</m:t>
                    </m:r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)=2</m:t>
                    </m:r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i="1" baseline="30000" dirty="0" smtClean="0">
                        <a:latin typeface="Cambria Math"/>
                        <a:cs typeface="Times New Roman" pitchFamily="18" charset="0"/>
                      </a:rPr>
                      <m:t>2</m:t>
                    </m:r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–12</m:t>
                    </m:r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/>
                        <a:cs typeface="Times New Roman" pitchFamily="18" charset="0"/>
                      </a:rPr>
                      <m:t>–10,</m:t>
                    </m:r>
                  </m:oMath>
                </a14:m>
                <a:r>
                  <a:rPr lang="en-US" dirty="0" smtClean="0"/>
                  <a:t> and determine their nature.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3"/>
                <a:stretch>
                  <a:fillRect l="-1852" t="-1457" r="-3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117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2169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4770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The </a:t>
            </a:r>
            <a:r>
              <a:rPr lang="en-US" u="sng" dirty="0" smtClean="0">
                <a:solidFill>
                  <a:schemeClr val="tx2"/>
                </a:solidFill>
              </a:rPr>
              <a:t>Second Derivative </a:t>
            </a:r>
            <a:r>
              <a:rPr lang="en-US" u="sng" dirty="0" smtClean="0">
                <a:solidFill>
                  <a:schemeClr val="tx2"/>
                </a:solidFill>
              </a:rPr>
              <a:t>Test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cs typeface="Times New Roman" pitchFamily="18" charset="0"/>
              </a:rPr>
              <a:t>For critical points, where f’(x)=0, the most expedient test </a:t>
            </a:r>
            <a:r>
              <a:rPr lang="en-US" dirty="0" smtClean="0">
                <a:cs typeface="Times New Roman" pitchFamily="18" charset="0"/>
              </a:rPr>
              <a:t>is </a:t>
            </a:r>
            <a:r>
              <a:rPr lang="en-US" dirty="0" smtClean="0">
                <a:cs typeface="Times New Roman" pitchFamily="18" charset="0"/>
              </a:rPr>
              <a:t>the second-derivative test</a:t>
            </a:r>
            <a:r>
              <a:rPr lang="en-US" dirty="0" smtClean="0">
                <a:cs typeface="Times New Roman" pitchFamily="18" charset="0"/>
              </a:rPr>
              <a:t>.  </a:t>
            </a:r>
            <a:endParaRPr lang="en-US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042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The Second-Derivative Test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173162"/>
            <a:ext cx="8229600" cy="53340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>
                <a:latin typeface="+mj-lt"/>
                <a:cs typeface="Times New Roman" pitchFamily="18" charset="0"/>
              </a:rPr>
              <a:t>Find all critical values x*, such that f’(x) = 0.</a:t>
            </a:r>
          </a:p>
          <a:p>
            <a:pPr algn="just"/>
            <a:r>
              <a:rPr lang="en-US" dirty="0" smtClean="0">
                <a:latin typeface="+mj-lt"/>
                <a:cs typeface="Times New Roman" pitchFamily="18" charset="0"/>
              </a:rPr>
              <a:t>For any critical value x*, determine the value of f”(x*).</a:t>
            </a:r>
          </a:p>
          <a:p>
            <a:pPr marL="1254125" indent="-796925" algn="just">
              <a:buNone/>
              <a:tabLst>
                <a:tab pos="574675" algn="l"/>
              </a:tabLst>
            </a:pPr>
            <a:r>
              <a:rPr lang="en-US" dirty="0">
                <a:latin typeface="+mj-lt"/>
                <a:cs typeface="Times New Roman" pitchFamily="18" charset="0"/>
              </a:rPr>
              <a:t>	</a:t>
            </a:r>
            <a:r>
              <a:rPr lang="en-US" dirty="0" smtClean="0">
                <a:latin typeface="+mj-lt"/>
                <a:cs typeface="Times New Roman" pitchFamily="18" charset="0"/>
              </a:rPr>
              <a:t>(a)  If f”(x*) &gt; 0, the function is concave up at x* and there is a relative minimum for f at [x*, f(x*)]</a:t>
            </a:r>
          </a:p>
          <a:p>
            <a:pPr marL="1254125" indent="-796925" algn="just">
              <a:buNone/>
              <a:tabLst>
                <a:tab pos="574675" algn="l"/>
              </a:tabLst>
            </a:pPr>
            <a:r>
              <a:rPr lang="en-US" dirty="0">
                <a:latin typeface="+mj-lt"/>
                <a:cs typeface="Times New Roman" pitchFamily="18" charset="0"/>
              </a:rPr>
              <a:t>	</a:t>
            </a:r>
            <a:r>
              <a:rPr lang="en-US" dirty="0" smtClean="0">
                <a:latin typeface="+mj-lt"/>
                <a:cs typeface="Times New Roman" pitchFamily="18" charset="0"/>
              </a:rPr>
              <a:t>(b)  If f”(x*) &lt; 0, the function is concave down at x* and there is a relative maximum for f at [x*, f(x*)].</a:t>
            </a:r>
          </a:p>
          <a:p>
            <a:pPr marL="1254125" indent="-796925" algn="just">
              <a:buNone/>
              <a:tabLst>
                <a:tab pos="574675" algn="l"/>
              </a:tabLst>
            </a:pPr>
            <a:r>
              <a:rPr lang="en-US" dirty="0">
                <a:latin typeface="+mj-lt"/>
                <a:cs typeface="Times New Roman" pitchFamily="18" charset="0"/>
              </a:rPr>
              <a:t>	</a:t>
            </a:r>
            <a:r>
              <a:rPr lang="en-US" dirty="0" smtClean="0">
                <a:latin typeface="+mj-lt"/>
                <a:cs typeface="Times New Roman" pitchFamily="18" charset="0"/>
              </a:rPr>
              <a:t>(c)  If f”(x*) = 0, no conclusions can be drawn about the concavity at x* nor the nature of the critical point. </a:t>
            </a:r>
            <a:r>
              <a:rPr lang="en-US" dirty="0">
                <a:cs typeface="Times New Roman" pitchFamily="18" charset="0"/>
              </a:rPr>
              <a:t>Another test such as the first-derivative test is necessary.</a:t>
            </a:r>
          </a:p>
          <a:p>
            <a:pPr marL="1254125" indent="-796925" algn="just">
              <a:buNone/>
              <a:tabLst>
                <a:tab pos="574675" algn="l"/>
              </a:tabLst>
            </a:pPr>
            <a:endParaRPr lang="en-US" dirty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EXAMPLE: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Examine the following function for any critical points and determine their nature.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47415441"/>
              </p:ext>
            </p:extLst>
          </p:nvPr>
        </p:nvGraphicFramePr>
        <p:xfrm>
          <a:off x="2209800" y="2819400"/>
          <a:ext cx="4443413" cy="1219200"/>
        </p:xfrm>
        <a:graphic>
          <a:graphicData uri="http://schemas.openxmlformats.org/presentationml/2006/ole">
            <p:oleObj spid="_x0000_s3115" name="Equation" r:id="rId3" imgW="143496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0289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8138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8563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79120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>
                <a:solidFill>
                  <a:schemeClr val="tx2"/>
                </a:solidFill>
              </a:rPr>
              <a:t>When the Second-Derivative Test Fails</a:t>
            </a:r>
          </a:p>
          <a:p>
            <a:pPr marL="0" indent="0" algn="just">
              <a:buNone/>
            </a:pPr>
            <a:r>
              <a:rPr lang="en-US" dirty="0" smtClean="0"/>
              <a:t>If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f”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x*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=0</a:t>
            </a:r>
            <a:r>
              <a:rPr lang="en-US" dirty="0" smtClean="0"/>
              <a:t>, the second derivative does not allow for any conclusion about the behavior of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at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x*</a:t>
            </a:r>
            <a:r>
              <a:rPr lang="en-US" dirty="0" smtClean="0"/>
              <a:t>. Consider the following example.</a:t>
            </a:r>
          </a:p>
          <a:p>
            <a:pPr marL="0" indent="0" algn="just">
              <a:buNone/>
            </a:pPr>
            <a:endParaRPr lang="en-US" b="1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n-US" b="1" dirty="0" smtClean="0"/>
              <a:t>Example:</a:t>
            </a:r>
          </a:p>
          <a:p>
            <a:pPr marL="0" indent="0" algn="just">
              <a:buNone/>
            </a:pPr>
            <a:r>
              <a:rPr lang="en-US" dirty="0"/>
              <a:t>Examine the following function for any critical points and determine their nature.</a:t>
            </a:r>
          </a:p>
          <a:p>
            <a:pPr marL="0" indent="0" algn="just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17935267"/>
              </p:ext>
            </p:extLst>
          </p:nvPr>
        </p:nvGraphicFramePr>
        <p:xfrm>
          <a:off x="3352800" y="5257800"/>
          <a:ext cx="2536825" cy="815734"/>
        </p:xfrm>
        <a:graphic>
          <a:graphicData uri="http://schemas.openxmlformats.org/presentationml/2006/ole">
            <p:oleObj spid="_x0000_s5163" name="Equation" r:id="rId3" imgW="71120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9448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8187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0286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Review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We </a:t>
            </a:r>
            <a:r>
              <a:rPr lang="en-US" dirty="0" smtClean="0"/>
              <a:t>covered </a:t>
            </a:r>
            <a:r>
              <a:rPr lang="en-US" dirty="0"/>
              <a:t>Sec 16.2:</a:t>
            </a:r>
          </a:p>
          <a:p>
            <a:pPr marL="0" indent="0">
              <a:buNone/>
            </a:pPr>
            <a:r>
              <a:rPr lang="en-US" dirty="0"/>
              <a:t>Identification of Maxima and Minima</a:t>
            </a:r>
          </a:p>
          <a:p>
            <a:r>
              <a:rPr lang="en-US" dirty="0"/>
              <a:t>Relative </a:t>
            </a:r>
            <a:r>
              <a:rPr lang="en-US" dirty="0" err="1"/>
              <a:t>Extrema</a:t>
            </a:r>
            <a:r>
              <a:rPr lang="en-US" dirty="0"/>
              <a:t> (maxima and minima)</a:t>
            </a:r>
          </a:p>
          <a:p>
            <a:r>
              <a:rPr lang="en-US" dirty="0"/>
              <a:t>Absolute Maxima and Minima</a:t>
            </a:r>
          </a:p>
          <a:p>
            <a:r>
              <a:rPr lang="en-US" dirty="0"/>
              <a:t>First derivative test </a:t>
            </a:r>
          </a:p>
          <a:p>
            <a:r>
              <a:rPr lang="en-US" dirty="0"/>
              <a:t>Second derivative test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2299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Next Lecture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We will cover sections 16.3 and 16.4:</a:t>
            </a:r>
          </a:p>
          <a:p>
            <a:r>
              <a:rPr lang="en-US" dirty="0"/>
              <a:t>Curve Sketching</a:t>
            </a:r>
          </a:p>
          <a:p>
            <a:r>
              <a:rPr lang="en-US" dirty="0"/>
              <a:t>Restricted Domain Considerations</a:t>
            </a:r>
          </a:p>
          <a:p>
            <a:r>
              <a:rPr lang="en-US" dirty="0"/>
              <a:t>Procedure for Identifying Absolute Maxima and Minima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243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3149</TotalTime>
  <Words>433</Words>
  <Application>Microsoft Office PowerPoint</Application>
  <PresentationFormat>On-screen Show (4:3)</PresentationFormat>
  <Paragraphs>74</Paragraphs>
  <Slides>28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Equation</vt:lpstr>
      <vt:lpstr>Business Mathematics  MTH-367 </vt:lpstr>
      <vt:lpstr>Slide 2</vt:lpstr>
      <vt:lpstr>Last Lecture’s Summary</vt:lpstr>
      <vt:lpstr>Today’s Topics</vt:lpstr>
      <vt:lpstr>Relative Extrema</vt:lpstr>
      <vt:lpstr>Relative Extrema cont’d</vt:lpstr>
      <vt:lpstr>Slide 7</vt:lpstr>
      <vt:lpstr>Slide 8</vt:lpstr>
      <vt:lpstr>Absolute Maximum</vt:lpstr>
      <vt:lpstr>Absolute Minimum</vt:lpstr>
      <vt:lpstr>Slide 11</vt:lpstr>
      <vt:lpstr>Slide 12</vt:lpstr>
      <vt:lpstr>Example</vt:lpstr>
      <vt:lpstr>The First Derivative Test</vt:lpstr>
      <vt:lpstr>The First-Derivative Test</vt:lpstr>
      <vt:lpstr>Slide 16</vt:lpstr>
      <vt:lpstr>Slide 17</vt:lpstr>
      <vt:lpstr>Slide 18</vt:lpstr>
      <vt:lpstr>The Second Derivative Test</vt:lpstr>
      <vt:lpstr>The Second-Derivative Test</vt:lpstr>
      <vt:lpstr>Slide 21</vt:lpstr>
      <vt:lpstr>Slide 22</vt:lpstr>
      <vt:lpstr>Slide 23</vt:lpstr>
      <vt:lpstr>Slide 24</vt:lpstr>
      <vt:lpstr>Slide 25</vt:lpstr>
      <vt:lpstr>Slide 26</vt:lpstr>
      <vt:lpstr>Review</vt:lpstr>
      <vt:lpstr>Next Lecture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NA</dc:creator>
  <cp:lastModifiedBy>vcomsats</cp:lastModifiedBy>
  <cp:revision>628</cp:revision>
  <dcterms:created xsi:type="dcterms:W3CDTF">2012-08-14T18:22:23Z</dcterms:created>
  <dcterms:modified xsi:type="dcterms:W3CDTF">2012-12-27T14:47:24Z</dcterms:modified>
</cp:coreProperties>
</file>