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60" r:id="rId2"/>
    <p:sldId id="361" r:id="rId3"/>
    <p:sldId id="289" r:id="rId4"/>
    <p:sldId id="290" r:id="rId5"/>
    <p:sldId id="261" r:id="rId6"/>
    <p:sldId id="316" r:id="rId7"/>
    <p:sldId id="333" r:id="rId8"/>
    <p:sldId id="308" r:id="rId9"/>
    <p:sldId id="302" r:id="rId10"/>
    <p:sldId id="363" r:id="rId11"/>
    <p:sldId id="368" r:id="rId12"/>
    <p:sldId id="369" r:id="rId13"/>
    <p:sldId id="370" r:id="rId14"/>
    <p:sldId id="263" r:id="rId15"/>
    <p:sldId id="347" r:id="rId16"/>
    <p:sldId id="352" r:id="rId17"/>
    <p:sldId id="266" r:id="rId18"/>
    <p:sldId id="353" r:id="rId19"/>
    <p:sldId id="318" r:id="rId20"/>
    <p:sldId id="319" r:id="rId21"/>
    <p:sldId id="354" r:id="rId22"/>
    <p:sldId id="355" r:id="rId23"/>
    <p:sldId id="348" r:id="rId24"/>
    <p:sldId id="357" r:id="rId25"/>
    <p:sldId id="358" r:id="rId26"/>
    <p:sldId id="366" r:id="rId27"/>
    <p:sldId id="367" r:id="rId28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2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5D15D-C678-4025-BE92-FEDD32DED09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</a:t>
            </a:r>
            <a:r>
              <a:rPr lang="en-GB" sz="4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179512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1560" y="126876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16</a:t>
            </a: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611560" y="3429000"/>
            <a:ext cx="7192888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GB" sz="3600" b="1" dirty="0" smtClean="0">
                <a:solidFill>
                  <a:schemeClr val="tx2"/>
                </a:solidFill>
              </a:rPr>
              <a:t>Optimization Methodology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endParaRPr lang="en-GB" sz="36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100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Last Lecture’s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We covered sections 15.5, 15.6, 15.7 and 15.8:</a:t>
            </a:r>
          </a:p>
          <a:p>
            <a:r>
              <a:rPr lang="en-US" dirty="0"/>
              <a:t>Differentiation</a:t>
            </a:r>
          </a:p>
          <a:p>
            <a:r>
              <a:rPr lang="en-US" dirty="0"/>
              <a:t>Rules of Differentiation</a:t>
            </a:r>
          </a:p>
          <a:p>
            <a:r>
              <a:rPr lang="en-US" dirty="0"/>
              <a:t>Instantaneous rate of change interpretation</a:t>
            </a:r>
          </a:p>
          <a:p>
            <a:r>
              <a:rPr lang="en-US" dirty="0"/>
              <a:t>Higher order derivatives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Today’s Topics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will start Chapter </a:t>
            </a:r>
            <a:r>
              <a:rPr lang="en-US" dirty="0" smtClean="0"/>
              <a:t>16</a:t>
            </a:r>
          </a:p>
          <a:p>
            <a:pPr marL="0" indent="0">
              <a:buNone/>
            </a:pPr>
            <a:r>
              <a:rPr lang="en-US" dirty="0"/>
              <a:t>Derivatives: Additional Interpretations</a:t>
            </a:r>
          </a:p>
          <a:p>
            <a:r>
              <a:rPr lang="en-US" dirty="0" smtClean="0"/>
              <a:t>Increasing functions</a:t>
            </a:r>
          </a:p>
          <a:p>
            <a:r>
              <a:rPr lang="en-US" dirty="0" smtClean="0"/>
              <a:t>Decreasing </a:t>
            </a:r>
            <a:r>
              <a:rPr lang="en-US" dirty="0"/>
              <a:t>functions</a:t>
            </a:r>
          </a:p>
          <a:p>
            <a:r>
              <a:rPr lang="en-US" dirty="0" smtClean="0"/>
              <a:t>Concavity </a:t>
            </a:r>
          </a:p>
          <a:p>
            <a:r>
              <a:rPr lang="en-US" dirty="0" smtClean="0"/>
              <a:t>Inflection points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Enhance understanding of the meaning of first and second derivatives.</a:t>
            </a:r>
          </a:p>
          <a:p>
            <a:r>
              <a:rPr lang="en-US" dirty="0" smtClean="0"/>
              <a:t>Reinforce understanding of the nature of concavity.</a:t>
            </a:r>
          </a:p>
          <a:p>
            <a:r>
              <a:rPr lang="en-US" dirty="0" smtClean="0"/>
              <a:t>Provide a methodology for determining optimization conditions for mathematical functions.</a:t>
            </a:r>
          </a:p>
          <a:p>
            <a:r>
              <a:rPr lang="en-US" dirty="0" smtClean="0"/>
              <a:t>Illustrate a wide variety of applications of optimization procedures.</a:t>
            </a:r>
          </a:p>
        </p:txBody>
      </p:sp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8985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  <a:latin typeface="+mn-lt"/>
              </a:rPr>
              <a:t>Chapters Objectives</a:t>
            </a:r>
            <a:endParaRPr lang="en-US" u="sng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457200" y="1600200"/>
            <a:ext cx="7848600" cy="4724400"/>
          </a:xfrm>
          <a:blipFill rotWithShape="1">
            <a:blip r:embed="rId2"/>
            <a:stretch>
              <a:fillRect l="-2329" t="-1935" r="-3261"/>
            </a:stretch>
          </a:blipFill>
        </p:spPr>
        <p:txBody>
          <a:bodyPr/>
          <a:lstStyle/>
          <a:p>
            <a:pPr lvl="6"/>
            <a:r>
              <a:rPr lang="en-GB" dirty="0">
                <a:noFill/>
              </a:rPr>
              <a:t> </a:t>
            </a:r>
          </a:p>
        </p:txBody>
      </p:sp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1203325"/>
          </a:xfrm>
        </p:spPr>
        <p:txBody>
          <a:bodyPr>
            <a:normAutofit/>
          </a:bodyPr>
          <a:lstStyle/>
          <a:p>
            <a:pPr algn="l"/>
            <a:r>
              <a:rPr lang="en-US" sz="3600" u="sng" dirty="0" smtClean="0">
                <a:solidFill>
                  <a:schemeClr val="tx2"/>
                </a:solidFill>
              </a:rPr>
              <a:t>Derivatives: Additional Interpretations</a:t>
            </a:r>
            <a:endParaRPr lang="en-US" sz="3600" u="sng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886200"/>
            <a:ext cx="8153400" cy="2438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pPr algn="just"/>
            <a:r>
              <a:rPr lang="en-US" dirty="0" smtClean="0"/>
              <a:t>Increasing functions can be identified by slope conditions.</a:t>
            </a:r>
          </a:p>
          <a:p>
            <a:pPr algn="just"/>
            <a:r>
              <a:rPr lang="en-US" dirty="0" smtClean="0"/>
              <a:t>If the first derivative of f is positive throughout an interval, then the slope is positive and f is an increasing function on the interval. </a:t>
            </a:r>
          </a:p>
          <a:p>
            <a:pPr algn="just"/>
            <a:r>
              <a:rPr lang="en-US" dirty="0" smtClean="0"/>
              <a:t>Which mean that at any point within the interval, a slight increase in the value of x will be accompanied by an increase in the value of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7848600" cy="4724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/>
                  <a:t>Decreasing Function</a:t>
                </a:r>
              </a:p>
              <a:p>
                <a:pPr marL="0" indent="0" algn="just">
                  <a:buNone/>
                </a:pPr>
                <a:endParaRPr lang="en-US" dirty="0" smtClean="0"/>
              </a:p>
              <a:p>
                <a:pPr marL="0" indent="0" algn="just">
                  <a:buNone/>
                </a:pPr>
                <a:r>
                  <a:rPr lang="en-US" dirty="0" smtClean="0"/>
                  <a:t>The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is said to be a decreasing function on an interval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𝐼</m:t>
                    </m:r>
                  </m:oMath>
                </a14:m>
                <a:r>
                  <a:rPr lang="en-US" dirty="0" smtClean="0"/>
                  <a:t> if for any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baseline="-25000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baseline="-25000" dirty="0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dirty="0" smtClean="0"/>
                  <a:t>, within the interval,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baseline="-25000" dirty="0" smtClean="0">
                        <a:latin typeface="Cambria Math"/>
                      </a:rPr>
                      <m:t>1</m:t>
                    </m:r>
                    <m:r>
                      <a:rPr lang="en-US" i="1" dirty="0" smtClean="0">
                        <a:latin typeface="Cambria Math"/>
                      </a:rPr>
                      <m:t> &lt; </m:t>
                    </m:r>
                    <m:r>
                      <a:rPr lang="en-US" i="1" dirty="0" smtClean="0">
                        <a:latin typeface="Cambria Math"/>
                      </a:rPr>
                      <m:t>𝑥</m:t>
                    </m:r>
                    <m:r>
                      <a:rPr lang="en-US" i="1" baseline="-25000" dirty="0" smtClean="0">
                        <a:latin typeface="Cambria Math"/>
                      </a:rPr>
                      <m:t>2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implies that </a:t>
                </a:r>
              </a:p>
              <a:p>
                <a:pPr marL="0" indent="0" algn="ctr">
                  <a:buNone/>
                </a:pPr>
                <a:endParaRPr lang="en-US" i="1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𝑓</m:t>
                      </m:r>
                      <m:r>
                        <a:rPr lang="en-US" i="1" dirty="0" smtClean="0">
                          <a:latin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/>
                        </a:rPr>
                        <m:t>𝑥</m:t>
                      </m:r>
                      <m:r>
                        <a:rPr lang="en-US" i="1" baseline="-25000" dirty="0" smtClean="0">
                          <a:latin typeface="Cambria Math"/>
                        </a:rPr>
                        <m:t>1</m:t>
                      </m:r>
                      <m:r>
                        <a:rPr lang="en-US" i="1" dirty="0" smtClean="0">
                          <a:latin typeface="Cambria Math"/>
                        </a:rPr>
                        <m:t>) &gt; </m:t>
                      </m:r>
                      <m:r>
                        <a:rPr lang="en-US" i="1" dirty="0" smtClean="0">
                          <a:latin typeface="Cambria Math"/>
                        </a:rPr>
                        <m:t>𝑓</m:t>
                      </m:r>
                      <m:r>
                        <a:rPr lang="en-US" i="1" dirty="0" smtClean="0">
                          <a:latin typeface="Cambria Math"/>
                        </a:rPr>
                        <m:t>(</m:t>
                      </m:r>
                      <m:r>
                        <a:rPr lang="en-US" i="1" dirty="0" smtClean="0">
                          <a:latin typeface="Cambria Math"/>
                        </a:rPr>
                        <m:t>𝑥</m:t>
                      </m:r>
                      <m:r>
                        <a:rPr lang="en-US" i="1" baseline="-25000" dirty="0" smtClean="0">
                          <a:latin typeface="Cambria Math"/>
                        </a:rPr>
                        <m:t>2</m:t>
                      </m:r>
                      <m:r>
                        <a:rPr lang="en-US" i="1" dirty="0" smtClean="0">
                          <a:latin typeface="Cambria Math"/>
                        </a:rPr>
                        <m:t>).∗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7848600" cy="4724400"/>
              </a:xfrm>
              <a:blipFill rotWithShape="1">
                <a:blip r:embed="rId3"/>
                <a:stretch>
                  <a:fillRect l="-1941" t="-1677" r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81000" y="1548581"/>
            <a:ext cx="8153400" cy="4114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533400" y="533400"/>
            <a:ext cx="8077200" cy="5410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As with increasing functions, decreasing functions can be identified by tangent slope conditions.</a:t>
            </a:r>
          </a:p>
          <a:p>
            <a:pPr algn="just"/>
            <a:r>
              <a:rPr lang="en-US" dirty="0" smtClean="0"/>
              <a:t>If the first derivative of </a:t>
            </a:r>
            <a:r>
              <a:rPr lang="en-US" i="1" dirty="0" smtClean="0"/>
              <a:t>f</a:t>
            </a:r>
            <a:r>
              <a:rPr lang="en-US" dirty="0" smtClean="0"/>
              <a:t> is negative throughout an interval, then the slope is negative and </a:t>
            </a:r>
            <a:r>
              <a:rPr lang="en-US" i="1" dirty="0" smtClean="0"/>
              <a:t>f</a:t>
            </a:r>
            <a:r>
              <a:rPr lang="en-US" dirty="0" smtClean="0"/>
              <a:t> is a decreasing function on the interval.</a:t>
            </a:r>
          </a:p>
          <a:p>
            <a:pPr algn="just"/>
            <a:r>
              <a:rPr lang="en-US" dirty="0" smtClean="0"/>
              <a:t>Which means that, at any point within the interval a slight increase in the value of </a:t>
            </a:r>
            <a:r>
              <a:rPr lang="en-US" i="1" dirty="0" smtClean="0"/>
              <a:t>x</a:t>
            </a:r>
            <a:r>
              <a:rPr lang="en-US" dirty="0" smtClean="0"/>
              <a:t> will be accompanied by a decrease in the value of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7822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2743199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Note</a:t>
            </a:r>
          </a:p>
          <a:p>
            <a:pPr marL="0" indent="0" algn="just">
              <a:buNone/>
            </a:pPr>
            <a:r>
              <a:rPr lang="en-US" dirty="0" smtClean="0"/>
              <a:t>If a function is increasing (decreasing) on an interval, the function is increasing (decreasing) at every point within the interval.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609600"/>
            <a:ext cx="8229600" cy="2971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76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+mj-lt"/>
                <a:cs typeface="Times New Roman" pitchFamily="18" charset="0"/>
              </a:rPr>
              <a:t>	</a:t>
            </a:r>
          </a:p>
          <a:p>
            <a:pPr algn="just"/>
            <a:r>
              <a:rPr lang="en-US" dirty="0" smtClean="0">
                <a:latin typeface="+mj-lt"/>
                <a:cs typeface="Times New Roman" pitchFamily="18" charset="0"/>
              </a:rPr>
              <a:t> If </a:t>
            </a:r>
            <a:r>
              <a:rPr lang="en-US" i="1" dirty="0" smtClean="0">
                <a:latin typeface="+mj-lt"/>
                <a:cs typeface="Times New Roman" pitchFamily="18" charset="0"/>
              </a:rPr>
              <a:t>f”</a:t>
            </a:r>
            <a:r>
              <a:rPr lang="en-US" dirty="0" smtClean="0">
                <a:latin typeface="+mj-lt"/>
                <a:cs typeface="Times New Roman" pitchFamily="18" charset="0"/>
              </a:rPr>
              <a:t>(</a:t>
            </a:r>
            <a:r>
              <a:rPr lang="en-US" i="1" dirty="0" smtClean="0">
                <a:latin typeface="+mj-lt"/>
                <a:cs typeface="Times New Roman" pitchFamily="18" charset="0"/>
              </a:rPr>
              <a:t>x</a:t>
            </a:r>
            <a:r>
              <a:rPr lang="en-US" dirty="0" smtClean="0">
                <a:latin typeface="+mj-lt"/>
                <a:cs typeface="Times New Roman" pitchFamily="18" charset="0"/>
              </a:rPr>
              <a:t>) is negative on an interval </a:t>
            </a:r>
            <a:r>
              <a:rPr lang="en-US" i="1" dirty="0" smtClean="0">
                <a:latin typeface="+mj-lt"/>
                <a:cs typeface="Times New Roman" pitchFamily="18" charset="0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</a:rPr>
              <a:t> of </a:t>
            </a:r>
            <a:r>
              <a:rPr lang="en-US" i="1" dirty="0" smtClean="0">
                <a:latin typeface="+mj-lt"/>
                <a:cs typeface="Times New Roman" pitchFamily="18" charset="0"/>
              </a:rPr>
              <a:t>f</a:t>
            </a:r>
            <a:r>
              <a:rPr lang="en-US" dirty="0" smtClean="0">
                <a:latin typeface="+mj-lt"/>
                <a:cs typeface="Times New Roman" pitchFamily="18" charset="0"/>
              </a:rPr>
              <a:t>, the first derivative is decreasing on </a:t>
            </a:r>
            <a:r>
              <a:rPr lang="en-US" i="1" dirty="0" smtClean="0">
                <a:latin typeface="+mj-lt"/>
                <a:cs typeface="Times New Roman" pitchFamily="18" charset="0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+mj-lt"/>
                <a:cs typeface="Times New Roman" pitchFamily="18" charset="0"/>
              </a:rPr>
              <a:t>Graphically, the slope is decreasing in value, on the interval.</a:t>
            </a:r>
          </a:p>
          <a:p>
            <a:pPr algn="just"/>
            <a:r>
              <a:rPr lang="en-US" dirty="0" smtClean="0">
                <a:latin typeface="+mj-lt"/>
                <a:cs typeface="Times New Roman" pitchFamily="18" charset="0"/>
              </a:rPr>
              <a:t> If </a:t>
            </a:r>
            <a:r>
              <a:rPr lang="en-US" i="1" dirty="0" smtClean="0">
                <a:latin typeface="+mj-lt"/>
                <a:cs typeface="Times New Roman" pitchFamily="18" charset="0"/>
              </a:rPr>
              <a:t>f”</a:t>
            </a:r>
            <a:r>
              <a:rPr lang="en-US" dirty="0" smtClean="0">
                <a:latin typeface="+mj-lt"/>
                <a:cs typeface="Times New Roman" pitchFamily="18" charset="0"/>
              </a:rPr>
              <a:t>(</a:t>
            </a:r>
            <a:r>
              <a:rPr lang="en-US" i="1" dirty="0" smtClean="0">
                <a:latin typeface="+mj-lt"/>
                <a:cs typeface="Times New Roman" pitchFamily="18" charset="0"/>
              </a:rPr>
              <a:t>x</a:t>
            </a:r>
            <a:r>
              <a:rPr lang="en-US" dirty="0" smtClean="0">
                <a:latin typeface="+mj-lt"/>
                <a:cs typeface="Times New Roman" pitchFamily="18" charset="0"/>
              </a:rPr>
              <a:t>) is positive on an interval </a:t>
            </a:r>
            <a:r>
              <a:rPr lang="en-US" i="1" dirty="0" smtClean="0">
                <a:latin typeface="+mj-lt"/>
                <a:cs typeface="Times New Roman" pitchFamily="18" charset="0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</a:rPr>
              <a:t> of </a:t>
            </a:r>
            <a:r>
              <a:rPr lang="en-US" i="1" dirty="0" smtClean="0">
                <a:latin typeface="+mj-lt"/>
                <a:cs typeface="Times New Roman" pitchFamily="18" charset="0"/>
              </a:rPr>
              <a:t>f</a:t>
            </a:r>
            <a:r>
              <a:rPr lang="en-US" dirty="0" smtClean="0">
                <a:latin typeface="+mj-lt"/>
                <a:cs typeface="Times New Roman" pitchFamily="18" charset="0"/>
              </a:rPr>
              <a:t>, the first derivative is increasing on </a:t>
            </a:r>
            <a:r>
              <a:rPr lang="en-US" i="1" dirty="0" smtClean="0">
                <a:latin typeface="+mj-lt"/>
                <a:cs typeface="Times New Roman" pitchFamily="18" charset="0"/>
              </a:rPr>
              <a:t>I</a:t>
            </a:r>
            <a:r>
              <a:rPr lang="en-US" dirty="0" smtClean="0">
                <a:latin typeface="+mj-lt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 smtClean="0">
                <a:latin typeface="+mj-lt"/>
                <a:cs typeface="Times New Roman" pitchFamily="18" charset="0"/>
              </a:rPr>
              <a:t>Graphically, the slope is increasing in value, on the interval.</a:t>
            </a:r>
            <a:endParaRPr lang="en-US" dirty="0">
              <a:latin typeface="+mj-lt"/>
              <a:cs typeface="Times New Roman" pitchFamily="18" charset="0"/>
            </a:endParaRPr>
          </a:p>
        </p:txBody>
      </p:sp>
      <p:sp>
        <p:nvSpPr>
          <p:cNvPr id="3" name="Title 5"/>
          <p:cNvSpPr>
            <a:spLocks noGrp="1"/>
          </p:cNvSpPr>
          <p:nvPr>
            <p:ph type="title"/>
          </p:nvPr>
        </p:nvSpPr>
        <p:spPr>
          <a:xfrm>
            <a:off x="457200" y="396875"/>
            <a:ext cx="8229600" cy="898525"/>
          </a:xfrm>
        </p:spPr>
        <p:txBody>
          <a:bodyPr>
            <a:normAutofit/>
          </a:bodyPr>
          <a:lstStyle/>
          <a:p>
            <a:pPr algn="l"/>
            <a:r>
              <a:rPr lang="en-US" u="sng" dirty="0" smtClean="0">
                <a:solidFill>
                  <a:schemeClr val="tx2"/>
                </a:solidFill>
                <a:latin typeface="+mn-lt"/>
              </a:rPr>
              <a:t>The Second Derivative</a:t>
            </a:r>
            <a:endParaRPr lang="en-US" u="sng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0757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Concavity</a:t>
            </a:r>
            <a:r>
              <a:rPr lang="en-US" b="1" dirty="0" smtClean="0">
                <a:solidFill>
                  <a:schemeClr val="tx2"/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 smtClean="0"/>
              <a:t>The graph of a function f is concave up (down) on an interval if </a:t>
            </a:r>
            <a:r>
              <a:rPr lang="en-US" i="1" dirty="0" smtClean="0"/>
              <a:t>f’</a:t>
            </a:r>
            <a:r>
              <a:rPr lang="en-US" dirty="0" smtClean="0"/>
              <a:t> increases (decreases) on the entire interval.</a:t>
            </a:r>
          </a:p>
          <a:p>
            <a:pPr marL="0" indent="0">
              <a:buNone/>
            </a:pPr>
            <a:r>
              <a:rPr lang="en-US" b="1" dirty="0" smtClean="0"/>
              <a:t>Inflection Point:</a:t>
            </a:r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point at which the concavity changes is called an inflection point.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457200" y="457201"/>
            <a:ext cx="8229600" cy="685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u="sng" dirty="0" smtClean="0">
                <a:solidFill>
                  <a:schemeClr val="tx2"/>
                </a:solidFill>
              </a:rPr>
              <a:t>Concavity and Inflection Points</a:t>
            </a:r>
            <a:endParaRPr lang="en-US" sz="4000" u="sng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752600"/>
            <a:ext cx="8229600" cy="44958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57200" y="457201"/>
            <a:ext cx="8229600" cy="685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u="sng" dirty="0" smtClean="0">
                <a:solidFill>
                  <a:schemeClr val="tx2"/>
                </a:solidFill>
              </a:rPr>
              <a:t>Graphics of Inflection Points</a:t>
            </a:r>
            <a:endParaRPr lang="en-US" sz="40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1"/>
              <p:cNvSpPr txBox="1">
                <a:spLocks/>
              </p:cNvSpPr>
              <p:nvPr/>
            </p:nvSpPr>
            <p:spPr>
              <a:xfrm>
                <a:off x="443345" y="5715000"/>
                <a:ext cx="8229600" cy="68579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800" dirty="0" smtClean="0"/>
                  <a:t>The graph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8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5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45" y="5715000"/>
                <a:ext cx="8229600" cy="685799"/>
              </a:xfrm>
              <a:prstGeom prst="rect">
                <a:avLst/>
              </a:prstGeom>
              <a:blipFill rotWithShape="1">
                <a:blip r:embed="rId2"/>
                <a:stretch>
                  <a:fillRect l="-1556" t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E:\adobe captivate pro\MTH 367\LECTURE 23\Animated_illustration_of_inflection_point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0750" y="2314575"/>
            <a:ext cx="4762500" cy="2228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5757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Relationships Between The Second Derivative And Concavity</a:t>
            </a:r>
          </a:p>
          <a:p>
            <a:pPr marL="457200" indent="-457200" algn="just">
              <a:buNone/>
            </a:pPr>
            <a:r>
              <a:rPr lang="en-US" b="1" dirty="0" smtClean="0"/>
              <a:t>I-</a:t>
            </a:r>
            <a:r>
              <a:rPr lang="en-US" dirty="0" smtClean="0"/>
              <a:t>	If </a:t>
            </a:r>
            <a:r>
              <a:rPr lang="en-US" i="1" dirty="0" smtClean="0"/>
              <a:t>f”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&lt; 0 on an interval </a:t>
            </a:r>
            <a:r>
              <a:rPr lang="en-US" i="1" dirty="0" smtClean="0"/>
              <a:t>a</a:t>
            </a:r>
            <a:r>
              <a:rPr lang="en-US" dirty="0" smtClean="0"/>
              <a:t> ≤ </a:t>
            </a:r>
            <a:r>
              <a:rPr lang="en-US" i="1" dirty="0" smtClean="0"/>
              <a:t>x</a:t>
            </a:r>
            <a:r>
              <a:rPr lang="en-US" dirty="0" smtClean="0"/>
              <a:t> ≤ </a:t>
            </a:r>
            <a:r>
              <a:rPr lang="en-US" i="1" dirty="0" smtClean="0"/>
              <a:t>b</a:t>
            </a:r>
            <a:r>
              <a:rPr lang="en-US" dirty="0" smtClean="0"/>
              <a:t>, the graph of </a:t>
            </a:r>
            <a:r>
              <a:rPr lang="en-US" i="1" dirty="0" smtClean="0"/>
              <a:t>f</a:t>
            </a:r>
            <a:r>
              <a:rPr lang="en-US" dirty="0" smtClean="0"/>
              <a:t> is concave down over that interval. For any point </a:t>
            </a:r>
            <a:r>
              <a:rPr lang="en-US" i="1" dirty="0" smtClean="0"/>
              <a:t>x</a:t>
            </a:r>
            <a:r>
              <a:rPr lang="en-US" dirty="0" smtClean="0"/>
              <a:t> = </a:t>
            </a:r>
            <a:r>
              <a:rPr lang="en-US" i="1" dirty="0" smtClean="0"/>
              <a:t>c</a:t>
            </a:r>
            <a:r>
              <a:rPr lang="en-US" dirty="0" smtClean="0"/>
              <a:t> within the interval, </a:t>
            </a:r>
            <a:r>
              <a:rPr lang="en-US" i="1" dirty="0" smtClean="0"/>
              <a:t>f</a:t>
            </a:r>
            <a:r>
              <a:rPr lang="en-US" dirty="0" smtClean="0"/>
              <a:t> is said to be concave down at [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c</a:t>
            </a:r>
            <a:r>
              <a:rPr lang="en-US" dirty="0" smtClean="0"/>
              <a:t>)].</a:t>
            </a:r>
          </a:p>
          <a:p>
            <a:pPr marL="457200" indent="-457200" algn="just">
              <a:buNone/>
            </a:pPr>
            <a:r>
              <a:rPr lang="en-US" b="1" dirty="0" smtClean="0"/>
              <a:t>II-</a:t>
            </a:r>
            <a:r>
              <a:rPr lang="en-US" dirty="0" smtClean="0"/>
              <a:t>	If </a:t>
            </a:r>
            <a:r>
              <a:rPr lang="en-US" i="1" dirty="0" smtClean="0"/>
              <a:t>f”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&gt; 0 on any interval </a:t>
            </a:r>
            <a:r>
              <a:rPr lang="en-US" i="1" dirty="0" smtClean="0"/>
              <a:t>a</a:t>
            </a:r>
            <a:r>
              <a:rPr lang="en-US" dirty="0" smtClean="0"/>
              <a:t> ≤ </a:t>
            </a:r>
            <a:r>
              <a:rPr lang="en-US" i="1" dirty="0" smtClean="0"/>
              <a:t>x</a:t>
            </a:r>
            <a:r>
              <a:rPr lang="en-US" dirty="0" smtClean="0"/>
              <a:t> ≤ </a:t>
            </a:r>
            <a:r>
              <a:rPr lang="en-US" i="1" dirty="0" smtClean="0"/>
              <a:t>b</a:t>
            </a:r>
            <a:r>
              <a:rPr lang="en-US" dirty="0" smtClean="0"/>
              <a:t>, the graph of </a:t>
            </a:r>
            <a:r>
              <a:rPr lang="en-US" i="1" dirty="0" smtClean="0"/>
              <a:t>f</a:t>
            </a:r>
            <a:r>
              <a:rPr lang="en-US" dirty="0" smtClean="0"/>
              <a:t> is concave up over that interval. For any point </a:t>
            </a:r>
            <a:r>
              <a:rPr lang="en-US" i="1" dirty="0" smtClean="0"/>
              <a:t>x </a:t>
            </a:r>
            <a:r>
              <a:rPr lang="en-US" dirty="0" smtClean="0"/>
              <a:t>= </a:t>
            </a:r>
            <a:r>
              <a:rPr lang="en-US" i="1" dirty="0" smtClean="0"/>
              <a:t>c</a:t>
            </a:r>
            <a:r>
              <a:rPr lang="en-US" dirty="0" smtClean="0"/>
              <a:t> within the interval, </a:t>
            </a:r>
            <a:r>
              <a:rPr lang="en-US" i="1" dirty="0" smtClean="0"/>
              <a:t>f</a:t>
            </a:r>
            <a:r>
              <a:rPr lang="en-US" dirty="0" smtClean="0"/>
              <a:t> is said to be concave up at [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c</a:t>
            </a:r>
            <a:r>
              <a:rPr lang="en-US" dirty="0" smtClean="0"/>
              <a:t>)].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457200"/>
            <a:ext cx="8305800" cy="5867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1714500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b="1" dirty="0" smtClean="0"/>
              <a:t>III-</a:t>
            </a:r>
            <a:r>
              <a:rPr lang="en-US" dirty="0"/>
              <a:t>	If </a:t>
            </a:r>
            <a:r>
              <a:rPr lang="en-US" i="1" dirty="0"/>
              <a:t>f”</a:t>
            </a:r>
            <a:r>
              <a:rPr lang="en-US" dirty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= 0 at any point </a:t>
            </a:r>
            <a:r>
              <a:rPr lang="en-US" i="1" dirty="0" smtClean="0"/>
              <a:t>x</a:t>
            </a:r>
            <a:r>
              <a:rPr lang="en-US" dirty="0" smtClean="0"/>
              <a:t> = </a:t>
            </a:r>
            <a:r>
              <a:rPr lang="en-US" i="1" dirty="0" smtClean="0"/>
              <a:t>c</a:t>
            </a:r>
            <a:r>
              <a:rPr lang="en-US" dirty="0" smtClean="0"/>
              <a:t> in the domain of </a:t>
            </a:r>
            <a:r>
              <a:rPr lang="en-US" i="1" dirty="0" smtClean="0"/>
              <a:t>f</a:t>
            </a:r>
            <a:r>
              <a:rPr lang="en-US" dirty="0" smtClean="0"/>
              <a:t>, no conclusion can be drawn about the concavity at [</a:t>
            </a:r>
            <a:r>
              <a:rPr lang="en-US" i="1" dirty="0" smtClean="0"/>
              <a:t>c</a:t>
            </a:r>
            <a:r>
              <a:rPr lang="en-US" dirty="0" smtClean="0"/>
              <a:t>, </a:t>
            </a:r>
            <a:r>
              <a:rPr lang="en-US" i="1" dirty="0" smtClean="0"/>
              <a:t>f</a:t>
            </a:r>
            <a:r>
              <a:rPr lang="en-US" dirty="0" smtClean="0"/>
              <a:t>(</a:t>
            </a:r>
            <a:r>
              <a:rPr lang="en-US" i="1" dirty="0" smtClean="0"/>
              <a:t>c</a:t>
            </a:r>
            <a:r>
              <a:rPr lang="en-US" dirty="0" smtClean="0"/>
              <a:t>)]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609600"/>
            <a:ext cx="8305800" cy="17145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Example</a:t>
            </a:r>
            <a:endParaRPr lang="en-US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Determine the concavity of the graph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𝑥</m:t>
                    </m:r>
                    <m:r>
                      <a:rPr lang="en-GB" b="0" i="1" smtClean="0">
                        <a:latin typeface="Cambria Math"/>
                      </a:rPr>
                      <m:t>=3</m:t>
                    </m:r>
                    <m:r>
                      <a:rPr lang="en-GB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dirty="0" smtClean="0"/>
                  <a:t> where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−2</m:t>
                      </m:r>
                      <m:sSup>
                        <m:sSup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r>
                        <a:rPr lang="en-GB" b="0" i="1" smtClean="0">
                          <a:latin typeface="Cambria Math"/>
                        </a:rPr>
                        <m:t>𝑥</m:t>
                      </m:r>
                      <m:r>
                        <a:rPr lang="en-GB" b="0" i="1" smtClean="0">
                          <a:latin typeface="Cambria Math"/>
                        </a:rPr>
                        <m:t>−1.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 r="-11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117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406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Locating Inflection Points</a:t>
            </a:r>
          </a:p>
          <a:p>
            <a:pPr marL="457200" indent="-457200" algn="just">
              <a:buNone/>
            </a:pPr>
            <a:endParaRPr lang="en-US" b="1" dirty="0" smtClean="0"/>
          </a:p>
          <a:p>
            <a:pPr marL="457200" indent="-457200" algn="just">
              <a:buNone/>
            </a:pPr>
            <a:r>
              <a:rPr lang="en-US" b="1" dirty="0" smtClean="0"/>
              <a:t>I-</a:t>
            </a:r>
            <a:r>
              <a:rPr lang="en-US" dirty="0" smtClean="0"/>
              <a:t>	Find all points a where f”(a) = 0.</a:t>
            </a:r>
          </a:p>
          <a:p>
            <a:pPr marL="457200" indent="-457200" algn="just">
              <a:buNone/>
            </a:pPr>
            <a:endParaRPr lang="en-US" b="1" dirty="0" smtClean="0"/>
          </a:p>
          <a:p>
            <a:pPr marL="457200" indent="-457200" algn="just">
              <a:buNone/>
            </a:pPr>
            <a:r>
              <a:rPr lang="en-US" b="1" dirty="0" smtClean="0"/>
              <a:t>II-</a:t>
            </a:r>
            <a:r>
              <a:rPr lang="en-US" dirty="0" smtClean="0"/>
              <a:t>	If </a:t>
            </a:r>
            <a:r>
              <a:rPr lang="en-US" i="1" dirty="0" smtClean="0"/>
              <a:t>f”</a:t>
            </a:r>
            <a:r>
              <a:rPr lang="en-US" dirty="0" smtClean="0"/>
              <a:t>(</a:t>
            </a:r>
            <a:r>
              <a:rPr lang="en-US" i="1" dirty="0" smtClean="0"/>
              <a:t>x</a:t>
            </a:r>
            <a:r>
              <a:rPr lang="en-US" dirty="0" smtClean="0"/>
              <a:t>) change sign when passing through       </a:t>
            </a:r>
            <a:r>
              <a:rPr lang="en-US" i="1" dirty="0" smtClean="0"/>
              <a:t>x</a:t>
            </a:r>
            <a:r>
              <a:rPr lang="en-US" dirty="0" smtClean="0"/>
              <a:t> = </a:t>
            </a:r>
            <a:r>
              <a:rPr lang="en-US" i="1" dirty="0" smtClean="0"/>
              <a:t>a</a:t>
            </a:r>
            <a:r>
              <a:rPr lang="en-US" dirty="0" smtClean="0"/>
              <a:t>, there is an inflection point at </a:t>
            </a:r>
            <a:r>
              <a:rPr lang="en-US" i="1" dirty="0" smtClean="0"/>
              <a:t>x</a:t>
            </a:r>
            <a:r>
              <a:rPr lang="en-US" dirty="0" smtClean="0"/>
              <a:t> = </a:t>
            </a:r>
            <a:r>
              <a:rPr lang="en-US" i="1" dirty="0" smtClean="0"/>
              <a:t>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457200"/>
            <a:ext cx="8305800" cy="3962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0289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5051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 started chapter 16.</a:t>
            </a:r>
          </a:p>
          <a:p>
            <a:pPr marL="0" indent="0">
              <a:buNone/>
            </a:pPr>
            <a:r>
              <a:rPr lang="en-US" dirty="0"/>
              <a:t>Derivatives: Additional Interpretations</a:t>
            </a:r>
          </a:p>
          <a:p>
            <a:r>
              <a:rPr lang="en-US" dirty="0" smtClean="0"/>
              <a:t>Increasing </a:t>
            </a:r>
            <a:r>
              <a:rPr lang="en-US" dirty="0"/>
              <a:t>functions</a:t>
            </a:r>
          </a:p>
          <a:p>
            <a:r>
              <a:rPr lang="en-US" dirty="0"/>
              <a:t>Decreasing functions</a:t>
            </a:r>
          </a:p>
          <a:p>
            <a:r>
              <a:rPr lang="en-US" dirty="0"/>
              <a:t>Concavity </a:t>
            </a:r>
          </a:p>
          <a:p>
            <a:r>
              <a:rPr lang="en-US" dirty="0"/>
              <a:t>Inflection points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649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>
                <a:solidFill>
                  <a:schemeClr val="tx2"/>
                </a:solidFill>
              </a:rPr>
              <a:t>Next Lecture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Critical points: Maxima and </a:t>
            </a:r>
            <a:r>
              <a:rPr lang="en-US" dirty="0" smtClean="0"/>
              <a:t>Minima</a:t>
            </a:r>
            <a:endParaRPr lang="en-US" dirty="0"/>
          </a:p>
          <a:p>
            <a:r>
              <a:rPr lang="en-US" dirty="0"/>
              <a:t>The first derivative test </a:t>
            </a:r>
          </a:p>
          <a:p>
            <a:r>
              <a:rPr lang="en-US" dirty="0"/>
              <a:t>The second derivative test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649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3070</TotalTime>
  <Words>367</Words>
  <Application>Microsoft Office PowerPoint</Application>
  <PresentationFormat>On-screen Show (4:3)</PresentationFormat>
  <Paragraphs>71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Business Mathematics  MTH-367 </vt:lpstr>
      <vt:lpstr>Slide 2</vt:lpstr>
      <vt:lpstr>Last Lecture’s Summary</vt:lpstr>
      <vt:lpstr>Today’s Topics</vt:lpstr>
      <vt:lpstr>Chapters Objectives</vt:lpstr>
      <vt:lpstr>Derivatives: Additional Interpretations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The Second Derivative</vt:lpstr>
      <vt:lpstr>Slide 16</vt:lpstr>
      <vt:lpstr>Slide 17</vt:lpstr>
      <vt:lpstr>Slide 18</vt:lpstr>
      <vt:lpstr>Slide 19</vt:lpstr>
      <vt:lpstr>Slide 20</vt:lpstr>
      <vt:lpstr>Example</vt:lpstr>
      <vt:lpstr>Slide 22</vt:lpstr>
      <vt:lpstr>Slide 23</vt:lpstr>
      <vt:lpstr>Slide 24</vt:lpstr>
      <vt:lpstr>Slide 25</vt:lpstr>
      <vt:lpstr>Review</vt:lpstr>
      <vt:lpstr>Next Lecture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vcomsats</cp:lastModifiedBy>
  <cp:revision>602</cp:revision>
  <dcterms:created xsi:type="dcterms:W3CDTF">2012-08-14T18:22:23Z</dcterms:created>
  <dcterms:modified xsi:type="dcterms:W3CDTF">2012-12-27T12:29:30Z</dcterms:modified>
</cp:coreProperties>
</file>