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52" r:id="rId2"/>
    <p:sldId id="353" r:id="rId3"/>
    <p:sldId id="289" r:id="rId4"/>
    <p:sldId id="290" r:id="rId5"/>
    <p:sldId id="261" r:id="rId6"/>
    <p:sldId id="316" r:id="rId7"/>
    <p:sldId id="333" r:id="rId8"/>
    <p:sldId id="308" r:id="rId9"/>
    <p:sldId id="302" r:id="rId10"/>
    <p:sldId id="263" r:id="rId11"/>
    <p:sldId id="264" r:id="rId12"/>
    <p:sldId id="347" r:id="rId13"/>
    <p:sldId id="266" r:id="rId14"/>
    <p:sldId id="359" r:id="rId15"/>
    <p:sldId id="334" r:id="rId16"/>
    <p:sldId id="318" r:id="rId17"/>
    <p:sldId id="319" r:id="rId18"/>
    <p:sldId id="360" r:id="rId19"/>
    <p:sldId id="348" r:id="rId20"/>
    <p:sldId id="304" r:id="rId21"/>
    <p:sldId id="345" r:id="rId22"/>
    <p:sldId id="322" r:id="rId23"/>
    <p:sldId id="291" r:id="rId24"/>
    <p:sldId id="298" r:id="rId25"/>
    <p:sldId id="313" r:id="rId26"/>
    <p:sldId id="323" r:id="rId27"/>
    <p:sldId id="324" r:id="rId28"/>
    <p:sldId id="325" r:id="rId29"/>
    <p:sldId id="350" r:id="rId30"/>
    <p:sldId id="349" r:id="rId31"/>
    <p:sldId id="355" r:id="rId32"/>
    <p:sldId id="351" r:id="rId33"/>
    <p:sldId id="357" r:id="rId34"/>
    <p:sldId id="358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</a:t>
            </a:r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xmlns="" val="260380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15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11560" y="3429000"/>
            <a:ext cx="719288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GB" sz="3600" b="1" dirty="0" smtClean="0">
                <a:solidFill>
                  <a:schemeClr val="tx2"/>
                </a:solidFill>
              </a:rPr>
              <a:t>Differentiation</a:t>
            </a:r>
          </a:p>
        </p:txBody>
      </p:sp>
    </p:spTree>
    <p:extLst>
      <p:ext uri="{BB962C8B-B14F-4D97-AF65-F5344CB8AC3E}">
        <p14:creationId xmlns:p14="http://schemas.microsoft.com/office/powerpoint/2010/main" xmlns="" val="86394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Covered Sec 15.1, 15.2, 15.3 and 15.4</a:t>
            </a:r>
          </a:p>
          <a:p>
            <a:r>
              <a:rPr lang="en-US" dirty="0"/>
              <a:t>Limits</a:t>
            </a:r>
          </a:p>
          <a:p>
            <a:r>
              <a:rPr lang="en-US" dirty="0"/>
              <a:t>Properties of Limits </a:t>
            </a:r>
          </a:p>
          <a:p>
            <a:r>
              <a:rPr lang="en-US" dirty="0"/>
              <a:t>Continuity</a:t>
            </a:r>
          </a:p>
          <a:p>
            <a:r>
              <a:rPr lang="en-US" dirty="0"/>
              <a:t>Average rate of change</a:t>
            </a:r>
          </a:p>
          <a:p>
            <a:r>
              <a:rPr lang="en-US" dirty="0"/>
              <a:t>The difference quotient</a:t>
            </a:r>
          </a:p>
          <a:p>
            <a:r>
              <a:rPr lang="en-US" dirty="0"/>
              <a:t>The derivative</a:t>
            </a:r>
          </a:p>
          <a:p>
            <a:r>
              <a:rPr lang="en-US" dirty="0"/>
              <a:t>Using and interpreting the derivative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</a:t>
            </a:r>
            <a:r>
              <a:rPr lang="en-US" dirty="0" smtClean="0"/>
              <a:t>will cover the following topics starting from </a:t>
            </a:r>
            <a:r>
              <a:rPr lang="en-US" dirty="0"/>
              <a:t>sections </a:t>
            </a:r>
            <a:r>
              <a:rPr lang="en-US" dirty="0" smtClean="0"/>
              <a:t>15.5:</a:t>
            </a:r>
            <a:endParaRPr lang="en-US" dirty="0"/>
          </a:p>
          <a:p>
            <a:r>
              <a:rPr lang="en-US" dirty="0"/>
              <a:t>Differentiation</a:t>
            </a:r>
          </a:p>
          <a:p>
            <a:r>
              <a:rPr lang="en-US" dirty="0"/>
              <a:t>Rules of Differentiation</a:t>
            </a:r>
          </a:p>
          <a:p>
            <a:r>
              <a:rPr lang="en-US" dirty="0"/>
              <a:t>Instantaneous rate of change interpretation</a:t>
            </a:r>
          </a:p>
          <a:p>
            <a:r>
              <a:rPr lang="en-US" dirty="0"/>
              <a:t>Higher order derivatives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22437"/>
                <a:ext cx="8229600" cy="452596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process of finding the derivative is called </a:t>
                </a:r>
                <a:r>
                  <a:rPr lang="en-US" b="1" dirty="0" smtClean="0"/>
                  <a:t>differentiation.</a:t>
                </a:r>
                <a:endParaRPr lang="en-US" dirty="0" smtClean="0"/>
              </a:p>
              <a:p>
                <a:r>
                  <a:rPr lang="en-US" dirty="0" smtClean="0"/>
                  <a:t>A set of rules of differentiation exists for finding the derivative of many common functions</a:t>
                </a:r>
                <a:r>
                  <a:rPr lang="en-US" dirty="0" smtClean="0"/>
                  <a:t>.</a:t>
                </a:r>
              </a:p>
              <a:p>
                <a:r>
                  <a:rPr lang="en-US" dirty="0"/>
                  <a:t>An alternate to	    notation is to let 	     represent the derivative of the function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𝑓</m:t>
                    </m:r>
                  </m:oMath>
                </a14:m>
                <a:r>
                  <a:rPr lang="en-US" i="1" dirty="0"/>
                  <a:t/>
                </a:r>
                <a:r>
                  <a:rPr lang="en-US" dirty="0"/>
                  <a:t>at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i="1" dirty="0"/>
                  <a:t>.</a:t>
                </a:r>
                <a:endParaRPr lang="en-US" dirty="0"/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22437"/>
                <a:ext cx="8229600" cy="4525963"/>
              </a:xfrm>
              <a:blipFill rotWithShape="1">
                <a:blip r:embed="rId3"/>
                <a:stretch>
                  <a:fillRect l="-1630" t="-1752" r="-3185" b="-99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  <a:latin typeface="+mn-lt"/>
              </a:rPr>
              <a:t>Differentiation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Rule 1: Constant Function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) = </m:t>
                    </m:r>
                    <m:r>
                      <a:rPr lang="en-US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is any constant</a:t>
                </a: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dirty="0"/>
                  <a:t/>
                </a: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’(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) = 0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1" dirty="0" smtClean="0"/>
                  <a:t>Rule 2: Power Rule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)= </m:t>
                    </m:r>
                    <m:r>
                      <a:rPr lang="en-US" i="1" dirty="0" err="1" smtClean="0">
                        <a:latin typeface="Cambria Math"/>
                      </a:rPr>
                      <m:t>𝑥</m:t>
                    </m:r>
                    <m:r>
                      <a:rPr lang="en-US" i="1" baseline="30000" dirty="0" err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is a real number</a:t>
                </a:r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’</m:t>
                    </m:r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/>
                      </a:rPr>
                      <m:t>= </m:t>
                    </m:r>
                    <m:r>
                      <a:rPr lang="en-US" i="1" dirty="0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GB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/>
                          </a:rPr>
                          <m:t>𝑛</m:t>
                        </m:r>
                        <m:r>
                          <a:rPr lang="en-GB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baseline="30000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525963"/>
              </a:xfrm>
              <a:blipFill rotWithShape="1">
                <a:blip r:embed="rId3"/>
                <a:stretch>
                  <a:fillRect l="-1852" t="-1752" b="-7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57200" y="990600"/>
            <a:ext cx="8305800" cy="1981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3546764"/>
            <a:ext cx="8305800" cy="1981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133639"/>
            <a:ext cx="8229600" cy="704561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  <a:latin typeface="+mn-lt"/>
              </a:rPr>
              <a:t>Rules of Differentiation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Algebra Flashback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609600"/>
            <a:ext cx="8305800" cy="2362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2949252"/>
              </p:ext>
            </p:extLst>
          </p:nvPr>
        </p:nvGraphicFramePr>
        <p:xfrm>
          <a:off x="3581400" y="1447800"/>
          <a:ext cx="1838633" cy="1295401"/>
        </p:xfrm>
        <a:graphic>
          <a:graphicData uri="http://schemas.openxmlformats.org/presentationml/2006/ole">
            <p:oleObj spid="_x0000_s3134" name="Equation" r:id="rId3" imgW="5587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Algebra Flashback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609600"/>
            <a:ext cx="8305800" cy="2362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86727840"/>
              </p:ext>
            </p:extLst>
          </p:nvPr>
        </p:nvGraphicFramePr>
        <p:xfrm>
          <a:off x="3309938" y="1676400"/>
          <a:ext cx="2381250" cy="836613"/>
        </p:xfrm>
        <a:graphic>
          <a:graphicData uri="http://schemas.openxmlformats.org/presentationml/2006/ole">
            <p:oleObj spid="_x0000_s11318" name="Equation" r:id="rId4" imgW="7236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190499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3: Constant Times a Function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/>
                      </a:rPr>
                      <m:t>= </m:t>
                    </m:r>
                    <m:r>
                      <a:rPr lang="en-US" i="1" dirty="0" smtClean="0">
                        <a:latin typeface="Cambria Math"/>
                      </a:rPr>
                      <m:t>𝑐</m:t>
                    </m:r>
                    <m:r>
                      <a:rPr lang="en-GB" b="0" i="1" dirty="0" smtClean="0">
                        <a:latin typeface="Cambria Math"/>
                      </a:rPr>
                      <m:t>.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  <m:r>
                      <a:rPr lang="en-US" i="1" dirty="0" smtClean="0">
                        <a:latin typeface="Cambria Math"/>
                      </a:rPr>
                      <m:t>𝑔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),</m:t>
                    </m:r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is a constant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differentiate </a:t>
                </a:r>
                <a:r>
                  <a:rPr lang="en-US" dirty="0" smtClean="0"/>
                  <a:t>function then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1904999"/>
              </a:xfrm>
              <a:blipFill rotWithShape="1">
                <a:blip r:embed="rId3"/>
                <a:stretch>
                  <a:fillRect l="-1852" t="-4167" b="-89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457200" y="609600"/>
            <a:ext cx="8305800" cy="2971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30499016"/>
              </p:ext>
            </p:extLst>
          </p:nvPr>
        </p:nvGraphicFramePr>
        <p:xfrm>
          <a:off x="2851150" y="2674938"/>
          <a:ext cx="3300413" cy="669925"/>
        </p:xfrm>
        <a:graphic>
          <a:graphicData uri="http://schemas.openxmlformats.org/presentationml/2006/ole">
            <p:oleObj spid="_x0000_s12343" name="Equation" r:id="rId4" imgW="10029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27431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Rule 4: Sum or Difference of Functions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 smtClean="0"/>
                  <a:t> are differentiable,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′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/>
                  <a:t>,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2743199"/>
              </a:xfrm>
              <a:blipFill rotWithShape="1">
                <a:blip r:embed="rId3"/>
                <a:stretch>
                  <a:fillRect l="-1852" t="-2889" b="-31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57200" y="609600"/>
            <a:ext cx="8305800" cy="2971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3048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5: Product Rule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u and v are differentiable,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).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𝑢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3048000"/>
              </a:xfrm>
              <a:blipFill rotWithShape="1">
                <a:blip r:embed="rId3"/>
                <a:stretch>
                  <a:fillRect l="-1852" t="-2600" b="-34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57200" y="609600"/>
            <a:ext cx="8305800" cy="2895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47244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Rule 6: Quotient Rule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/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u and v are differentiable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)≠0</m:t>
                    </m:r>
                  </m:oMath>
                </a14:m>
                <a:r>
                  <a:rPr lang="en-US" dirty="0" smtClean="0"/>
                  <a:t>, then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4724400"/>
              </a:xfrm>
              <a:blipFill rotWithShape="1">
                <a:blip r:embed="rId3"/>
                <a:stretch>
                  <a:fillRect l="-1852" t="-1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57200" y="609600"/>
            <a:ext cx="8305800" cy="3352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7859690"/>
              </p:ext>
            </p:extLst>
          </p:nvPr>
        </p:nvGraphicFramePr>
        <p:xfrm>
          <a:off x="2262332" y="2667000"/>
          <a:ext cx="4752104" cy="1066799"/>
        </p:xfrm>
        <a:graphic>
          <a:graphicData uri="http://schemas.openxmlformats.org/presentationml/2006/ole">
            <p:oleObj spid="_x0000_s13367" name="Equation" r:id="rId4" imgW="18666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 this section we present some additional rules of differentiation which build upon the rules of above section.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b="1" dirty="0" smtClean="0"/>
                  <a:t>Rule 7: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]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  <m:r>
                        <a:rPr lang="en-US" b="0" i="1" smtClean="0">
                          <a:latin typeface="Cambria Math"/>
                        </a:rPr>
                        <m:t>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r="-2963" b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1"/>
          <p:cNvSpPr txBox="1">
            <a:spLocks/>
          </p:cNvSpPr>
          <p:nvPr/>
        </p:nvSpPr>
        <p:spPr>
          <a:xfrm>
            <a:off x="457200" y="457201"/>
            <a:ext cx="8229600" cy="914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u="sng" dirty="0" smtClean="0">
                <a:solidFill>
                  <a:schemeClr val="tx2"/>
                </a:solidFill>
              </a:rPr>
              <a:t>Additional Rules Of Differentiation</a:t>
            </a:r>
            <a:endParaRPr lang="en-US" sz="36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24384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8: Base-e Exponential Functions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 smtClean="0"/>
                  <a:t> is differentiable, then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2438400"/>
              </a:xfrm>
              <a:blipFill rotWithShape="1">
                <a:blip r:embed="rId3"/>
                <a:stretch>
                  <a:fillRect l="-1704" t="-3250" b="-40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57200" y="609600"/>
            <a:ext cx="8305800" cy="2438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24384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9: Natural Logarithm Functions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 smtClean="0"/>
                  <a:t> is differentiable, then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2438400"/>
              </a:xfrm>
              <a:blipFill rotWithShape="1">
                <a:blip r:embed="rId3"/>
                <a:stretch>
                  <a:fillRect l="-1704" t="-7000" r="-1407" b="-4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57200" y="609600"/>
            <a:ext cx="8305800" cy="2590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3352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10: Chain Rule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dirty="0" smtClean="0"/>
                  <a:t>, is a differentiable function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smtClean="0"/>
                  <a:t>is a differentiable function, then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3352800"/>
              </a:xfrm>
              <a:blipFill rotWithShape="1">
                <a:blip r:embed="rId3"/>
                <a:stretch>
                  <a:fillRect l="-1852" t="-2364" b="-35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57200" y="609600"/>
            <a:ext cx="8305800" cy="3429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Example:</a:t>
                </a:r>
              </a:p>
              <a:p>
                <a:r>
                  <a:rPr lang="en-US" dirty="0" smtClean="0"/>
                  <a:t>An object is dropped from a cliff which is, 1,296 feet above the </a:t>
                </a:r>
                <a:r>
                  <a:rPr lang="en-US" dirty="0" smtClean="0"/>
                  <a:t>ground.</a:t>
                </a:r>
              </a:p>
              <a:p>
                <a:r>
                  <a:rPr lang="en-US" dirty="0" smtClean="0"/>
                  <a:t/>
                </a:r>
                <a:r>
                  <a:rPr lang="en-US" dirty="0" smtClean="0"/>
                  <a:t>The height of the object is described as a function of time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/>
                </a:r>
                <a:r>
                  <a:rPr lang="en-US" dirty="0" smtClean="0"/>
                  <a:t>The function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=−16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+1,296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dirty="0" smtClean="0"/>
                  <a:t/>
                </a:r>
                <a:r>
                  <a:rPr lang="en-US" dirty="0" smtClean="0"/>
                  <a:t>equals </a:t>
                </a:r>
                <a:r>
                  <a:rPr lang="en-US" dirty="0" smtClean="0"/>
                  <a:t>the height in feet and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 smtClean="0"/>
                  <a:t/>
                </a:r>
                <a:r>
                  <a:rPr lang="en-US" dirty="0" smtClean="0"/>
                  <a:t>equals the </a:t>
                </a:r>
                <a:r>
                  <a:rPr lang="en-US" dirty="0" smtClean="0"/>
                  <a:t>time measured in seconds from the time the object is dropped.</a:t>
                </a:r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  <a:blipFill rotWithShape="1">
                <a:blip r:embed="rId3"/>
                <a:stretch>
                  <a:fillRect l="-1852" t="-2586" r="-741" b="-3325"/>
                </a:stretch>
              </a:blipFill>
            </p:spPr>
            <p:txBody>
              <a:bodyPr/>
              <a:lstStyle/>
              <a:p>
                <a:r>
                  <a:rPr lang="en-GB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457201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u="sng" dirty="0" smtClean="0">
                <a:solidFill>
                  <a:schemeClr val="tx2"/>
                </a:solidFill>
              </a:rPr>
              <a:t>Instantaneous Rate of Change, Interpretation</a:t>
            </a:r>
            <a:endParaRPr lang="en-US" sz="28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How far will the object drop in 2 seconds?</a:t>
            </a:r>
          </a:p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What is the instantaneous velocity of the object at t = 2?</a:t>
            </a:r>
          </a:p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What is the velocity of the object at the instant it hits the ground?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Solution:</a:t>
                </a:r>
              </a:p>
              <a:p>
                <a:pPr marL="514350" indent="-514350">
                  <a:buAutoNum type="alphaLcParenBoth"/>
                </a:pPr>
                <a:r>
                  <a:rPr lang="en-US" dirty="0" smtClean="0"/>
                  <a:t>The </a:t>
                </a:r>
                <a:r>
                  <a:rPr lang="en-US" dirty="0" smtClean="0"/>
                  <a:t>change in the height is</a:t>
                </a:r>
              </a:p>
              <a:p>
                <a:pPr marL="0" indent="0" algn="just">
                  <a:buNone/>
                </a:pPr>
                <a:r>
                  <a:rPr lang="en-US" sz="2800" dirty="0" smtClean="0">
                    <a:ea typeface="Cambria Math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e>
                    </m:d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0</m:t>
                        </m:r>
                      </m:e>
                    </m:d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800" b="0" dirty="0" smtClean="0">
                    <a:ea typeface="Cambria Math"/>
                    <a:cs typeface="Times New Roman" pitchFamily="18" charset="0"/>
                  </a:rPr>
                  <a:t/>
                </a:r>
              </a:p>
              <a:p>
                <a:pPr marL="0" indent="0" algn="just">
                  <a:buNone/>
                </a:pPr>
                <a:r>
                  <a:rPr lang="en-US" sz="2800" dirty="0">
                    <a:ea typeface="Cambria Math"/>
                    <a:cs typeface="Times New Roman" pitchFamily="18" charset="0"/>
                  </a:rPr>
                  <a:t/>
                </a:r>
                <a:r>
                  <a:rPr lang="en-US" sz="2800" dirty="0" smtClean="0">
                    <a:ea typeface="Cambria Math"/>
                    <a:cs typeface="Times New Roman" pitchFamily="18" charset="0"/>
                  </a:rPr>
                  <a:t/>
                </a:r>
                <a:endParaRPr lang="en-US" sz="2800" dirty="0" smtClean="0"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en-US" sz="2800" dirty="0"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en-US" sz="2800" dirty="0" smtClean="0"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Thus</a:t>
                </a:r>
                <a:r>
                  <a:rPr lang="en-US" dirty="0" smtClean="0">
                    <a:ea typeface="Cambria Math"/>
                    <a:cs typeface="Times New Roman" pitchFamily="18" charset="0"/>
                  </a:rPr>
                  <a:t>, the object drops 64 feet during the first 2 seconds.</a:t>
                </a:r>
              </a:p>
              <a:p>
                <a:pPr marL="514350" indent="-514350" algn="just">
                  <a:buAutoNum type="alphaLcParenBoth" startAt="2"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=−32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𝑡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,</m:t>
                    </m:r>
                  </m:oMath>
                </a14:m>
                <a:r>
                  <a:rPr lang="en-US" b="0" dirty="0" smtClean="0">
                    <a:ea typeface="Cambria Math"/>
                    <a:cs typeface="Times New Roman" pitchFamily="18" charset="0"/>
                  </a:rPr>
                  <a:t> the object will have a velocity equal to</a:t>
                </a:r>
              </a:p>
              <a:p>
                <a:pPr marL="0" indent="0" algn="just">
                  <a:buNone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=−32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=−64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𝑓𝑒𝑒𝑡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/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𝑠𝑒𝑐𝑜𝑛𝑑</m:t>
                    </m:r>
                  </m:oMath>
                </a14:m>
                <a:endParaRPr lang="en-US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457200" indent="0" algn="just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=2</m:t>
                    </m:r>
                  </m:oMath>
                </a14:m>
                <a:r>
                  <a:rPr lang="en-US" dirty="0" smtClean="0">
                    <a:ea typeface="Cambria Math"/>
                    <a:cs typeface="Times New Roman" pitchFamily="18" charset="0"/>
                  </a:rPr>
                  <a:t>. the minus sign indicates the direction of velocity (down)</a:t>
                </a:r>
                <a:endParaRPr lang="en-US" b="0" dirty="0" smtClean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3"/>
                <a:stretch>
                  <a:fillRect l="-1333" t="-2287" r="-2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lphaLcParenBoth" startAt="3"/>
                </a:pPr>
                <a:r>
                  <a:rPr lang="en-US" dirty="0" smtClean="0"/>
                  <a:t> In order to determine the velocity of the object when it hits the ground, we must know when it will hit the ground. The object will hit the ground when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h</m:t>
                    </m:r>
                    <m:r>
                      <a:rPr lang="en-US" i="1" dirty="0" smtClean="0">
                        <a:latin typeface="Cambria Math"/>
                      </a:rPr>
                      <m:t> = 0</m:t>
                    </m:r>
                  </m:oMath>
                </a14:m>
                <a:r>
                  <a:rPr lang="en-US" dirty="0" smtClean="0"/>
                  <a:t>, or when</a:t>
                </a:r>
              </a:p>
              <a:p>
                <a:pPr marL="0" indent="0">
                  <a:buNone/>
                </a:pPr>
                <a:endParaRPr lang="en-US" b="0" i="1" dirty="0" smtClean="0">
                  <a:latin typeface="Cambria Math"/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+1,296=0</m:t>
                      </m:r>
                    </m:oMath>
                  </m:oMathPara>
                </a14:m>
                <a:endParaRPr lang="en-US" b="0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Cambria Math"/>
                    <a:cs typeface="Times New Roman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 = ±9</m:t>
                    </m:r>
                  </m:oMath>
                </a14:m>
                <a:r>
                  <a:rPr lang="en-US" dirty="0">
                    <a:ea typeface="Cambria Math"/>
                    <a:cs typeface="Times New Roman" pitchFamily="18" charset="0"/>
                  </a:rPr>
                  <a:t>. </a:t>
                </a:r>
                <a:endParaRPr lang="en-US" b="0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dirty="0" smtClean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3"/>
                <a:stretch>
                  <a:fillRect l="-1852" t="-1351" r="-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ea typeface="Cambria Math"/>
                    <a:cs typeface="Times New Roman" pitchFamily="18" charset="0"/>
                  </a:rPr>
                  <a:t>Since a negative root is meaningless, we can conclude that the object will hit the ground after 9 seconds. The velocity at this time will be</a:t>
                </a:r>
              </a:p>
              <a:p>
                <a:pPr marL="0" indent="0">
                  <a:buNone/>
                </a:pPr>
                <a:endParaRPr lang="en-US" dirty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9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=32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en-US" dirty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Cambria Math"/>
                    <a:cs typeface="Times New Roman" pitchFamily="18" charset="0"/>
                  </a:rPr>
                  <a:t>				   = 288 feet/second</a:t>
                </a:r>
              </a:p>
              <a:p>
                <a:pPr marL="0" indent="0">
                  <a:buNone/>
                </a:pPr>
                <a:endParaRPr lang="en-US" dirty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4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  <a:blipFill rotWithShape="1">
                <a:blip r:embed="rId3"/>
                <a:stretch>
                  <a:fillRect l="-1852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62484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en-US" sz="3900" u="sng" dirty="0" smtClean="0">
                    <a:solidFill>
                      <a:schemeClr val="tx2"/>
                    </a:solidFill>
                  </a:rPr>
                  <a:t>Exponential Growth Processes</a:t>
                </a:r>
              </a:p>
              <a:p>
                <a:pPr algn="just"/>
                <a:r>
                  <a:rPr lang="en-US" dirty="0" smtClean="0"/>
                  <a:t>The exponential </a:t>
                </a:r>
                <a:r>
                  <a:rPr lang="en-US" dirty="0" smtClean="0"/>
                  <a:t>growth processes were introduced in Chap. 7.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 smtClean="0"/>
                  <a:t>generalized exponential growth function was presented </a:t>
                </a:r>
                <a:r>
                  <a:rPr lang="en-US" dirty="0" smtClean="0"/>
                  <a:t>as,</a:t>
                </a:r>
                <a:endParaRPr lang="en-US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𝑉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</a:rPr>
                        <m:t>𝑘𝑡</m:t>
                      </m:r>
                    </m:oMath>
                  </m:oMathPara>
                </a14:m>
                <a:endParaRPr lang="en-US" b="0" baseline="30000" dirty="0" smtClean="0"/>
              </a:p>
              <a:p>
                <a:pPr algn="just"/>
                <a:r>
                  <a:rPr lang="en-US" dirty="0" smtClean="0"/>
                  <a:t>We indicated that these processes are characterized by a constant percentage rate of growth.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To </a:t>
                </a:r>
                <a:r>
                  <a:rPr lang="en-US" dirty="0" smtClean="0"/>
                  <a:t>verify this, let’s find the derivative.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</a:rPr>
                        <m:t>𝑘𝑡</m:t>
                      </m:r>
                    </m:oMath>
                  </m:oMathPara>
                </a14:m>
                <a:endParaRPr lang="en-US" b="0" baseline="30000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which can be written as</a:t>
                </a: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𝑘𝑉</m:t>
                      </m:r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</a:rPr>
                        <m:t>𝑘𝑡</m:t>
                      </m:r>
                    </m:oMath>
                  </m:oMathPara>
                </a14:m>
                <a:endParaRPr lang="en-US" baseline="30000" dirty="0" smtClean="0"/>
              </a:p>
            </p:txBody>
          </p:sp>
        </mc:Choice>
        <mc:Fallback>
          <p:sp>
            <p:nvSpPr>
              <p:cNvPr id="6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6248400"/>
              </a:xfrm>
              <a:blipFill rotWithShape="1">
                <a:blip r:embed="rId3"/>
                <a:stretch>
                  <a:fillRect l="-2222" t="-2341" r="-2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2800" dirty="0" smtClean="0"/>
                  <a:t>The derivative represents the instantaneous rate of change in the value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2800" dirty="0" smtClean="0"/>
                  <a:t> with respect to a change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800" dirty="0" smtClean="0"/>
                  <a:t>. </a:t>
                </a:r>
                <a:endParaRPr lang="en-US" sz="2800" dirty="0" smtClean="0"/>
              </a:p>
              <a:p>
                <a:pPr algn="just"/>
                <a:r>
                  <a:rPr lang="en-US" sz="2800" dirty="0" smtClean="0"/>
                  <a:t>The </a:t>
                </a:r>
                <a:r>
                  <a:rPr lang="en-US" sz="2800" dirty="0" smtClean="0"/>
                  <a:t>percentage rate of change would be found by the ratio.</a:t>
                </a:r>
              </a:p>
              <a:p>
                <a:pPr marL="0" indent="0" algn="just">
                  <a:buNone/>
                </a:pPr>
                <a:endParaRPr lang="en-US" sz="2800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𝐼𝑛𝑠𝑡𝑎𝑛𝑡𝑎𝑛𝑒𝑜𝑢𝑠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𝑟𝑎𝑡𝑒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𝑜𝑓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h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𝑎𝑛𝑔𝑒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𝑉𝑎𝑙𝑢𝑒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𝑜𝑓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h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𝑓𝑢𝑛𝑐𝑡𝑖𝑜𝑛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800" b="0" dirty="0" smtClean="0"/>
              </a:p>
              <a:p>
                <a:pPr marL="0" indent="0" algn="just">
                  <a:buNone/>
                </a:pPr>
                <a:r>
                  <a:rPr lang="en-US" sz="2800" dirty="0" smtClean="0"/>
                  <a:t>For this function</a:t>
                </a:r>
                <a:r>
                  <a:rPr lang="en-US" sz="2800" dirty="0" smtClean="0"/>
                  <a:t>,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10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  <a:blipFill rotWithShape="1">
                <a:blip r:embed="rId3"/>
                <a:stretch>
                  <a:fillRect l="-1852" t="-1012" r="-2741" b="-126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7912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This confirms that for an exponential growth function of the form of Eq. (7.9),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represents the percentage rate of growth. Given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is a constant, the percentage rate of growth is the same for all </a:t>
                </a:r>
                <a:r>
                  <a:rPr lang="en-US" dirty="0" smtClean="0"/>
                  <a:t>values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791200"/>
              </a:xfrm>
              <a:blipFill rotWithShape="1">
                <a:blip r:embed="rId2"/>
                <a:stretch>
                  <a:fillRect l="-1852" t="-1368" r="-3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The Second Derivative:</a:t>
                </a:r>
                <a:endParaRPr lang="en-US" b="1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	The second derivative f” of a function is the derivative of the first derivative.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, </a:t>
                </a:r>
                <a:r>
                  <a:rPr lang="en-US" dirty="0" smtClean="0"/>
                  <a:t>it is denoted by either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"(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 </a:t>
                </a:r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  <a:blipFill rotWithShape="1">
                <a:blip r:embed="rId3"/>
                <a:stretch>
                  <a:fillRect l="-1852" t="-1601" r="-3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1"/>
          <p:cNvSpPr txBox="1">
            <a:spLocks/>
          </p:cNvSpPr>
          <p:nvPr/>
        </p:nvSpPr>
        <p:spPr>
          <a:xfrm>
            <a:off x="457200" y="457201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Higher-order Derivatives</a:t>
            </a:r>
            <a:endParaRPr lang="en-US" sz="40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Autofit/>
              </a:bodyPr>
              <a:lstStyle/>
              <a:p>
                <a:pPr algn="just"/>
                <a:r>
                  <a:rPr lang="en-US" sz="2800" dirty="0" smtClean="0"/>
                  <a:t>As </a:t>
                </a:r>
                <a:r>
                  <a:rPr lang="en-US" sz="2800" dirty="0"/>
                  <a:t>the first derivative is a measure of the instantaneous rate of change in the value of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800" dirty="0"/>
                  <a:t> with respect to a change in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800" dirty="0"/>
                  <a:t>, the second derivative is a measure of the instantaneous rate of change in the value of the first </a:t>
                </a:r>
                <a:r>
                  <a:rPr lang="en-US" sz="2800" dirty="0" smtClean="0"/>
                  <a:t>derivative with </a:t>
                </a:r>
                <a:r>
                  <a:rPr lang="en-US" sz="2800" dirty="0" smtClean="0"/>
                  <a:t>respect </a:t>
                </a:r>
                <a:r>
                  <a:rPr lang="en-US" sz="2800" dirty="0" smtClean="0"/>
                  <a:t>to </a:t>
                </a:r>
                <a:r>
                  <a:rPr lang="en-US" sz="2800" dirty="0" smtClean="0"/>
                  <a:t>the  </a:t>
                </a:r>
                <a:r>
                  <a:rPr lang="en-US" sz="2800" dirty="0" smtClean="0"/>
                  <a:t>change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800" dirty="0" smtClean="0"/>
                  <a:t>.</a:t>
                </a:r>
              </a:p>
              <a:p>
                <a:pPr algn="just"/>
                <a:r>
                  <a:rPr lang="en-US" sz="2800" dirty="0" smtClean="0"/>
                  <a:t>Described differently, the second derivative is a measure of the instantaneous rate of change in the slope with respect to a change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800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en-US" sz="2800" b="1" dirty="0" smtClean="0"/>
                  <a:t>Example:</a:t>
                </a:r>
                <a:r>
                  <a:rPr lang="en-US" sz="2800" dirty="0"/>
                  <a:t/>
                </a:r>
                <a:r>
                  <a:rPr lang="en-US" sz="2800" dirty="0" smtClean="0"/>
                  <a:t>Consider the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=−</m:t>
                    </m:r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baseline="3000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800" dirty="0" smtClean="0"/>
                  <a:t>. The first and second derivatives of this function are</a:t>
                </a:r>
              </a:p>
              <a:p>
                <a:pPr marL="0" indent="0" algn="just">
                  <a:buNone/>
                </a:pPr>
                <a:endParaRPr lang="en-US" sz="2800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/>
                        </a:rPr>
                        <m:t>=−2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        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r>
                        <a:rPr lang="en-US" sz="2800" b="0" i="1" smtClean="0">
                          <a:latin typeface="Cambria Math"/>
                        </a:rPr>
                        <m:t>"(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)=−2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2"/>
                <a:stretch>
                  <a:fillRect l="-1481" t="-1040" r="-2741" b="-3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following figure illustrates the graphs of f, f’ and f</a:t>
            </a:r>
            <a:r>
              <a:rPr lang="en-US" dirty="0" smtClean="0"/>
              <a:t>”.</a:t>
            </a:r>
          </a:p>
          <a:p>
            <a:pPr marL="0" indent="0" algn="just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390143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/>
                  <a:t>The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is a parabola which is concave down with the vertex at (0, 0).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/>
                  <a:t>slope is positive to the left of the vertex but becomes less positive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 approaches 0</a:t>
                </a:r>
                <a:r>
                  <a:rPr lang="en-US" dirty="0" smtClean="0"/>
                  <a:t>.</a:t>
                </a:r>
              </a:p>
              <a:p>
                <a:pPr algn="just"/>
                <a:r>
                  <a:rPr lang="en-US" dirty="0" smtClean="0"/>
                  <a:t>To </a:t>
                </a:r>
                <a:r>
                  <a:rPr lang="en-US" dirty="0"/>
                  <a:t>the right of the vertex the tangent slope is negative, becoming more negative (decreasing)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 increases</a:t>
                </a:r>
                <a:r>
                  <a:rPr lang="en-US" dirty="0" smtClean="0"/>
                  <a:t>.</a:t>
                </a:r>
              </a:p>
              <a:p>
                <a:pPr algn="just"/>
                <a:r>
                  <a:rPr lang="en-US" dirty="0" smtClean="0"/>
                  <a:t/>
                </a:r>
                <a:r>
                  <a:rPr lang="en-US" dirty="0"/>
                  <a:t>The graph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’</m:t>
                    </m:r>
                  </m:oMath>
                </a14:m>
                <a:r>
                  <a:rPr lang="en-US" dirty="0"/>
                  <a:t> indicates the value of the slope at any point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.  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/>
                <a:stretch>
                  <a:fillRect l="-1630" t="-1457" r="-3185" b="-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dirty="0"/>
                  <a:t>Note that values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’(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are positive, but becoming less positive,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 approaches 0 </a:t>
                </a:r>
                <a:r>
                  <a:rPr lang="en-US" dirty="0" smtClean="0"/>
                  <a:t>from the </a:t>
                </a:r>
                <a:r>
                  <a:rPr lang="en-US" dirty="0"/>
                  <a:t>left, </a:t>
                </a:r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’(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becomes more and more negative as the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 becomes more positive.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Thus</a:t>
                </a:r>
                <a:r>
                  <a:rPr lang="en-US" dirty="0"/>
                  <a:t>, the graph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’</m:t>
                    </m:r>
                  </m:oMath>
                </a14:m>
                <a:r>
                  <a:rPr lang="en-US" dirty="0"/>
                  <a:t> is consistent with our observation of the sketch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3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23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en-US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Definition: nth-Order Derivative</a:t>
                </a:r>
                <a:endParaRPr lang="en-US" b="1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The </a:t>
                </a:r>
                <a:r>
                  <a:rPr lang="en-US" dirty="0" smtClean="0"/>
                  <a:t>n-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/>
                </a:r>
                <a:r>
                  <a:rPr lang="en-US" dirty="0" smtClean="0"/>
                  <a:t>order derivative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, 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d>
                          <m:dPr>
                            <m:ctrlPr>
                              <a:rPr lang="en-GB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b="0" i="1" dirty="0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 smtClean="0"/>
                  <a:t>, is found by differentiating the derivative of </a:t>
                </a:r>
                <a:r>
                  <a:rPr lang="en-US" dirty="0" smtClean="0"/>
                  <a:t>order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𝑛</m:t>
                    </m:r>
                    <m:r>
                      <a:rPr lang="en-US" i="1" dirty="0" smtClean="0">
                        <a:latin typeface="Cambria Math"/>
                      </a:rPr>
                      <m:t>–1</m:t>
                    </m:r>
                  </m:oMath>
                </a14:m>
                <a:r>
                  <a:rPr lang="en-US" dirty="0" smtClean="0"/>
                  <a:t>. That is, 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,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[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 r="-2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8337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</a:t>
            </a:r>
            <a:r>
              <a:rPr lang="en-US" dirty="0" smtClean="0"/>
              <a:t>covered </a:t>
            </a:r>
            <a:r>
              <a:rPr lang="en-US" dirty="0"/>
              <a:t>sections </a:t>
            </a:r>
            <a:r>
              <a:rPr lang="en-US" dirty="0" smtClean="0"/>
              <a:t>15.5, 15.6, 15.7 and 15.8:</a:t>
            </a:r>
            <a:endParaRPr lang="en-US" dirty="0"/>
          </a:p>
          <a:p>
            <a:r>
              <a:rPr lang="en-US" dirty="0"/>
              <a:t>Differentiation</a:t>
            </a:r>
          </a:p>
          <a:p>
            <a:r>
              <a:rPr lang="en-US" dirty="0"/>
              <a:t>Rules of Differentiation</a:t>
            </a:r>
          </a:p>
          <a:p>
            <a:r>
              <a:rPr lang="en-US" dirty="0" smtClean="0"/>
              <a:t>Instantaneous rate of change interpretation</a:t>
            </a:r>
          </a:p>
          <a:p>
            <a:r>
              <a:rPr lang="en-US" dirty="0" smtClean="0"/>
              <a:t>Higher order derivatives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702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will start Chapter 16</a:t>
            </a:r>
          </a:p>
          <a:p>
            <a:r>
              <a:rPr lang="en-US" dirty="0" smtClean="0"/>
              <a:t>Increasing and decreasing functions</a:t>
            </a:r>
          </a:p>
          <a:p>
            <a:r>
              <a:rPr lang="en-US" dirty="0" smtClean="0"/>
              <a:t>Concavity and inflection points</a:t>
            </a:r>
          </a:p>
          <a:p>
            <a:r>
              <a:rPr lang="en-US" dirty="0"/>
              <a:t>Critical </a:t>
            </a:r>
            <a:r>
              <a:rPr lang="en-US" dirty="0" smtClean="0"/>
              <a:t>points: Maxima and minima</a:t>
            </a:r>
          </a:p>
          <a:p>
            <a:r>
              <a:rPr lang="en-US" dirty="0" smtClean="0"/>
              <a:t>The first derivative test </a:t>
            </a:r>
          </a:p>
          <a:p>
            <a:r>
              <a:rPr lang="en-US" dirty="0" smtClean="0"/>
              <a:t>The second </a:t>
            </a:r>
            <a:r>
              <a:rPr lang="en-US" smtClean="0"/>
              <a:t>derivative test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319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189</Words>
  <Application>Microsoft Office PowerPoint</Application>
  <PresentationFormat>On-screen Show (4:3)</PresentationFormat>
  <Paragraphs>73</Paragraphs>
  <Slides>34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Equation</vt:lpstr>
      <vt:lpstr>Business Mathematics  MTH-367 </vt:lpstr>
      <vt:lpstr>Slide 2</vt:lpstr>
      <vt:lpstr>Last Lecture’s Summary</vt:lpstr>
      <vt:lpstr>Today’s Topics</vt:lpstr>
      <vt:lpstr>Differentiation</vt:lpstr>
      <vt:lpstr>Rules of Differentiation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Review</vt:lpstr>
      <vt:lpstr>Next Lecture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600</cp:revision>
  <dcterms:created xsi:type="dcterms:W3CDTF">2012-08-14T18:22:23Z</dcterms:created>
  <dcterms:modified xsi:type="dcterms:W3CDTF">2012-12-25T16:18:22Z</dcterms:modified>
</cp:coreProperties>
</file>