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45" r:id="rId2"/>
    <p:sldId id="346" r:id="rId3"/>
    <p:sldId id="289" r:id="rId4"/>
    <p:sldId id="290" r:id="rId5"/>
    <p:sldId id="259" r:id="rId6"/>
    <p:sldId id="260" r:id="rId7"/>
    <p:sldId id="261" r:id="rId8"/>
    <p:sldId id="262" r:id="rId9"/>
    <p:sldId id="316" r:id="rId10"/>
    <p:sldId id="333" r:id="rId11"/>
    <p:sldId id="308" r:id="rId12"/>
    <p:sldId id="302" r:id="rId13"/>
    <p:sldId id="263" r:id="rId14"/>
    <p:sldId id="264" r:id="rId15"/>
    <p:sldId id="266" r:id="rId16"/>
    <p:sldId id="334" r:id="rId17"/>
    <p:sldId id="318" r:id="rId18"/>
    <p:sldId id="319" r:id="rId19"/>
    <p:sldId id="304" r:id="rId20"/>
    <p:sldId id="321" r:id="rId21"/>
    <p:sldId id="347" r:id="rId22"/>
    <p:sldId id="298" r:id="rId23"/>
    <p:sldId id="323" r:id="rId24"/>
    <p:sldId id="324" r:id="rId25"/>
    <p:sldId id="325" r:id="rId26"/>
    <p:sldId id="326" r:id="rId27"/>
    <p:sldId id="335" r:id="rId28"/>
    <p:sldId id="336" r:id="rId29"/>
    <p:sldId id="349" r:id="rId30"/>
    <p:sldId id="338" r:id="rId31"/>
    <p:sldId id="339" r:id="rId32"/>
    <p:sldId id="341" r:id="rId33"/>
    <p:sldId id="350" r:id="rId34"/>
    <p:sldId id="351" r:id="rId35"/>
    <p:sldId id="352" r:id="rId36"/>
    <p:sldId id="353" r:id="rId37"/>
    <p:sldId id="359" r:id="rId38"/>
    <p:sldId id="360" r:id="rId39"/>
    <p:sldId id="361" r:id="rId40"/>
    <p:sldId id="362" r:id="rId41"/>
    <p:sldId id="363" r:id="rId42"/>
    <p:sldId id="386" r:id="rId43"/>
    <p:sldId id="378" r:id="rId44"/>
    <p:sldId id="379" r:id="rId45"/>
    <p:sldId id="380" r:id="rId46"/>
    <p:sldId id="381" r:id="rId47"/>
    <p:sldId id="383" r:id="rId48"/>
    <p:sldId id="384" r:id="rId49"/>
    <p:sldId id="344" r:id="rId50"/>
    <p:sldId id="388" r:id="rId51"/>
    <p:sldId id="387" r:id="rId52"/>
  </p:sldIdLst>
  <p:sldSz cx="9144000" cy="6858000" type="screen4x3"/>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152" y="49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971249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4.bin"/></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2</a:t>
            </a:r>
            <a:r>
              <a:rPr lang="en-GB" sz="4400" b="1" dirty="0">
                <a:solidFill>
                  <a:schemeClr val="tx2"/>
                </a:solidFill>
                <a:latin typeface="Arial" pitchFamily="34" charset="0"/>
                <a:cs typeface="Arial" pitchFamily="34" charset="0"/>
              </a:rPr>
              <a:t>1</a:t>
            </a:r>
          </a:p>
        </p:txBody>
      </p:sp>
    </p:spTree>
    <p:extLst>
      <p:ext uri="{BB962C8B-B14F-4D97-AF65-F5344CB8AC3E}">
        <p14:creationId xmlns:p14="http://schemas.microsoft.com/office/powerpoint/2010/main" xmlns="" val="3800299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15</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611560" y="3429000"/>
            <a:ext cx="7192888" cy="1752600"/>
          </a:xfrm>
          <a:prstGeom prst="rect">
            <a:avLst/>
          </a:prstGeom>
        </p:spPr>
        <p:txBody>
          <a:bodyPr vert="horz" lIns="91440" tIns="45720" rIns="91440" bIns="45720" rtlCol="0">
            <a:normAutofit/>
          </a:bodyPr>
          <a:lstStyle/>
          <a:p>
            <a:pPr marL="342900" lvl="0" indent="-342900" algn="ctr">
              <a:spcBef>
                <a:spcPct val="20000"/>
              </a:spcBef>
              <a:defRPr/>
            </a:pPr>
            <a:r>
              <a:rPr lang="en-GB" sz="3600" b="1" dirty="0" smtClean="0">
                <a:solidFill>
                  <a:schemeClr val="tx2"/>
                </a:solidFill>
              </a:rPr>
              <a:t>Differentiation</a:t>
            </a:r>
          </a:p>
        </p:txBody>
      </p:sp>
    </p:spTree>
    <p:extLst>
      <p:ext uri="{BB962C8B-B14F-4D97-AF65-F5344CB8AC3E}">
        <p14:creationId xmlns:p14="http://schemas.microsoft.com/office/powerpoint/2010/main" xmlns="" val="3112216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12.3: Finishes Chapter 12.</a:t>
            </a:r>
          </a:p>
          <a:p>
            <a:r>
              <a:rPr lang="en-US" dirty="0" smtClean="0"/>
              <a:t>General Form and Assumptions of Assignment Model</a:t>
            </a:r>
          </a:p>
          <a:p>
            <a:r>
              <a:rPr lang="en-US" dirty="0" smtClean="0"/>
              <a:t>Methods of Solutions to Assignment Model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t>We will start Chapter 15: Differentiation</a:t>
            </a:r>
          </a:p>
          <a:p>
            <a:r>
              <a:rPr lang="en-US" dirty="0" smtClean="0"/>
              <a:t>Cover Sec 15.1, 15.2, 15.3 and 15.4</a:t>
            </a:r>
          </a:p>
          <a:p>
            <a:r>
              <a:rPr lang="en-US" dirty="0" smtClean="0"/>
              <a:t>Limits</a:t>
            </a:r>
            <a:endParaRPr lang="en-US" dirty="0"/>
          </a:p>
          <a:p>
            <a:r>
              <a:rPr lang="en-US" dirty="0"/>
              <a:t>Properties of Limits </a:t>
            </a:r>
          </a:p>
          <a:p>
            <a:r>
              <a:rPr lang="en-US" dirty="0"/>
              <a:t>Continuity</a:t>
            </a:r>
          </a:p>
          <a:p>
            <a:r>
              <a:rPr lang="en-US" dirty="0"/>
              <a:t>Average rate of change</a:t>
            </a:r>
          </a:p>
          <a:p>
            <a:r>
              <a:rPr lang="en-US" dirty="0"/>
              <a:t>The difference quotient</a:t>
            </a:r>
          </a:p>
          <a:p>
            <a:r>
              <a:rPr lang="en-US" dirty="0"/>
              <a:t>The derivative</a:t>
            </a:r>
          </a:p>
          <a:p>
            <a:r>
              <a:rPr lang="en-US" dirty="0"/>
              <a:t>Using and interpreting the derivative</a:t>
            </a:r>
          </a:p>
          <a:p>
            <a:pPr>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105400"/>
          </a:xfrm>
        </p:spPr>
        <p:txBody>
          <a:bodyPr>
            <a:normAutofit fontScale="92500"/>
          </a:bodyPr>
          <a:lstStyle/>
          <a:p>
            <a:pPr marL="465138" indent="-465138"/>
            <a:r>
              <a:rPr lang="en-GB" dirty="0" smtClean="0"/>
              <a:t>Introduce the concepts of limits and continuity.</a:t>
            </a:r>
          </a:p>
          <a:p>
            <a:pPr marL="465138" indent="-465138"/>
            <a:r>
              <a:rPr lang="en-GB" dirty="0" smtClean="0"/>
              <a:t>Provide an understanding of average rate of change.</a:t>
            </a:r>
          </a:p>
          <a:p>
            <a:pPr marL="465138" indent="-465138"/>
            <a:r>
              <a:rPr lang="en-GB" dirty="0" smtClean="0"/>
              <a:t>Provide an understanding of the derivative, including its computation and interpretation.</a:t>
            </a:r>
          </a:p>
          <a:p>
            <a:pPr marL="465138" indent="-465138"/>
            <a:r>
              <a:rPr lang="en-GB" dirty="0" smtClean="0"/>
              <a:t>Present selected rules of differentiation and illustrate their use.</a:t>
            </a:r>
          </a:p>
          <a:p>
            <a:pPr marL="465138" indent="-465138"/>
            <a:r>
              <a:rPr lang="en-GB" dirty="0" smtClean="0"/>
              <a:t>Introduce the nature of higher-order derivatives and their interpretation.</a:t>
            </a:r>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Chapter Objective</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9" name="Content Placeholder 2"/>
          <p:cNvSpPr>
            <a:spLocks noGrp="1"/>
          </p:cNvSpPr>
          <p:nvPr>
            <p:ph idx="1"/>
          </p:nvPr>
        </p:nvSpPr>
        <p:spPr>
          <a:xfrm>
            <a:off x="457200" y="762000"/>
            <a:ext cx="8229600" cy="5181600"/>
          </a:xfrm>
        </p:spPr>
        <p:txBody>
          <a:bodyPr>
            <a:normAutofit fontScale="92500" lnSpcReduction="10000"/>
          </a:bodyPr>
          <a:lstStyle/>
          <a:p>
            <a:pPr marL="0" indent="0" algn="just">
              <a:buNone/>
            </a:pPr>
            <a:r>
              <a:rPr lang="en-US" dirty="0" smtClean="0"/>
              <a:t>	This is the first of six chapters which examine the calculus and its application to business, economics, and other areas of problem solving. Two major areas of study within the calculus are differential calculus and integral calculus. Differential calculus focuses on rates of change in analyzing a situation. Graphically, differential calculus solves of following problem: Given a function whose graph is a smooth curve and given a point in the domain of the function, what is the slope of the line tangent to the curve at this point?</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0" indent="0">
              <a:buNone/>
            </a:pPr>
            <a:r>
              <a:rPr lang="en-US" dirty="0" smtClean="0"/>
              <a:t>Two concepts which are important in the theory of differential and integral calculus are the limit of a function and continuity.</a:t>
            </a:r>
            <a:endParaRPr lang="en-US" dirty="0"/>
          </a:p>
        </p:txBody>
      </p:sp>
      <p:sp>
        <p:nvSpPr>
          <p:cNvPr id="5"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Limits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10" name="Content Placeholder 3"/>
              <p:cNvSpPr>
                <a:spLocks noGrp="1"/>
              </p:cNvSpPr>
              <p:nvPr>
                <p:ph idx="1"/>
              </p:nvPr>
            </p:nvSpPr>
            <p:spPr>
              <a:xfrm>
                <a:off x="457200" y="1295400"/>
                <a:ext cx="8229600" cy="5029200"/>
              </a:xfrm>
            </p:spPr>
            <p:txBody>
              <a:bodyPr>
                <a:noAutofit/>
              </a:bodyPr>
              <a:lstStyle/>
              <a:p>
                <a:pPr algn="just"/>
                <a:r>
                  <a:rPr lang="en-US" sz="2400" dirty="0" smtClean="0"/>
                  <a:t>In the calculus there is often an interest in the limiting value of a function as the independent variable approaches some specific real number. </a:t>
                </a:r>
              </a:p>
              <a:p>
                <a:pPr algn="just"/>
                <a:r>
                  <a:rPr lang="en-US" sz="2400" dirty="0" smtClean="0"/>
                  <a:t>This </a:t>
                </a:r>
                <a:r>
                  <a:rPr lang="en-US" sz="2400" dirty="0" smtClean="0"/>
                  <a:t>limiting value, when it exists, is called </a:t>
                </a:r>
                <a:r>
                  <a:rPr lang="en-US" sz="2400" b="1" dirty="0" smtClean="0"/>
                  <a:t>limit</a:t>
                </a:r>
                <a:r>
                  <a:rPr lang="en-US" sz="2400" dirty="0" smtClean="0"/>
                  <a:t>. The notation </a:t>
                </a:r>
              </a:p>
              <a:p>
                <a:pPr marL="0" indent="0" algn="just">
                  <a:buNone/>
                </a:pPr>
                <a:r>
                  <a:rPr lang="en-US" sz="2400" dirty="0" smtClean="0"/>
                  <a:t/>
                </a:r>
                <a:endParaRPr lang="en-US" sz="2400" i="1" dirty="0" smtClean="0"/>
              </a:p>
              <a:p>
                <a:pPr marL="0" indent="0" algn="just">
                  <a:buNone/>
                </a:pPr>
                <a:r>
                  <a:rPr lang="en-US" sz="2400" dirty="0" smtClean="0"/>
                  <a:t/>
                </a:r>
                <a:endParaRPr lang="en-US" sz="2400" baseline="30000" dirty="0" smtClean="0"/>
              </a:p>
              <a:p>
                <a:pPr marL="0" indent="0" algn="just">
                  <a:buNone/>
                </a:pPr>
                <a:r>
                  <a:rPr lang="en-US" sz="2400" dirty="0" smtClean="0"/>
                  <a:t>    is </a:t>
                </a:r>
                <a:r>
                  <a:rPr lang="en-US" sz="2400" dirty="0" smtClean="0"/>
                  <a:t>used to express the limiting value of a function. </a:t>
                </a:r>
                <a:endParaRPr lang="en-US" sz="2400" dirty="0" smtClean="0"/>
              </a:p>
              <a:p>
                <a:pPr algn="just"/>
                <a:r>
                  <a:rPr lang="en-US" sz="2400" dirty="0" smtClean="0"/>
                  <a:t>When </a:t>
                </a:r>
                <a:r>
                  <a:rPr lang="en-US" sz="2400" dirty="0" smtClean="0"/>
                  <a:t>investigating a limit, one is asking whether </a:t>
                </a:r>
                <a:r>
                  <a:rPr lang="en-US" sz="2400" dirty="0" smtClean="0"/>
                  <a:t/>
                </a:r>
                <a14:m>
                  <m:oMath xmlns:m="http://schemas.openxmlformats.org/officeDocument/2006/math">
                    <m:r>
                      <a:rPr lang="en-GB" sz="2400" b="0" i="1" smtClean="0">
                        <a:latin typeface="Cambria Math"/>
                      </a:rPr>
                      <m:t>𝑓</m:t>
                    </m:r>
                    <m:r>
                      <a:rPr lang="en-GB" sz="2400" b="0" i="1" smtClean="0">
                        <a:latin typeface="Cambria Math"/>
                      </a:rPr>
                      <m:t>(</m:t>
                    </m:r>
                    <m:r>
                      <a:rPr lang="en-GB" sz="2400" b="0" i="1" smtClean="0">
                        <a:latin typeface="Cambria Math"/>
                      </a:rPr>
                      <m:t>𝑥</m:t>
                    </m:r>
                    <m:r>
                      <a:rPr lang="en-GB" sz="2400" b="0" i="1" smtClean="0">
                        <a:latin typeface="Cambria Math"/>
                      </a:rPr>
                      <m:t>)</m:t>
                    </m:r>
                  </m:oMath>
                </a14:m>
                <a:r>
                  <a:rPr lang="en-US" sz="2400" dirty="0" smtClean="0"/>
                  <a:t> approaches </a:t>
                </a:r>
                <a:r>
                  <a:rPr lang="en-US" sz="2400" dirty="0" smtClean="0"/>
                  <a:t>a specific value L as the value of </a:t>
                </a:r>
                <a14:m>
                  <m:oMath xmlns:m="http://schemas.openxmlformats.org/officeDocument/2006/math">
                    <m:r>
                      <a:rPr lang="en-GB" sz="2400" b="0" i="1" smtClean="0">
                        <a:latin typeface="Cambria Math"/>
                      </a:rPr>
                      <m:t>𝑥</m:t>
                    </m:r>
                  </m:oMath>
                </a14:m>
                <a:r>
                  <a:rPr lang="en-US" sz="2400" dirty="0" smtClean="0"/>
                  <a:t/>
                </a:r>
                <a:r>
                  <a:rPr lang="en-US" sz="2400" dirty="0" smtClean="0"/>
                  <a:t>gets closer and closer to </a:t>
                </a:r>
                <a14:m>
                  <m:oMath xmlns:m="http://schemas.openxmlformats.org/officeDocument/2006/math">
                    <m:r>
                      <a:rPr lang="en-GB" sz="2400" b="0" i="1" smtClean="0">
                        <a:latin typeface="Cambria Math"/>
                      </a:rPr>
                      <m:t>𝑎</m:t>
                    </m:r>
                  </m:oMath>
                </a14:m>
                <a:r>
                  <a:rPr lang="en-US" sz="2400" dirty="0" smtClean="0"/>
                  <a:t>.</a:t>
                </a:r>
                <a:endParaRPr lang="en-US" sz="2400" dirty="0"/>
              </a:p>
            </p:txBody>
          </p:sp>
        </mc:Choice>
        <mc:Fallback>
          <p:sp>
            <p:nvSpPr>
              <p:cNvPr id="10" name="Content Placeholder 3"/>
              <p:cNvSpPr>
                <a:spLocks noGrp="1" noRot="1" noChangeAspect="1" noMove="1" noResize="1" noEditPoints="1" noAdjustHandles="1" noChangeArrowheads="1" noChangeShapeType="1" noTextEdit="1"/>
              </p:cNvSpPr>
              <p:nvPr>
                <p:ph idx="1"/>
              </p:nvPr>
            </p:nvSpPr>
            <p:spPr>
              <a:xfrm>
                <a:off x="457200" y="1295400"/>
                <a:ext cx="8229600" cy="5029200"/>
              </a:xfrm>
              <a:blipFill rotWithShape="1">
                <a:blip r:embed="rId3"/>
                <a:stretch>
                  <a:fillRect l="-1111" t="-848" r="-8296"/>
                </a:stretch>
              </a:blipFill>
            </p:spPr>
            <p:txBody>
              <a:bodyPr/>
              <a:lstStyle/>
              <a:p>
                <a:r>
                  <a:rPr lang="en-GB">
                    <a:noFill/>
                  </a:rPr>
                  <a:t> </a:t>
                </a:r>
              </a:p>
            </p:txBody>
          </p:sp>
        </mc:Fallback>
      </mc:AlternateContent>
      <p:sp>
        <p:nvSpPr>
          <p:cNvPr id="11"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Limits of Functions</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495800"/>
          </a:xfrm>
        </p:spPr>
        <p:txBody>
          <a:bodyPr>
            <a:normAutofit fontScale="92500"/>
          </a:bodyPr>
          <a:lstStyle/>
          <a:p>
            <a:pPr algn="just"/>
            <a:r>
              <a:rPr lang="en-US" dirty="0" smtClean="0"/>
              <a:t>The notation              represents the limit of f(x) as x approaches ‘a’ from the left (left-hand limit). </a:t>
            </a:r>
          </a:p>
          <a:p>
            <a:pPr algn="just"/>
            <a:r>
              <a:rPr lang="en-US" dirty="0" smtClean="0"/>
              <a:t>The notation            represents the limit of </a:t>
            </a:r>
            <a:r>
              <a:rPr lang="en-US" i="1" dirty="0" smtClean="0"/>
              <a:t>f</a:t>
            </a:r>
            <a:r>
              <a:rPr lang="en-US" dirty="0" smtClean="0"/>
              <a:t>(</a:t>
            </a:r>
            <a:r>
              <a:rPr lang="en-US" i="1" dirty="0" smtClean="0"/>
              <a:t>x</a:t>
            </a:r>
            <a:r>
              <a:rPr lang="en-US" dirty="0" smtClean="0"/>
              <a:t>) as x approaches ‘a’ from the right (right-hand limit). </a:t>
            </a:r>
          </a:p>
          <a:p>
            <a:pPr algn="just"/>
            <a:r>
              <a:rPr lang="en-US" dirty="0" smtClean="0"/>
              <a:t>If the value of the function approaches the same number </a:t>
            </a:r>
            <a:r>
              <a:rPr lang="en-US" i="1" dirty="0" smtClean="0"/>
              <a:t>L</a:t>
            </a:r>
            <a:r>
              <a:rPr lang="en-US" dirty="0" smtClean="0"/>
              <a:t> as </a:t>
            </a:r>
            <a:r>
              <a:rPr lang="en-US" i="1" dirty="0" smtClean="0"/>
              <a:t>x</a:t>
            </a:r>
            <a:r>
              <a:rPr lang="en-US" dirty="0" smtClean="0"/>
              <a:t> approaches ‘a’ from either direction, then the limit is  equal to </a:t>
            </a:r>
            <a:r>
              <a:rPr lang="en-US" i="1" dirty="0" smtClean="0"/>
              <a:t>L</a:t>
            </a:r>
            <a:r>
              <a:rPr lang="en-US" dirty="0" smtClean="0"/>
              <a:t>.</a:t>
            </a:r>
            <a:endParaRPr lang="en-US" dirty="0"/>
          </a:p>
        </p:txBody>
      </p:sp>
      <p:sp>
        <p:nvSpPr>
          <p:cNvPr id="7"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Notation of Limits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295400"/>
            <a:ext cx="8229600" cy="5105400"/>
          </a:xfrm>
        </p:spPr>
        <p:txBody>
          <a:bodyPr>
            <a:normAutofit/>
          </a:bodyPr>
          <a:lstStyle/>
          <a:p>
            <a:pPr marL="0" indent="0">
              <a:buNone/>
            </a:pPr>
            <a:endParaRPr lang="en-US" dirty="0" smtClean="0"/>
          </a:p>
          <a:p>
            <a:r>
              <a:rPr lang="en-US" dirty="0" smtClean="0"/>
              <a:t>If	    </a:t>
            </a:r>
            <a:r>
              <a:rPr lang="en-US" dirty="0" err="1" smtClean="0"/>
              <a:t>lim</a:t>
            </a:r>
            <a:r>
              <a:rPr lang="en-US" dirty="0" smtClean="0"/>
              <a:t>  </a:t>
            </a:r>
            <a:r>
              <a:rPr lang="en-US" i="1" dirty="0" smtClean="0"/>
              <a:t>f</a:t>
            </a:r>
            <a:r>
              <a:rPr lang="en-US" dirty="0" smtClean="0"/>
              <a:t>(</a:t>
            </a:r>
            <a:r>
              <a:rPr lang="en-US" i="1" dirty="0" smtClean="0"/>
              <a:t>x</a:t>
            </a:r>
            <a:r>
              <a:rPr lang="en-US" dirty="0" smtClean="0"/>
              <a:t>) = </a:t>
            </a:r>
            <a:r>
              <a:rPr lang="en-US" i="1" dirty="0" smtClean="0"/>
              <a:t>L</a:t>
            </a:r>
            <a:r>
              <a:rPr lang="en-US" dirty="0" smtClean="0"/>
              <a:t>  and   </a:t>
            </a:r>
            <a:r>
              <a:rPr lang="en-US" dirty="0" err="1" smtClean="0"/>
              <a:t>lim</a:t>
            </a:r>
            <a:r>
              <a:rPr lang="en-US" dirty="0" smtClean="0"/>
              <a:t>  </a:t>
            </a:r>
            <a:r>
              <a:rPr lang="en-US" i="1" dirty="0" smtClean="0"/>
              <a:t>f</a:t>
            </a:r>
            <a:r>
              <a:rPr lang="en-US" dirty="0" smtClean="0"/>
              <a:t>(</a:t>
            </a:r>
            <a:r>
              <a:rPr lang="en-US" i="1" dirty="0" smtClean="0"/>
              <a:t>x</a:t>
            </a:r>
            <a:r>
              <a:rPr lang="en-US" dirty="0" smtClean="0"/>
              <a:t>) = </a:t>
            </a:r>
            <a:r>
              <a:rPr lang="en-US" i="1" dirty="0" smtClean="0"/>
              <a:t>L</a:t>
            </a:r>
            <a:r>
              <a:rPr lang="en-US" dirty="0" smtClean="0"/>
              <a:t>, then</a:t>
            </a:r>
          </a:p>
          <a:p>
            <a:pPr marL="0" indent="0">
              <a:buNone/>
            </a:pPr>
            <a:endParaRPr lang="en-US" dirty="0" smtClean="0"/>
          </a:p>
          <a:p>
            <a:pPr marL="0" indent="0">
              <a:buNone/>
            </a:pPr>
            <a:r>
              <a:rPr lang="en-US" dirty="0" smtClean="0"/>
              <a:t>			</a:t>
            </a:r>
            <a:r>
              <a:rPr lang="en-US" dirty="0" err="1" smtClean="0"/>
              <a:t>lim</a:t>
            </a:r>
            <a:r>
              <a:rPr lang="en-US" dirty="0" smtClean="0"/>
              <a:t> </a:t>
            </a:r>
            <a:r>
              <a:rPr lang="en-US" i="1" dirty="0" smtClean="0"/>
              <a:t>f</a:t>
            </a:r>
            <a:r>
              <a:rPr lang="en-US" dirty="0" smtClean="0"/>
              <a:t>(</a:t>
            </a:r>
            <a:r>
              <a:rPr lang="en-US" i="1" dirty="0" smtClean="0"/>
              <a:t>x</a:t>
            </a:r>
            <a:r>
              <a:rPr lang="en-US" dirty="0" smtClean="0"/>
              <a:t>) = </a:t>
            </a:r>
            <a:r>
              <a:rPr lang="en-US" i="1" dirty="0" smtClean="0"/>
              <a:t>L</a:t>
            </a:r>
          </a:p>
          <a:p>
            <a:pPr marL="0" indent="0" algn="just">
              <a:buNone/>
            </a:pPr>
            <a:endParaRPr lang="en-US" dirty="0" smtClean="0"/>
          </a:p>
          <a:p>
            <a:pPr marL="0" indent="0" algn="just">
              <a:buNone/>
            </a:pPr>
            <a:r>
              <a:rPr lang="en-US" dirty="0" smtClean="0"/>
              <a:t>If the limiting values of </a:t>
            </a:r>
            <a:r>
              <a:rPr lang="en-US" i="1" dirty="0" smtClean="0"/>
              <a:t>f</a:t>
            </a:r>
            <a:r>
              <a:rPr lang="en-US" dirty="0" smtClean="0"/>
              <a:t>(</a:t>
            </a:r>
            <a:r>
              <a:rPr lang="en-US" i="1" dirty="0" smtClean="0"/>
              <a:t>x</a:t>
            </a:r>
            <a:r>
              <a:rPr lang="en-US" dirty="0" smtClean="0"/>
              <a:t>) are different when </a:t>
            </a:r>
            <a:r>
              <a:rPr lang="en-US" i="1" dirty="0" smtClean="0"/>
              <a:t>x</a:t>
            </a:r>
            <a:r>
              <a:rPr lang="en-US" dirty="0" smtClean="0"/>
              <a:t> approaches a from each direction, then the function does not approach a limit as </a:t>
            </a:r>
            <a:r>
              <a:rPr lang="en-US" i="1" dirty="0" smtClean="0"/>
              <a:t>x</a:t>
            </a:r>
            <a:r>
              <a:rPr lang="en-US" dirty="0" smtClean="0"/>
              <a:t> approaches </a:t>
            </a:r>
            <a:r>
              <a:rPr lang="en-US" i="1" dirty="0" smtClean="0"/>
              <a:t>a</a:t>
            </a:r>
            <a:r>
              <a:rPr lang="en-US" dirty="0" smtClean="0"/>
              <a:t>.</a:t>
            </a:r>
            <a:endParaRPr lang="en-US" dirty="0"/>
          </a:p>
        </p:txBody>
      </p:sp>
      <p:sp>
        <p:nvSpPr>
          <p:cNvPr id="10"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Test For Existence Of Limit</a:t>
            </a:r>
            <a:endParaRPr lang="en-US" u="sng" dirty="0">
              <a:solidFill>
                <a:schemeClr val="tx2"/>
              </a:solidFill>
              <a:latin typeface="+mn-lt"/>
            </a:endParaRPr>
          </a:p>
        </p:txBody>
      </p:sp>
      <p:sp>
        <p:nvSpPr>
          <p:cNvPr id="11" name="TextBox 10"/>
          <p:cNvSpPr txBox="1"/>
          <p:nvPr/>
        </p:nvSpPr>
        <p:spPr>
          <a:xfrm>
            <a:off x="1676400" y="2286000"/>
            <a:ext cx="821059"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 a-</a:t>
            </a:r>
            <a:endParaRPr lang="en-US" sz="2800" dirty="0"/>
          </a:p>
        </p:txBody>
      </p:sp>
      <p:sp>
        <p:nvSpPr>
          <p:cNvPr id="12" name="TextBox 11"/>
          <p:cNvSpPr txBox="1"/>
          <p:nvPr/>
        </p:nvSpPr>
        <p:spPr>
          <a:xfrm>
            <a:off x="4495800" y="2286000"/>
            <a:ext cx="865943"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a:t>
            </a:r>
            <a:r>
              <a:rPr lang="en-US" sz="2800" baseline="30000" dirty="0">
                <a:sym typeface="Wingdings" pitchFamily="2" charset="2"/>
              </a:rPr>
              <a:t> a</a:t>
            </a:r>
            <a:r>
              <a:rPr lang="en-US" sz="2800" baseline="30000" dirty="0" smtClean="0">
                <a:sym typeface="Wingdings" pitchFamily="2" charset="2"/>
              </a:rPr>
              <a:t>+</a:t>
            </a:r>
            <a:endParaRPr lang="en-US" sz="2800" dirty="0"/>
          </a:p>
        </p:txBody>
      </p:sp>
      <p:sp>
        <p:nvSpPr>
          <p:cNvPr id="13" name="TextBox 12"/>
          <p:cNvSpPr txBox="1"/>
          <p:nvPr/>
        </p:nvSpPr>
        <p:spPr>
          <a:xfrm>
            <a:off x="3124200" y="3429000"/>
            <a:ext cx="747320"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a:t>
            </a:r>
            <a:r>
              <a:rPr lang="en-US" sz="2800" baseline="30000" dirty="0">
                <a:sym typeface="Wingdings" pitchFamily="2" charset="2"/>
              </a:rPr>
              <a:t> </a:t>
            </a:r>
            <a:r>
              <a:rPr lang="en-US" sz="2800" baseline="30000" dirty="0" smtClean="0">
                <a:sym typeface="Wingdings" pitchFamily="2" charset="2"/>
              </a:rPr>
              <a:t>a</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6" name="Content Placeholder 5"/>
              <p:cNvSpPr>
                <a:spLocks noGrp="1"/>
              </p:cNvSpPr>
              <p:nvPr>
                <p:ph idx="1"/>
              </p:nvPr>
            </p:nvSpPr>
            <p:spPr>
              <a:xfrm>
                <a:off x="457200" y="990600"/>
                <a:ext cx="8229600" cy="5257800"/>
              </a:xfrm>
            </p:spPr>
            <p:txBody>
              <a:bodyPr>
                <a:normAutofit fontScale="92500" lnSpcReduction="20000"/>
              </a:bodyPr>
              <a:lstStyle/>
              <a:p>
                <a:pPr marL="0" indent="0" algn="just">
                  <a:buNone/>
                </a:pPr>
                <a:r>
                  <a:rPr lang="en-US" dirty="0" smtClean="0"/>
                  <a:t>Determine whether the  </a:t>
                </a:r>
                <a14:m>
                  <m:oMath xmlns:m="http://schemas.openxmlformats.org/officeDocument/2006/math">
                    <m:func>
                      <m:funcPr>
                        <m:ctrlPr>
                          <a:rPr lang="en-US" i="1" smtClean="0">
                            <a:latin typeface="Cambria Math"/>
                          </a:rPr>
                        </m:ctrlPr>
                      </m:funcPr>
                      <m:fName>
                        <m:limLow>
                          <m:limLowPr>
                            <m:ctrlPr>
                              <a:rPr lang="en-US" i="1" smtClean="0">
                                <a:latin typeface="Cambria Math"/>
                              </a:rPr>
                            </m:ctrlPr>
                          </m:limLowPr>
                          <m:e>
                            <m:r>
                              <m:rPr>
                                <m:sty m:val="p"/>
                              </m:rPr>
                              <a:rPr lang="en-US" i="0" smtClean="0">
                                <a:latin typeface="Cambria Math"/>
                              </a:rPr>
                              <m:t>lim</m:t>
                            </m:r>
                          </m:e>
                          <m:lim>
                            <m:r>
                              <a:rPr lang="en-GB" b="0" i="1" smtClean="0">
                                <a:latin typeface="Cambria Math"/>
                              </a:rPr>
                              <m:t>𝑥</m:t>
                            </m:r>
                            <m:r>
                              <a:rPr lang="en-GB" b="0" i="1" smtClean="0">
                                <a:latin typeface="Cambria Math"/>
                              </a:rPr>
                              <m:t>→2</m:t>
                            </m:r>
                          </m:lim>
                        </m:limLow>
                      </m:fName>
                      <m:e>
                        <m:sSup>
                          <m:sSupPr>
                            <m:ctrlPr>
                              <a:rPr lang="en-GB" b="0" i="1" smtClean="0">
                                <a:latin typeface="Cambria Math"/>
                              </a:rPr>
                            </m:ctrlPr>
                          </m:sSupPr>
                          <m:e>
                            <m:r>
                              <a:rPr lang="en-GB" b="0" i="1" smtClean="0">
                                <a:latin typeface="Cambria Math"/>
                              </a:rPr>
                              <m:t>𝑥</m:t>
                            </m:r>
                          </m:e>
                          <m:sup>
                            <m:r>
                              <a:rPr lang="en-GB" b="0" i="1" smtClean="0">
                                <a:latin typeface="Cambria Math"/>
                              </a:rPr>
                              <m:t>3</m:t>
                            </m:r>
                          </m:sup>
                        </m:sSup>
                      </m:e>
                    </m:func>
                  </m:oMath>
                </a14:m>
                <a:r>
                  <a:rPr lang="en-US" dirty="0" smtClean="0"/>
                  <a:t>, exists or not?</a:t>
                </a:r>
              </a:p>
              <a:p>
                <a:pPr marL="0" indent="0" algn="just">
                  <a:buNone/>
                </a:pPr>
                <a:endParaRPr lang="en-US" dirty="0"/>
              </a:p>
              <a:p>
                <a:pPr marL="0" indent="0" algn="just">
                  <a:buNone/>
                </a:pPr>
                <a:r>
                  <a:rPr lang="en-US" b="1" dirty="0" smtClean="0"/>
                  <a:t>Solution:</a:t>
                </a:r>
                <a:r>
                  <a:rPr lang="en-US" dirty="0" smtClean="0"/>
                  <a:t> In </a:t>
                </a:r>
                <a:r>
                  <a:rPr lang="en-US" dirty="0" smtClean="0"/>
                  <a:t>order to determine </a:t>
                </a:r>
                <a:endParaRPr lang="en-US" dirty="0" smtClean="0"/>
              </a:p>
              <a:p>
                <a:pPr marL="0" indent="0" algn="just">
                  <a:buNone/>
                </a:pPr>
                <a:endParaRPr lang="en-US" dirty="0"/>
              </a:p>
              <a:p>
                <a:pPr algn="just"/>
                <a:r>
                  <a:rPr lang="en-US" dirty="0" smtClean="0"/>
                  <a:t>let’s </a:t>
                </a:r>
                <a:r>
                  <a:rPr lang="en-US" dirty="0" smtClean="0"/>
                  <a:t>construct a table of assumed value for x and corresponding values for </a:t>
                </a:r>
                <a:r>
                  <a:rPr lang="en-US" dirty="0" smtClean="0"/>
                  <a:t>f(</a:t>
                </a:r>
                <a:r>
                  <a:rPr lang="en-US" i="1" dirty="0" smtClean="0"/>
                  <a:t>x</a:t>
                </a:r>
                <a:r>
                  <a:rPr lang="en-US" dirty="0" smtClean="0"/>
                  <a:t>). </a:t>
                </a:r>
                <a:endParaRPr lang="en-US" dirty="0" smtClean="0"/>
              </a:p>
              <a:p>
                <a:pPr algn="just"/>
                <a:r>
                  <a:rPr lang="en-US" dirty="0" smtClean="0"/>
                  <a:t>The </a:t>
                </a:r>
                <a:r>
                  <a:rPr lang="en-US" dirty="0" smtClean="0"/>
                  <a:t>following table indicates these values</a:t>
                </a:r>
                <a:r>
                  <a:rPr lang="en-US" dirty="0" smtClean="0"/>
                  <a:t>.</a:t>
                </a:r>
              </a:p>
              <a:p>
                <a:pPr algn="just"/>
                <a:r>
                  <a:rPr lang="en-US" dirty="0" smtClean="0"/>
                  <a:t/>
                </a:r>
                <a:r>
                  <a:rPr lang="en-US" dirty="0" smtClean="0"/>
                  <a:t>Note that the value of </a:t>
                </a:r>
                <a:r>
                  <a:rPr lang="en-US" i="1" dirty="0" smtClean="0"/>
                  <a:t>x</a:t>
                </a:r>
                <a:r>
                  <a:rPr lang="en-US" dirty="0" smtClean="0"/>
                  <a:t>=2 has been approached from both the left and the right</a:t>
                </a:r>
                <a:r>
                  <a:rPr lang="en-US" dirty="0" smtClean="0"/>
                  <a:t>.</a:t>
                </a:r>
              </a:p>
              <a:p>
                <a:pPr algn="just"/>
                <a:r>
                  <a:rPr lang="en-US" dirty="0" smtClean="0"/>
                  <a:t/>
                </a:r>
                <a:r>
                  <a:rPr lang="en-US" dirty="0" smtClean="0"/>
                  <a:t>From either direction, </a:t>
                </a:r>
                <a:r>
                  <a:rPr lang="en-US" i="1" dirty="0" smtClean="0"/>
                  <a:t>f</a:t>
                </a:r>
                <a:r>
                  <a:rPr lang="en-US" dirty="0" smtClean="0"/>
                  <a:t>(</a:t>
                </a:r>
                <a:r>
                  <a:rPr lang="en-US" i="1" dirty="0" smtClean="0"/>
                  <a:t>x</a:t>
                </a:r>
                <a:r>
                  <a:rPr lang="en-US" dirty="0" smtClean="0"/>
                  <a:t>) is approaching the same value, 8. </a:t>
                </a:r>
                <a:endParaRPr lang="en-US" dirty="0" smtClean="0"/>
              </a:p>
              <a:p>
                <a:pPr algn="just"/>
                <a:endParaRPr lang="en-US" dirty="0"/>
              </a:p>
            </p:txBody>
          </p:sp>
        </mc:Choice>
        <mc:Fallback>
          <p:sp>
            <p:nvSpPr>
              <p:cNvPr id="6" name="Content Placeholder 5"/>
              <p:cNvSpPr>
                <a:spLocks noGrp="1" noRot="1" noChangeAspect="1" noMove="1" noResize="1" noEditPoints="1" noAdjustHandles="1" noChangeArrowheads="1" noChangeShapeType="1" noTextEdit="1"/>
              </p:cNvSpPr>
              <p:nvPr>
                <p:ph idx="1"/>
              </p:nvPr>
            </p:nvSpPr>
            <p:spPr>
              <a:xfrm>
                <a:off x="457200" y="990600"/>
                <a:ext cx="8229600" cy="5257800"/>
              </a:xfrm>
              <a:blipFill rotWithShape="1">
                <a:blip r:embed="rId4"/>
                <a:stretch>
                  <a:fillRect l="-1704" t="-3248" r="-2963" b="-9629"/>
                </a:stretch>
              </a:blipFill>
            </p:spPr>
            <p:txBody>
              <a:bodyPr/>
              <a:lstStyle/>
              <a:p>
                <a:r>
                  <a:rPr lang="en-GB">
                    <a:noFill/>
                  </a:rPr>
                  <a:t> </a:t>
                </a:r>
              </a:p>
            </p:txBody>
          </p:sp>
        </mc:Fallback>
      </mc:AlternateContent>
      <p:sp>
        <p:nvSpPr>
          <p:cNvPr id="8" name="Title 5"/>
          <p:cNvSpPr>
            <a:spLocks noGrp="1"/>
          </p:cNvSpPr>
          <p:nvPr>
            <p:ph type="title"/>
          </p:nvPr>
        </p:nvSpPr>
        <p:spPr>
          <a:xfrm>
            <a:off x="457200" y="274638"/>
            <a:ext cx="8229600" cy="563562"/>
          </a:xfrm>
        </p:spPr>
        <p:txBody>
          <a:bodyPr>
            <a:noAutofit/>
          </a:bodyPr>
          <a:lstStyle/>
          <a:p>
            <a:pPr algn="l"/>
            <a:r>
              <a:rPr lang="en-US" sz="3600" u="sng" dirty="0" smtClean="0">
                <a:solidFill>
                  <a:schemeClr val="tx2"/>
                </a:solidFill>
                <a:latin typeface="+mn-lt"/>
              </a:rPr>
              <a:t>Example</a:t>
            </a:r>
            <a:endParaRPr lang="en-US" sz="3600" u="sng"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457200" y="1752600"/>
          <a:ext cx="8229600" cy="3228105"/>
        </p:xfrm>
        <a:graphic>
          <a:graphicData uri="http://schemas.openxmlformats.org/drawingml/2006/table">
            <a:tbl>
              <a:tblPr firstRow="1" bandRow="1">
                <a:tableStyleId>{2D5ABB26-0587-4C30-8999-92F81FD0307C}</a:tableStyleId>
              </a:tblPr>
              <a:tblGrid>
                <a:gridCol w="1028700"/>
                <a:gridCol w="1028700"/>
                <a:gridCol w="1028700"/>
                <a:gridCol w="1028700"/>
                <a:gridCol w="1028700"/>
                <a:gridCol w="1028700"/>
                <a:gridCol w="1028700"/>
                <a:gridCol w="1028700"/>
              </a:tblGrid>
              <a:tr h="566657">
                <a:tc gridSpan="8">
                  <a:txBody>
                    <a:bodyPr/>
                    <a:lstStyle/>
                    <a:p>
                      <a:r>
                        <a:rPr lang="en-US" sz="2400" b="1" dirty="0" smtClean="0"/>
                        <a:t>Approaching x = 2 from the left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 = x</a:t>
                      </a:r>
                      <a:r>
                        <a:rPr lang="en-US" baseline="30000" dirty="0" smtClean="0"/>
                        <a:t>3</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3.375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6.858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7.415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7.881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7.94</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7.988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566657">
                <a:tc gridSpan="8">
                  <a:txBody>
                    <a:bodyPr/>
                    <a:lstStyle/>
                    <a:p>
                      <a:endParaRPr lang="en-US" sz="2400" b="1" dirty="0" smtClean="0"/>
                    </a:p>
                    <a:p>
                      <a:r>
                        <a:rPr lang="en-US" sz="2400" b="1" dirty="0" smtClean="0"/>
                        <a:t>Approaching x = 2 from the Right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 = x</a:t>
                      </a:r>
                      <a:r>
                        <a:rPr lang="en-US" baseline="30000" dirty="0" smtClean="0"/>
                        <a:t>3</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27</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15.625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9.261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8.615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8.121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8.060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8.012</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457200"/>
            <a:ext cx="8229600" cy="1981200"/>
          </a:xfrm>
        </p:spPr>
        <p:txBody>
          <a:bodyPr>
            <a:normAutofit/>
          </a:bodyPr>
          <a:lstStyle/>
          <a:p>
            <a:pPr marL="0" indent="0" algn="just">
              <a:buNone/>
            </a:pPr>
            <a:r>
              <a:rPr lang="en-US" b="1" u="sng" dirty="0" smtClean="0"/>
              <a:t>Example</a:t>
            </a:r>
            <a:r>
              <a:rPr lang="en-US" b="1" dirty="0" smtClean="0"/>
              <a:t>: </a:t>
            </a:r>
            <a:r>
              <a:rPr lang="en-US" dirty="0" smtClean="0"/>
              <a:t>Given the function</a:t>
            </a:r>
          </a:p>
          <a:p>
            <a:pPr marL="0" indent="0" algn="just">
              <a:buNone/>
            </a:pPr>
            <a:r>
              <a:rPr lang="en-US" dirty="0" smtClean="0"/>
              <a:t>				2x		when x ≤ 4</a:t>
            </a:r>
          </a:p>
          <a:p>
            <a:pPr marL="0" indent="0" algn="just">
              <a:buNone/>
            </a:pPr>
            <a:r>
              <a:rPr lang="en-US" dirty="0" smtClean="0"/>
              <a:t>				2x + 3	when x &gt; 4</a:t>
            </a:r>
            <a:endParaRPr lang="en-US" dirty="0"/>
          </a:p>
        </p:txBody>
      </p:sp>
      <p:sp>
        <p:nvSpPr>
          <p:cNvPr id="5" name="TextBox 4"/>
          <p:cNvSpPr txBox="1"/>
          <p:nvPr/>
        </p:nvSpPr>
        <p:spPr>
          <a:xfrm>
            <a:off x="2667000" y="1295400"/>
            <a:ext cx="1128835" cy="584775"/>
          </a:xfrm>
          <a:prstGeom prst="rect">
            <a:avLst/>
          </a:prstGeom>
          <a:noFill/>
        </p:spPr>
        <p:txBody>
          <a:bodyPr wrap="none" rtlCol="0">
            <a:spAutoFit/>
          </a:bodyPr>
          <a:lstStyle/>
          <a:p>
            <a:r>
              <a:rPr lang="en-US" sz="3200" i="1" dirty="0" smtClean="0"/>
              <a:t>f </a:t>
            </a:r>
            <a:r>
              <a:rPr lang="en-US" sz="3200" dirty="0" smtClean="0"/>
              <a:t>(</a:t>
            </a:r>
            <a:r>
              <a:rPr lang="en-US" sz="3200" i="1" dirty="0" smtClean="0"/>
              <a:t>x</a:t>
            </a:r>
            <a:r>
              <a:rPr lang="en-US" sz="3200" dirty="0" smtClean="0"/>
              <a:t>) =</a:t>
            </a:r>
            <a:endParaRPr lang="en-US" sz="3200" dirty="0"/>
          </a:p>
        </p:txBody>
      </p:sp>
      <p:sp>
        <p:nvSpPr>
          <p:cNvPr id="6" name="Left Brace 5"/>
          <p:cNvSpPr/>
          <p:nvPr/>
        </p:nvSpPr>
        <p:spPr>
          <a:xfrm>
            <a:off x="3886200" y="990600"/>
            <a:ext cx="152400" cy="12192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8" name="Content Placeholder 6"/>
          <p:cNvGraphicFramePr>
            <a:graphicFrameLocks/>
          </p:cNvGraphicFramePr>
          <p:nvPr/>
        </p:nvGraphicFramePr>
        <p:xfrm>
          <a:off x="609597" y="2895600"/>
          <a:ext cx="8001000" cy="3408563"/>
        </p:xfrm>
        <a:graphic>
          <a:graphicData uri="http://schemas.openxmlformats.org/drawingml/2006/table">
            <a:tbl>
              <a:tblPr firstRow="1" bandRow="1">
                <a:tableStyleId>{2D5ABB26-0587-4C30-8999-92F81FD0307C}</a:tableStyleId>
              </a:tblPr>
              <a:tblGrid>
                <a:gridCol w="1143000"/>
                <a:gridCol w="1143000"/>
                <a:gridCol w="1143000"/>
                <a:gridCol w="1143000"/>
                <a:gridCol w="1143000"/>
                <a:gridCol w="1143000"/>
                <a:gridCol w="1143000"/>
              </a:tblGrid>
              <a:tr h="566657">
                <a:tc gridSpan="7">
                  <a:txBody>
                    <a:bodyPr/>
                    <a:lstStyle/>
                    <a:p>
                      <a:r>
                        <a:rPr lang="en-US" sz="2400" b="1" dirty="0" smtClean="0"/>
                        <a:t>Approaching x = 4 from the left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3.8</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 = 2x</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6.0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7.6</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566657">
                <a:tc gridSpan="7">
                  <a:txBody>
                    <a:bodyPr/>
                    <a:lstStyle/>
                    <a:p>
                      <a:endParaRPr lang="en-US" sz="2400" b="1" dirty="0" smtClean="0"/>
                    </a:p>
                    <a:p>
                      <a:r>
                        <a:rPr lang="en-US" sz="2400" b="1" dirty="0" smtClean="0"/>
                        <a:t>Approaching x = 4 from the Right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4.3</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)=2x</a:t>
                      </a:r>
                      <a:r>
                        <a:rPr lang="en-US" baseline="0" dirty="0" smtClean="0"/>
                        <a:t>+3</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13.0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12.0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11.6</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11.2</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11.02</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457200"/>
                <a:ext cx="8229600" cy="5867400"/>
              </a:xfrm>
            </p:spPr>
            <p:txBody>
              <a:bodyPr>
                <a:normAutofit fontScale="92500" lnSpcReduction="20000"/>
              </a:bodyPr>
              <a:lstStyle/>
              <a:p>
                <a:pPr marL="0" indent="0">
                  <a:buNone/>
                </a:pPr>
                <a:r>
                  <a:rPr lang="en-US" dirty="0" smtClean="0"/>
                  <a:t>As x approaches the value of 4 from the left, f(x</a:t>
                </a:r>
                <a:r>
                  <a:rPr lang="en-US" dirty="0" smtClean="0"/>
                  <a:t>) approaches a value of 8, or</a:t>
                </a:r>
              </a:p>
              <a:p>
                <a:pPr marL="0" indent="0">
                  <a:buNone/>
                </a:pPr>
                <a:endParaRPr lang="en-US" dirty="0" smtClean="0"/>
              </a:p>
              <a:p>
                <a:pPr marL="0" indent="0">
                  <a:buNone/>
                </a:pPr>
                <a:r>
                  <a:rPr lang="en-US" dirty="0" smtClean="0"/>
                  <a:t>			 lim </a:t>
                </a:r>
                <a:r>
                  <a:rPr lang="en-US" i="1" dirty="0" smtClean="0"/>
                  <a:t>f</a:t>
                </a:r>
                <a:r>
                  <a:rPr lang="en-US" dirty="0" smtClean="0"/>
                  <a:t>(</a:t>
                </a:r>
                <a:r>
                  <a:rPr lang="en-US" i="1" dirty="0" smtClean="0"/>
                  <a:t>x</a:t>
                </a:r>
                <a:r>
                  <a:rPr lang="en-US" dirty="0" smtClean="0"/>
                  <a:t>) = 8</a:t>
                </a:r>
              </a:p>
              <a:p>
                <a:pPr marL="0" indent="0">
                  <a:buNone/>
                </a:pPr>
                <a:endParaRPr lang="en-US" dirty="0" smtClean="0"/>
              </a:p>
              <a:p>
                <a:pPr marL="0" indent="0">
                  <a:buNone/>
                </a:pPr>
                <a:r>
                  <a:rPr lang="en-US" dirty="0" smtClean="0"/>
                  <a:t>As x approaches 4 from the right, f(x) approaches a value of 11, or</a:t>
                </a:r>
              </a:p>
              <a:p>
                <a:pPr marL="0" indent="0">
                  <a:buNone/>
                </a:pPr>
                <a:r>
                  <a:rPr lang="en-US" dirty="0" smtClean="0"/>
                  <a:t>			 lim </a:t>
                </a:r>
                <a:r>
                  <a:rPr lang="en-US" i="1" dirty="0" smtClean="0"/>
                  <a:t>f</a:t>
                </a:r>
                <a:r>
                  <a:rPr lang="en-US" dirty="0" smtClean="0"/>
                  <a:t>(</a:t>
                </a:r>
                <a:r>
                  <a:rPr lang="en-US" i="1" dirty="0" smtClean="0"/>
                  <a:t>x</a:t>
                </a:r>
                <a:r>
                  <a:rPr lang="en-US" dirty="0" smtClean="0"/>
                  <a:t>) = 11</a:t>
                </a:r>
              </a:p>
              <a:p>
                <a:pPr marL="0" indent="0">
                  <a:buNone/>
                </a:pPr>
                <a:endParaRPr lang="en-US" dirty="0" smtClean="0"/>
              </a:p>
              <a:p>
                <a:pPr marL="0" indent="0">
                  <a:buNone/>
                </a:pPr>
                <a:r>
                  <a:rPr lang="en-US" dirty="0" smtClean="0"/>
                  <a:t>Since			lim </a:t>
                </a:r>
                <a:r>
                  <a:rPr lang="en-US" i="1" dirty="0" smtClean="0"/>
                  <a:t>f</a:t>
                </a:r>
                <a:r>
                  <a:rPr lang="en-US" dirty="0" smtClean="0"/>
                  <a:t>(</a:t>
                </a:r>
                <a:r>
                  <a:rPr lang="en-US" i="1" dirty="0" smtClean="0"/>
                  <a:t>x</a:t>
                </a:r>
                <a:r>
                  <a:rPr lang="en-US" dirty="0" smtClean="0"/>
                  <a:t>) ≠ lim f(</a:t>
                </a:r>
                <a:r>
                  <a:rPr lang="en-US" i="1" dirty="0" smtClean="0"/>
                  <a:t>x</a:t>
                </a:r>
                <a:r>
                  <a:rPr lang="en-US" dirty="0" smtClean="0"/>
                  <a:t>)</a:t>
                </a:r>
              </a:p>
              <a:p>
                <a:pPr marL="0" indent="0">
                  <a:buNone/>
                </a:pPr>
                <a:endParaRPr lang="en-US" dirty="0" smtClean="0"/>
              </a:p>
              <a:p>
                <a:pPr marL="0" indent="0">
                  <a:buNone/>
                </a:pPr>
                <a:r>
                  <a:rPr lang="en-US" dirty="0" smtClean="0"/>
                  <a:t>the function does not approach a limiting value as x </a:t>
                </a:r>
                <a14:m>
                  <m:oMath xmlns:m="http://schemas.openxmlformats.org/officeDocument/2006/math">
                    <m:r>
                      <a:rPr lang="en-GB" b="0" i="1" smtClean="0">
                        <a:latin typeface="Cambria Math"/>
                      </a:rPr>
                      <m:t>→</m:t>
                    </m:r>
                  </m:oMath>
                </a14:m>
                <a:r>
                  <a:rPr lang="en-US" dirty="0" smtClean="0"/>
                  <a:t/>
                </a:r>
                <a:r>
                  <a:rPr lang="en-US" dirty="0" smtClean="0"/>
                  <a:t>4, and </a:t>
                </a:r>
                <a:r>
                  <a:rPr lang="en-US" dirty="0" smtClean="0"/>
                  <a:t>hence </a:t>
                </a:r>
                <a:r>
                  <a:rPr lang="en-US" dirty="0" err="1" smtClean="0"/>
                  <a:t>lim</a:t>
                </a:r>
                <a:r>
                  <a:rPr lang="en-US" dirty="0" smtClean="0"/>
                  <a:t/>
                </a:r>
                <a:r>
                  <a:rPr lang="en-US" i="1" dirty="0" smtClean="0"/>
                  <a:t>f</a:t>
                </a:r>
                <a:r>
                  <a:rPr lang="en-US" dirty="0" smtClean="0"/>
                  <a:t>(</a:t>
                </a:r>
                <a:r>
                  <a:rPr lang="en-US" i="1" dirty="0" smtClean="0"/>
                  <a:t>x</a:t>
                </a:r>
                <a:r>
                  <a:rPr lang="en-US" dirty="0" smtClean="0"/>
                  <a:t>) does not exist.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457200"/>
                <a:ext cx="8229600" cy="5867400"/>
              </a:xfrm>
              <a:blipFill rotWithShape="1">
                <a:blip r:embed="rId3"/>
                <a:stretch>
                  <a:fillRect l="-1704" t="-2908" r="-519"/>
                </a:stretch>
              </a:blipFill>
            </p:spPr>
            <p:txBody>
              <a:bodyPr/>
              <a:lstStyle/>
              <a:p>
                <a:r>
                  <a:rPr lang="en-GB">
                    <a:noFill/>
                  </a:rPr>
                  <a:t> </a:t>
                </a:r>
              </a:p>
            </p:txBody>
          </p:sp>
        </mc:Fallback>
      </mc:AlternateContent>
      <p:sp>
        <p:nvSpPr>
          <p:cNvPr id="9" name="TextBox 8"/>
          <p:cNvSpPr txBox="1"/>
          <p:nvPr/>
        </p:nvSpPr>
        <p:spPr>
          <a:xfrm>
            <a:off x="3276600" y="2057400"/>
            <a:ext cx="777777" cy="307777"/>
          </a:xfrm>
          <a:prstGeom prst="rect">
            <a:avLst/>
          </a:prstGeom>
          <a:noFill/>
        </p:spPr>
        <p:txBody>
          <a:bodyPr wrap="none" rtlCol="0">
            <a:spAutoFit/>
          </a:bodyPr>
          <a:lstStyle/>
          <a:p>
            <a:r>
              <a:rPr lang="en-US" sz="1400" baseline="30000" dirty="0" smtClean="0"/>
              <a:t> </a:t>
            </a:r>
            <a:r>
              <a:rPr lang="en-US" sz="1400" dirty="0" smtClean="0"/>
              <a:t>x  </a:t>
            </a:r>
            <a:r>
              <a:rPr lang="en-US" sz="1400" dirty="0" smtClean="0">
                <a:sym typeface="Wingdings" pitchFamily="2" charset="2"/>
              </a:rPr>
              <a:t></a:t>
            </a:r>
            <a:r>
              <a:rPr lang="en-US" sz="1400" dirty="0" smtClean="0"/>
              <a:t> </a:t>
            </a:r>
            <a:r>
              <a:rPr lang="en-US" sz="1400" dirty="0" smtClean="0">
                <a:sym typeface="Wingdings" pitchFamily="2" charset="2"/>
              </a:rPr>
              <a:t>4</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
        <p:nvSpPr>
          <p:cNvPr id="10" name="TextBox 9"/>
          <p:cNvSpPr txBox="1"/>
          <p:nvPr/>
        </p:nvSpPr>
        <p:spPr>
          <a:xfrm>
            <a:off x="3276600" y="3810000"/>
            <a:ext cx="77777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4</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lstStyle/>
          <a:p>
            <a:pPr marL="0" indent="0" algn="just">
              <a:buNone/>
            </a:pPr>
            <a:r>
              <a:rPr lang="en-US" b="1" u="sng" dirty="0" smtClean="0"/>
              <a:t>Example: </a:t>
            </a:r>
            <a:r>
              <a:rPr lang="en-US" dirty="0" smtClean="0"/>
              <a:t>Let’s determine whether lim </a:t>
            </a:r>
            <a:r>
              <a:rPr lang="en-US" i="1" dirty="0" smtClean="0"/>
              <a:t>f</a:t>
            </a:r>
            <a:r>
              <a:rPr lang="en-US" dirty="0" smtClean="0"/>
              <a:t>(</a:t>
            </a:r>
            <a:r>
              <a:rPr lang="en-US" i="1" dirty="0" smtClean="0"/>
              <a:t>x</a:t>
            </a:r>
            <a:r>
              <a:rPr lang="en-US" dirty="0" smtClean="0"/>
              <a:t>) exists if</a:t>
            </a:r>
          </a:p>
          <a:p>
            <a:pPr marL="0" indent="0" algn="just">
              <a:buNone/>
            </a:pPr>
            <a:endParaRPr lang="en-US" dirty="0" smtClean="0"/>
          </a:p>
          <a:p>
            <a:pPr marL="0" indent="0" algn="just">
              <a:buNone/>
            </a:pPr>
            <a:r>
              <a:rPr lang="en-US" dirty="0" smtClean="0"/>
              <a:t>			</a:t>
            </a:r>
          </a:p>
          <a:p>
            <a:pPr marL="0" indent="0" algn="just">
              <a:buNone/>
            </a:pPr>
            <a:endParaRPr lang="en-US" dirty="0" smtClean="0"/>
          </a:p>
          <a:p>
            <a:pPr marL="0" indent="0" algn="just">
              <a:buNone/>
            </a:pPr>
            <a:r>
              <a:rPr lang="en-US" b="1" u="sng" dirty="0" smtClean="0"/>
              <a:t>Solution:</a:t>
            </a:r>
            <a:r>
              <a:rPr lang="en-US" b="1" dirty="0" smtClean="0"/>
              <a:t> </a:t>
            </a:r>
            <a:r>
              <a:rPr lang="en-US" dirty="0" smtClean="0"/>
              <a:t>Since the denominator equals 0 when x = 3, we can conclude that the function is undefined at this point.</a:t>
            </a:r>
          </a:p>
          <a:p>
            <a:pPr marL="0" indent="0" algn="just">
              <a:buNone/>
            </a:pPr>
            <a:r>
              <a:rPr lang="en-US" dirty="0" smtClean="0"/>
              <a:t>It would be tempting to conclude that no limit exists when x = 3.</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graphicFrame>
            <p:nvGraphicFramePr>
              <p:cNvPr id="6" name="Content Placeholder 5"/>
              <p:cNvGraphicFramePr>
                <a:graphicFrameLocks noGrp="1"/>
              </p:cNvGraphicFramePr>
              <p:nvPr>
                <p:ph idx="1"/>
                <p:extLst>
                  <p:ext uri="{D42A27DB-BD31-4B8C-83A1-F6EECF244321}">
                    <p14:modId xmlns:p14="http://schemas.microsoft.com/office/powerpoint/2010/main" val="657639578"/>
                  </p:ext>
                </p:extLst>
              </p:nvPr>
            </p:nvGraphicFramePr>
            <p:xfrm>
              <a:off x="1142999" y="1219200"/>
              <a:ext cx="6934201" cy="3505200"/>
            </p:xfrm>
            <a:graphic>
              <a:graphicData uri="http://schemas.openxmlformats.org/drawingml/2006/table">
                <a:tbl>
                  <a:tblPr firstRow="1" bandRow="1">
                    <a:tableStyleId>{2D5ABB26-0587-4C30-8999-92F81FD0307C}</a:tableStyleId>
                  </a:tblPr>
                  <a:tblGrid>
                    <a:gridCol w="840512"/>
                    <a:gridCol w="1140689"/>
                    <a:gridCol w="990600"/>
                    <a:gridCol w="990600"/>
                    <a:gridCol w="990600"/>
                    <a:gridCol w="990600"/>
                    <a:gridCol w="990600"/>
                  </a:tblGrid>
                  <a:tr h="370840">
                    <a:tc gridSpan="7">
                      <a:txBody>
                        <a:bodyPr/>
                        <a:lstStyle/>
                        <a:p>
                          <a:r>
                            <a:rPr lang="en-US" sz="2400" b="1" dirty="0" smtClean="0"/>
                            <a:t>Approaching x = 3 from the Left</a:t>
                          </a:r>
                          <a:endParaRPr lang="en-US" sz="2400" b="1"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gridSpan="2">
                      <a:txBody>
                        <a:bodyPr/>
                        <a:lstStyle/>
                        <a:p>
                          <a:r>
                            <a:rPr lang="en-US" dirty="0" smtClean="0"/>
                            <a:t>x</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−9</m:t>
                                </m:r>
                              </m:oMath>
                            </m:oMathPara>
                          </a14:m>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r>
                            <a:rPr lang="en-US" dirty="0" smtClean="0"/>
                            <a:t>5.0</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5.99</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r>
                                  <a:rPr lang="en-GB" b="0" i="1" smtClean="0">
                                    <a:latin typeface="Cambria Math"/>
                                  </a:rPr>
                                  <m:t>𝑥</m:t>
                                </m:r>
                                <m:r>
                                  <a:rPr lang="en-GB" b="0" i="1" smtClean="0">
                                    <a:latin typeface="Cambria Math"/>
                                  </a:rPr>
                                  <m:t>−3</m:t>
                                </m:r>
                              </m:oMath>
                            </m:oMathPara>
                          </a14:m>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r>
                  <a:tr h="370840">
                    <a:tc gridSpan="7">
                      <a:txBody>
                        <a:bodyPr/>
                        <a:lstStyle/>
                        <a:p>
                          <a:pPr algn="l"/>
                          <a:endParaRPr lang="en-US" sz="2400" b="1" dirty="0" smtClean="0"/>
                        </a:p>
                        <a:p>
                          <a:pPr algn="l"/>
                          <a:r>
                            <a:rPr lang="en-US" sz="2400" b="1" dirty="0" smtClean="0"/>
                            <a:t>Approaching x = 3 from the Right </a:t>
                          </a:r>
                          <a:endParaRPr lang="en-US" sz="2400" dirty="0"/>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2">
                      <a:txBody>
                        <a:bodyPr/>
                        <a:lstStyle/>
                        <a:p>
                          <a:pPr algn="l"/>
                          <a:r>
                            <a:rPr lang="en-US" dirty="0" smtClean="0"/>
                            <a:t>x</a:t>
                          </a:r>
                          <a:endParaRPr lang="en-US"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4</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p>
                                  <m:sSupPr>
                                    <m:ctrlPr>
                                      <a:rPr lang="en-GB" b="0" i="1" smtClean="0">
                                        <a:latin typeface="Cambria Math"/>
                                      </a:rPr>
                                    </m:ctrlPr>
                                  </m:sSupPr>
                                  <m:e>
                                    <m:r>
                                      <a:rPr lang="en-GB" b="0" i="1" smtClean="0">
                                        <a:latin typeface="Cambria Math"/>
                                      </a:rPr>
                                      <m:t>𝑥</m:t>
                                    </m:r>
                                  </m:e>
                                  <m:sup>
                                    <m:r>
                                      <a:rPr lang="en-GB" b="0" i="1" smtClean="0">
                                        <a:latin typeface="Cambria Math"/>
                                      </a:rPr>
                                      <m:t>2</m:t>
                                    </m:r>
                                  </m:sup>
                                </m:sSup>
                                <m:r>
                                  <a:rPr lang="en-GB" b="0" i="1" smtClean="0">
                                    <a:latin typeface="Cambria Math"/>
                                  </a:rPr>
                                  <m:t> −9</m:t>
                                </m:r>
                              </m:oMath>
                            </m:oMathPara>
                          </a14:m>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l"/>
                          <a:r>
                            <a:rPr lang="en-US" dirty="0" smtClean="0"/>
                            <a:t>7.0</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6.1</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6.05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6.01</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lnT w="19050" cap="flat" cmpd="sng" algn="ctr">
                          <a:noFill/>
                          <a:prstDash val="solid"/>
                          <a:round/>
                          <a:headEnd type="none" w="med" len="med"/>
                          <a:tailEnd type="none" w="med" len="med"/>
                        </a:lnT>
                      </a:tcPr>
                    </a:tc>
                    <a:tc>
                      <a:txBody>
                        <a:bodyPr/>
                        <a:lstStyle/>
                        <a:p>
                          <a:pPr algn="ctr"/>
                          <a14:m>
                            <m:oMathPara xmlns:m="http://schemas.openxmlformats.org/officeDocument/2006/math">
                              <m:oMathParaPr>
                                <m:jc m:val="centerGroup"/>
                              </m:oMathParaPr>
                              <m:oMath xmlns:m="http://schemas.openxmlformats.org/officeDocument/2006/math">
                                <m:r>
                                  <a:rPr lang="en-GB" b="0" i="1" smtClean="0">
                                    <a:latin typeface="Cambria Math"/>
                                  </a:rPr>
                                  <m:t>𝑥</m:t>
                                </m:r>
                                <m:r>
                                  <a:rPr lang="en-GB" b="0" i="1" smtClean="0">
                                    <a:latin typeface="Cambria Math"/>
                                  </a:rPr>
                                  <m:t>−3</m:t>
                                </m:r>
                              </m:oMath>
                            </m:oMathPara>
                          </a14:m>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xmlns="" val="657639578"/>
                  </p:ext>
                </p:extLst>
              </p:nvPr>
            </p:nvGraphicFramePr>
            <p:xfrm>
              <a:off x="1142999" y="1219200"/>
              <a:ext cx="6934201" cy="3505200"/>
            </p:xfrm>
            <a:graphic>
              <a:graphicData uri="http://schemas.openxmlformats.org/drawingml/2006/table">
                <a:tbl>
                  <a:tblPr firstRow="1" bandRow="1">
                    <a:tableStyleId>{2D5ABB26-0587-4C30-8999-92F81FD0307C}</a:tableStyleId>
                  </a:tblPr>
                  <a:tblGrid>
                    <a:gridCol w="840512"/>
                    <a:gridCol w="1140689"/>
                    <a:gridCol w="990600"/>
                    <a:gridCol w="990600"/>
                    <a:gridCol w="990600"/>
                    <a:gridCol w="990600"/>
                    <a:gridCol w="990600"/>
                  </a:tblGrid>
                  <a:tr h="457200">
                    <a:tc gridSpan="7">
                      <a:txBody>
                        <a:bodyPr/>
                        <a:lstStyle/>
                        <a:p>
                          <a:r>
                            <a:rPr lang="en-US" sz="2400" b="1" dirty="0" smtClean="0"/>
                            <a:t>Approaching x = 3 from the Left</a:t>
                          </a:r>
                          <a:endParaRPr lang="en-US" sz="2400" b="1"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gridSpan="2">
                      <a:txBody>
                        <a:bodyPr/>
                        <a:lstStyle/>
                        <a:p>
                          <a:r>
                            <a:rPr lang="en-US" dirty="0" smtClean="0"/>
                            <a:t>x</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blipFill rotWithShape="1">
                          <a:blip r:embed="rId2"/>
                          <a:stretch>
                            <a:fillRect l="-73797" t="-234426" r="-434759" b="-644262"/>
                          </a:stretch>
                        </a:blipFill>
                      </a:tcPr>
                    </a:tc>
                    <a:tc rowSpan="2">
                      <a:txBody>
                        <a:bodyPr/>
                        <a:lstStyle/>
                        <a:p>
                          <a:r>
                            <a:rPr lang="en-US" dirty="0" smtClean="0"/>
                            <a:t>5.0</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5.99</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tc>
                    <a:tc>
                      <a:txBody>
                        <a:bodyPr/>
                        <a:lstStyle/>
                        <a:p>
                          <a:endParaRPr lang="en-US"/>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rotWithShape="1">
                          <a:blip r:embed="rId2"/>
                          <a:stretch>
                            <a:fillRect l="-73797" t="-334426" r="-434759" b="-544262"/>
                          </a:stretch>
                        </a:blipFill>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r>
                  <a:tr h="822960">
                    <a:tc gridSpan="7">
                      <a:txBody>
                        <a:bodyPr/>
                        <a:lstStyle/>
                        <a:p>
                          <a:pPr algn="l"/>
                          <a:endParaRPr lang="en-US" sz="2400" b="1" dirty="0" smtClean="0"/>
                        </a:p>
                        <a:p>
                          <a:pPr algn="l"/>
                          <a:r>
                            <a:rPr lang="en-US" sz="2400" b="1" dirty="0" smtClean="0"/>
                            <a:t>Approaching x = 3 from the Right </a:t>
                          </a:r>
                          <a:endParaRPr lang="en-US" sz="2400" dirty="0"/>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2">
                      <a:txBody>
                        <a:bodyPr/>
                        <a:lstStyle/>
                        <a:p>
                          <a:pPr algn="l"/>
                          <a:r>
                            <a:rPr lang="en-US" dirty="0" smtClean="0"/>
                            <a:t>x</a:t>
                          </a:r>
                          <a:endParaRPr lang="en-US"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4</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blipFill rotWithShape="1">
                          <a:blip r:embed="rId2"/>
                          <a:stretch>
                            <a:fillRect l="-73797" t="-754098" r="-434759" b="-124590"/>
                          </a:stretch>
                        </a:blipFill>
                      </a:tcPr>
                    </a:tc>
                    <a:tc rowSpan="2">
                      <a:txBody>
                        <a:bodyPr/>
                        <a:lstStyle/>
                        <a:p>
                          <a:pPr algn="l"/>
                          <a:r>
                            <a:rPr lang="en-US" dirty="0" smtClean="0"/>
                            <a:t>7.0</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6.1</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6.05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6.01</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lnT w="19050" cap="flat" cmpd="sng" algn="ctr">
                          <a:noFill/>
                          <a:prstDash val="solid"/>
                          <a:round/>
                          <a:headEnd type="none" w="med" len="med"/>
                          <a:tailEnd type="none" w="med" len="med"/>
                        </a:lnT>
                      </a:tcPr>
                    </a:tc>
                    <a:tc>
                      <a:txBody>
                        <a:bodyPr/>
                        <a:lstStyle/>
                        <a:p>
                          <a:endParaRPr lang="en-US"/>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rotWithShape="1">
                          <a:blip r:embed="rId2"/>
                          <a:stretch>
                            <a:fillRect l="-73797" t="-854098" r="-434759" b="-24590"/>
                          </a:stretch>
                        </a:blipFill>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mc:Fallback>
      </mc:AlternateContent>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609600"/>
            <a:ext cx="8229600" cy="5638800"/>
          </a:xfrm>
        </p:spPr>
        <p:txBody>
          <a:bodyPr>
            <a:normAutofit lnSpcReduction="10000"/>
          </a:bodyPr>
          <a:lstStyle/>
          <a:p>
            <a:pPr algn="just"/>
            <a:r>
              <a:rPr lang="en-US" dirty="0" smtClean="0"/>
              <a:t>The above table contains values of f(x) as x approaches 3 from both the left and the right.</a:t>
            </a:r>
          </a:p>
          <a:p>
            <a:pPr marL="0" indent="0" algn="just">
              <a:buNone/>
            </a:pPr>
            <a:r>
              <a:rPr lang="en-US" dirty="0" smtClean="0"/>
              <a:t>Since</a:t>
            </a:r>
          </a:p>
          <a:p>
            <a:pPr marL="0" indent="0" algn="just">
              <a:buNone/>
            </a:pPr>
            <a:r>
              <a:rPr lang="en-US" dirty="0" smtClean="0"/>
              <a:t>	lim  </a:t>
            </a:r>
            <a:r>
              <a:rPr lang="en-US" i="1" dirty="0" smtClean="0"/>
              <a:t>f</a:t>
            </a:r>
            <a:r>
              <a:rPr lang="en-US" dirty="0" smtClean="0"/>
              <a:t>(</a:t>
            </a:r>
            <a:r>
              <a:rPr lang="en-US" i="1" dirty="0" smtClean="0"/>
              <a:t>x</a:t>
            </a:r>
            <a:r>
              <a:rPr lang="en-US" dirty="0" smtClean="0"/>
              <a:t>) = 6		and	lim  </a:t>
            </a:r>
            <a:r>
              <a:rPr lang="en-US" i="1" dirty="0" smtClean="0"/>
              <a:t>f</a:t>
            </a:r>
            <a:r>
              <a:rPr lang="en-US" dirty="0" smtClean="0"/>
              <a:t>(</a:t>
            </a:r>
            <a:r>
              <a:rPr lang="en-US" i="1" dirty="0" smtClean="0"/>
              <a:t>x</a:t>
            </a:r>
            <a:r>
              <a:rPr lang="en-US" dirty="0" smtClean="0"/>
              <a:t>) = 6</a:t>
            </a:r>
          </a:p>
          <a:p>
            <a:pPr marL="0" indent="0" algn="just">
              <a:buNone/>
            </a:pPr>
            <a:r>
              <a:rPr lang="en-US" dirty="0" smtClean="0"/>
              <a:t>Then</a:t>
            </a:r>
          </a:p>
          <a:p>
            <a:pPr marL="0" indent="0" algn="just">
              <a:buNone/>
            </a:pPr>
            <a:endParaRPr lang="en-US" dirty="0" smtClean="0"/>
          </a:p>
          <a:p>
            <a:pPr algn="just"/>
            <a:r>
              <a:rPr lang="en-US" dirty="0" smtClean="0"/>
              <a:t>Even though the function is undefined when </a:t>
            </a:r>
            <a:r>
              <a:rPr lang="en-US" i="1" dirty="0" smtClean="0"/>
              <a:t>x</a:t>
            </a:r>
            <a:r>
              <a:rPr lang="en-US" dirty="0" smtClean="0"/>
              <a:t>=3, the function approaches a value of 6 as the value of </a:t>
            </a:r>
            <a:r>
              <a:rPr lang="en-US" i="1" dirty="0" smtClean="0"/>
              <a:t>x</a:t>
            </a:r>
            <a:r>
              <a:rPr lang="en-US" dirty="0" smtClean="0"/>
              <a:t> comes closer to 3.</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a:bodyPr>
          <a:lstStyle/>
          <a:p>
            <a:pPr algn="l"/>
            <a:r>
              <a:rPr lang="en-US" sz="3600" b="1" u="sng" dirty="0" smtClean="0">
                <a:solidFill>
                  <a:schemeClr val="tx2"/>
                </a:solidFill>
              </a:rPr>
              <a:t>Properties Of Limits And Continuity</a:t>
            </a:r>
            <a:endParaRPr lang="en-US" sz="3600" b="1" u="sng" dirty="0">
              <a:solidFill>
                <a:schemeClr val="tx2"/>
              </a:solidFill>
            </a:endParaRPr>
          </a:p>
        </p:txBody>
      </p:sp>
      <p:sp>
        <p:nvSpPr>
          <p:cNvPr id="7" name="Content Placeholder 6"/>
          <p:cNvSpPr>
            <a:spLocks noGrp="1"/>
          </p:cNvSpPr>
          <p:nvPr>
            <p:ph idx="1"/>
          </p:nvPr>
        </p:nvSpPr>
        <p:spPr/>
        <p:txBody>
          <a:bodyPr>
            <a:normAutofit lnSpcReduction="10000"/>
          </a:bodyPr>
          <a:lstStyle/>
          <a:p>
            <a:pPr marL="0" indent="0" algn="just">
              <a:buNone/>
            </a:pPr>
            <a:r>
              <a:rPr lang="en-US" b="1" dirty="0" smtClean="0"/>
              <a:t>Some Properties of Limits</a:t>
            </a:r>
          </a:p>
          <a:p>
            <a:pPr marL="0" indent="0" algn="just">
              <a:buNone/>
            </a:pPr>
            <a:endParaRPr lang="en-US" b="1" dirty="0" smtClean="0"/>
          </a:p>
          <a:p>
            <a:pPr marL="0" indent="0" algn="just">
              <a:buNone/>
            </a:pPr>
            <a:r>
              <a:rPr lang="en-US" b="1" dirty="0" smtClean="0"/>
              <a:t>Property 1</a:t>
            </a:r>
            <a:r>
              <a:rPr lang="en-US" dirty="0" smtClean="0"/>
              <a:t>    If </a:t>
            </a:r>
            <a:r>
              <a:rPr lang="en-US" i="1" dirty="0" smtClean="0"/>
              <a:t>f</a:t>
            </a:r>
            <a:r>
              <a:rPr lang="en-US" dirty="0" smtClean="0"/>
              <a:t>(</a:t>
            </a:r>
            <a:r>
              <a:rPr lang="en-US" i="1" dirty="0" smtClean="0"/>
              <a:t>x</a:t>
            </a:r>
            <a:r>
              <a:rPr lang="en-US" dirty="0" smtClean="0"/>
              <a:t>) = </a:t>
            </a:r>
            <a:r>
              <a:rPr lang="en-US" i="1" dirty="0" smtClean="0"/>
              <a:t>c</a:t>
            </a:r>
            <a:r>
              <a:rPr lang="en-US" dirty="0" smtClean="0"/>
              <a:t>, where c is real,</a:t>
            </a:r>
          </a:p>
          <a:p>
            <a:pPr marL="0" indent="0" algn="just">
              <a:buNone/>
            </a:pPr>
            <a:r>
              <a:rPr lang="en-US" dirty="0" smtClean="0"/>
              <a:t>			lim (</a:t>
            </a:r>
            <a:r>
              <a:rPr lang="en-US" i="1" dirty="0" smtClean="0"/>
              <a:t>c</a:t>
            </a:r>
            <a:r>
              <a:rPr lang="en-US" dirty="0" smtClean="0"/>
              <a:t>) = </a:t>
            </a:r>
            <a:r>
              <a:rPr lang="en-US" i="1" dirty="0" smtClean="0"/>
              <a:t>c</a:t>
            </a:r>
          </a:p>
          <a:p>
            <a:pPr marL="0" indent="0" algn="just">
              <a:buNone/>
            </a:pPr>
            <a:r>
              <a:rPr lang="en-US" dirty="0" smtClean="0"/>
              <a:t>	</a:t>
            </a:r>
          </a:p>
          <a:p>
            <a:pPr marL="0" indent="0">
              <a:buNone/>
            </a:pPr>
            <a:r>
              <a:rPr lang="en-US" b="1" dirty="0" smtClean="0"/>
              <a:t>Property 2</a:t>
            </a:r>
            <a:r>
              <a:rPr lang="en-US" dirty="0" smtClean="0"/>
              <a:t>	   If </a:t>
            </a:r>
            <a:r>
              <a:rPr lang="en-US" i="1" dirty="0" smtClean="0"/>
              <a:t>f</a:t>
            </a:r>
            <a:r>
              <a:rPr lang="en-US" dirty="0" smtClean="0"/>
              <a:t>(</a:t>
            </a:r>
            <a:r>
              <a:rPr lang="en-US" i="1" dirty="0" smtClean="0"/>
              <a:t>x</a:t>
            </a:r>
            <a:r>
              <a:rPr lang="en-US" dirty="0" smtClean="0"/>
              <a:t>) = </a:t>
            </a:r>
            <a:r>
              <a:rPr lang="en-US" dirty="0" err="1" smtClean="0"/>
              <a:t>x</a:t>
            </a:r>
            <a:r>
              <a:rPr lang="en-US" baseline="30000" dirty="0" err="1" smtClean="0"/>
              <a:t>n</a:t>
            </a:r>
            <a:r>
              <a:rPr lang="en-US" dirty="0" smtClean="0"/>
              <a:t>, where n is a </a:t>
            </a:r>
          </a:p>
          <a:p>
            <a:pPr marL="0" indent="0">
              <a:buNone/>
            </a:pPr>
            <a:r>
              <a:rPr lang="en-US" dirty="0" smtClean="0"/>
              <a:t>			   positive integer, then</a:t>
            </a:r>
          </a:p>
          <a:p>
            <a:pPr marL="0" indent="0" algn="just">
              <a:buNone/>
            </a:pPr>
            <a:r>
              <a:rPr lang="en-US" dirty="0" smtClean="0"/>
              <a:t>			lim </a:t>
            </a:r>
            <a:r>
              <a:rPr lang="en-US" dirty="0" err="1" smtClean="0"/>
              <a:t>x</a:t>
            </a:r>
            <a:r>
              <a:rPr lang="en-US" baseline="30000" dirty="0" err="1" smtClean="0"/>
              <a:t>n</a:t>
            </a:r>
            <a:r>
              <a:rPr lang="en-US" dirty="0" smtClean="0"/>
              <a:t> = a</a:t>
            </a:r>
            <a:r>
              <a:rPr lang="en-US" baseline="30000" dirty="0" smtClean="0"/>
              <a:t>n</a:t>
            </a:r>
            <a:endParaRPr lang="en-US" baseline="30000" dirty="0"/>
          </a:p>
        </p:txBody>
      </p:sp>
      <p:sp>
        <p:nvSpPr>
          <p:cNvPr id="4" name="TextBox 3"/>
          <p:cNvSpPr txBox="1"/>
          <p:nvPr/>
        </p:nvSpPr>
        <p:spPr>
          <a:xfrm>
            <a:off x="3200400" y="3581400"/>
            <a:ext cx="71365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6" name="TextBox 5"/>
          <p:cNvSpPr txBox="1"/>
          <p:nvPr/>
        </p:nvSpPr>
        <p:spPr>
          <a:xfrm>
            <a:off x="3200400" y="5715000"/>
            <a:ext cx="71365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p:cNvSpPr>
            <a:spLocks noGrp="1"/>
          </p:cNvSpPr>
          <p:nvPr>
            <p:ph idx="1"/>
          </p:nvPr>
        </p:nvSpPr>
        <p:spPr>
          <a:xfrm>
            <a:off x="381000" y="533400"/>
            <a:ext cx="8382000" cy="5791200"/>
          </a:xfrm>
        </p:spPr>
        <p:txBody>
          <a:bodyPr/>
          <a:lstStyle/>
          <a:p>
            <a:pPr marL="0" indent="0" algn="just">
              <a:buNone/>
            </a:pPr>
            <a:endParaRPr lang="en-US" dirty="0" smtClean="0"/>
          </a:p>
          <a:p>
            <a:pPr marL="0" indent="0">
              <a:buNone/>
            </a:pPr>
            <a:r>
              <a:rPr lang="en-US" b="1" dirty="0" smtClean="0"/>
              <a:t>Property 3    </a:t>
            </a:r>
            <a:r>
              <a:rPr lang="en-US" dirty="0" smtClean="0"/>
              <a:t>If </a:t>
            </a:r>
            <a:r>
              <a:rPr lang="en-US" i="1" dirty="0" smtClean="0"/>
              <a:t>f</a:t>
            </a:r>
            <a:r>
              <a:rPr lang="en-US" dirty="0" smtClean="0"/>
              <a:t>(</a:t>
            </a:r>
            <a:r>
              <a:rPr lang="en-US" i="1" dirty="0" smtClean="0"/>
              <a:t>x</a:t>
            </a:r>
            <a:r>
              <a:rPr lang="en-US" dirty="0" smtClean="0"/>
              <a:t>) has a limit as x</a:t>
            </a:r>
            <a:r>
              <a:rPr lang="en-US" dirty="0" smtClean="0">
                <a:sym typeface="Wingdings" pitchFamily="2" charset="2"/>
              </a:rPr>
              <a:t>  a and c is any real number, then</a:t>
            </a:r>
            <a:endParaRPr lang="en-US" dirty="0" smtClean="0"/>
          </a:p>
          <a:p>
            <a:pPr marL="0" indent="0" algn="just">
              <a:buNone/>
            </a:pPr>
            <a:r>
              <a:rPr lang="en-US" dirty="0" smtClean="0"/>
              <a:t>			lim </a:t>
            </a:r>
            <a:r>
              <a:rPr lang="en-US" i="1" dirty="0" smtClean="0"/>
              <a:t>c</a:t>
            </a:r>
            <a:r>
              <a:rPr lang="en-US" dirty="0" smtClean="0"/>
              <a:t> </a:t>
            </a:r>
            <a:r>
              <a:rPr lang="en-US" baseline="30000" dirty="0" smtClean="0"/>
              <a:t>.</a:t>
            </a:r>
            <a:r>
              <a:rPr lang="en-US" dirty="0" smtClean="0"/>
              <a:t> </a:t>
            </a:r>
            <a:r>
              <a:rPr lang="en-US" i="1" dirty="0" smtClean="0"/>
              <a:t>f</a:t>
            </a:r>
            <a:r>
              <a:rPr lang="en-US" dirty="0" smtClean="0"/>
              <a:t>(</a:t>
            </a:r>
            <a:r>
              <a:rPr lang="en-US" i="1" dirty="0" smtClean="0"/>
              <a:t>x</a:t>
            </a:r>
            <a:r>
              <a:rPr lang="en-US" dirty="0" smtClean="0"/>
              <a:t>) = </a:t>
            </a:r>
            <a:r>
              <a:rPr lang="en-US" i="1" dirty="0" smtClean="0"/>
              <a:t>c </a:t>
            </a:r>
            <a:r>
              <a:rPr lang="en-US" i="1" baseline="30000" dirty="0" smtClean="0"/>
              <a:t>.</a:t>
            </a:r>
            <a:r>
              <a:rPr lang="en-US" i="1" dirty="0" smtClean="0"/>
              <a:t> </a:t>
            </a:r>
            <a:r>
              <a:rPr lang="en-US" dirty="0" smtClean="0"/>
              <a:t>lim</a:t>
            </a:r>
            <a:r>
              <a:rPr lang="en-US" i="1" dirty="0" smtClean="0"/>
              <a:t> f(x)</a:t>
            </a:r>
          </a:p>
          <a:p>
            <a:pPr marL="0" indent="0" algn="just">
              <a:buNone/>
            </a:pPr>
            <a:r>
              <a:rPr lang="en-US" dirty="0" smtClean="0"/>
              <a:t>	</a:t>
            </a:r>
          </a:p>
          <a:p>
            <a:pPr marL="0" indent="0">
              <a:buNone/>
            </a:pPr>
            <a:r>
              <a:rPr lang="en-US" b="1" dirty="0" smtClean="0"/>
              <a:t>Property 4</a:t>
            </a:r>
            <a:r>
              <a:rPr lang="en-US" dirty="0" smtClean="0"/>
              <a:t>	   If lim </a:t>
            </a:r>
            <a:r>
              <a:rPr lang="en-US" i="1" dirty="0" smtClean="0"/>
              <a:t>f</a:t>
            </a:r>
            <a:r>
              <a:rPr lang="en-US" dirty="0" smtClean="0"/>
              <a:t>(</a:t>
            </a:r>
            <a:r>
              <a:rPr lang="en-US" i="1" dirty="0" smtClean="0"/>
              <a:t>x</a:t>
            </a:r>
            <a:r>
              <a:rPr lang="en-US" dirty="0" smtClean="0"/>
              <a:t>) and lim </a:t>
            </a:r>
            <a:r>
              <a:rPr lang="en-US" i="1" dirty="0" smtClean="0"/>
              <a:t>g</a:t>
            </a:r>
            <a:r>
              <a:rPr lang="en-US" dirty="0" smtClean="0"/>
              <a:t>(</a:t>
            </a:r>
            <a:r>
              <a:rPr lang="en-US" i="1" dirty="0" smtClean="0"/>
              <a:t>x</a:t>
            </a:r>
            <a:r>
              <a:rPr lang="en-US" dirty="0" smtClean="0"/>
              <a:t>) exist, then</a:t>
            </a:r>
          </a:p>
          <a:p>
            <a:pPr marL="0" indent="0">
              <a:buNone/>
            </a:pPr>
            <a:endParaRPr lang="en-US" dirty="0" smtClean="0"/>
          </a:p>
          <a:p>
            <a:pPr marL="0" indent="0" algn="just">
              <a:buNone/>
            </a:pPr>
            <a:r>
              <a:rPr lang="en-US" dirty="0" smtClean="0"/>
              <a:t>		lim [</a:t>
            </a:r>
            <a:r>
              <a:rPr lang="en-US" i="1" dirty="0" smtClean="0"/>
              <a:t>f</a:t>
            </a:r>
            <a:r>
              <a:rPr lang="en-US" dirty="0" smtClean="0"/>
              <a:t>(</a:t>
            </a:r>
            <a:r>
              <a:rPr lang="en-US" i="1" dirty="0" smtClean="0"/>
              <a:t>x</a:t>
            </a:r>
            <a:r>
              <a:rPr lang="en-US" dirty="0" smtClean="0"/>
              <a:t>) ± </a:t>
            </a:r>
            <a:r>
              <a:rPr lang="en-US" i="1" dirty="0" smtClean="0"/>
              <a:t>g</a:t>
            </a:r>
            <a:r>
              <a:rPr lang="en-US" dirty="0" smtClean="0"/>
              <a:t>(</a:t>
            </a:r>
            <a:r>
              <a:rPr lang="en-US" i="1" dirty="0" smtClean="0"/>
              <a:t>x</a:t>
            </a:r>
            <a:r>
              <a:rPr lang="en-US" dirty="0" smtClean="0"/>
              <a:t>)] = lim </a:t>
            </a:r>
            <a:r>
              <a:rPr lang="en-US" i="1" dirty="0" smtClean="0"/>
              <a:t>f</a:t>
            </a:r>
            <a:r>
              <a:rPr lang="en-US" dirty="0" smtClean="0"/>
              <a:t>(</a:t>
            </a:r>
            <a:r>
              <a:rPr lang="en-US" i="1" dirty="0" smtClean="0"/>
              <a:t>x</a:t>
            </a:r>
            <a:r>
              <a:rPr lang="en-US" dirty="0" smtClean="0"/>
              <a:t>) ± lim </a:t>
            </a:r>
            <a:r>
              <a:rPr lang="en-US" i="1" dirty="0" smtClean="0"/>
              <a:t>g</a:t>
            </a:r>
            <a:r>
              <a:rPr lang="en-US" dirty="0" smtClean="0"/>
              <a:t>(</a:t>
            </a:r>
            <a:r>
              <a:rPr lang="en-US" i="1" dirty="0" smtClean="0"/>
              <a:t>x</a:t>
            </a:r>
            <a:r>
              <a:rPr lang="en-US" dirty="0" smtClean="0"/>
              <a:t>)</a:t>
            </a:r>
            <a:endParaRPr lang="en-US" baseline="30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a:spLocks noGrp="1"/>
          </p:cNvSpPr>
          <p:nvPr>
            <p:ph idx="1"/>
          </p:nvPr>
        </p:nvSpPr>
        <p:spPr>
          <a:xfrm>
            <a:off x="381000" y="533400"/>
            <a:ext cx="8382000" cy="5791200"/>
          </a:xfrm>
        </p:spPr>
        <p:txBody>
          <a:bodyPr/>
          <a:lstStyle/>
          <a:p>
            <a:pPr marL="0" indent="0" algn="just">
              <a:buNone/>
            </a:pPr>
            <a:endParaRPr lang="en-US" dirty="0" smtClean="0"/>
          </a:p>
          <a:p>
            <a:pPr marL="0" indent="0">
              <a:buNone/>
            </a:pPr>
            <a:r>
              <a:rPr lang="en-US" b="1" dirty="0" smtClean="0"/>
              <a:t>Property 5    </a:t>
            </a:r>
            <a:r>
              <a:rPr lang="en-US" dirty="0" smtClean="0"/>
              <a:t>If lim </a:t>
            </a:r>
            <a:r>
              <a:rPr lang="en-US" i="1" dirty="0" smtClean="0"/>
              <a:t>f</a:t>
            </a:r>
            <a:r>
              <a:rPr lang="en-US" dirty="0" smtClean="0"/>
              <a:t>(</a:t>
            </a:r>
            <a:r>
              <a:rPr lang="en-US" i="1" dirty="0" smtClean="0"/>
              <a:t>x</a:t>
            </a:r>
            <a:r>
              <a:rPr lang="en-US" dirty="0" smtClean="0"/>
              <a:t>), lim g(x) exist, then</a:t>
            </a:r>
            <a:endParaRPr lang="en-US" dirty="0" smtClean="0">
              <a:sym typeface="Wingdings" pitchFamily="2" charset="2"/>
            </a:endParaRPr>
          </a:p>
          <a:p>
            <a:pPr marL="0" indent="0">
              <a:buNone/>
            </a:pPr>
            <a:endParaRPr lang="en-US" dirty="0" smtClean="0"/>
          </a:p>
          <a:p>
            <a:pPr marL="0" indent="0" algn="just">
              <a:buNone/>
            </a:pPr>
            <a:r>
              <a:rPr lang="en-US" dirty="0" smtClean="0"/>
              <a:t>		lim [</a:t>
            </a:r>
            <a:r>
              <a:rPr lang="en-US" i="1" dirty="0" smtClean="0"/>
              <a:t>f</a:t>
            </a:r>
            <a:r>
              <a:rPr lang="en-US" dirty="0" smtClean="0"/>
              <a:t>(</a:t>
            </a:r>
            <a:r>
              <a:rPr lang="en-US" i="1" dirty="0" smtClean="0"/>
              <a:t>x</a:t>
            </a:r>
            <a:r>
              <a:rPr lang="en-US" dirty="0" smtClean="0"/>
              <a:t>) </a:t>
            </a:r>
            <a:r>
              <a:rPr lang="en-US" baseline="30000" dirty="0" smtClean="0"/>
              <a:t>.</a:t>
            </a:r>
            <a:r>
              <a:rPr lang="en-US" dirty="0" smtClean="0"/>
              <a:t> g(x)]= lim</a:t>
            </a:r>
            <a:r>
              <a:rPr lang="en-US" i="1" dirty="0" smtClean="0"/>
              <a:t> f(x) </a:t>
            </a:r>
            <a:r>
              <a:rPr lang="en-US" i="1" baseline="30000" dirty="0" smtClean="0"/>
              <a:t>.</a:t>
            </a:r>
            <a:r>
              <a:rPr lang="en-US" i="1" dirty="0" smtClean="0"/>
              <a:t> </a:t>
            </a:r>
            <a:r>
              <a:rPr lang="en-US" dirty="0" smtClean="0"/>
              <a:t>lim</a:t>
            </a:r>
            <a:r>
              <a:rPr lang="en-US" i="1" dirty="0" smtClean="0"/>
              <a:t> g(x)</a:t>
            </a:r>
          </a:p>
          <a:p>
            <a:pPr marL="0" indent="0" algn="just">
              <a:buNone/>
            </a:pPr>
            <a:r>
              <a:rPr lang="en-US" dirty="0" smtClean="0"/>
              <a:t>	</a:t>
            </a:r>
          </a:p>
          <a:p>
            <a:pPr marL="0" indent="0">
              <a:buNone/>
            </a:pPr>
            <a:r>
              <a:rPr lang="en-US" b="1" dirty="0" smtClean="0"/>
              <a:t>Property 6</a:t>
            </a:r>
            <a:r>
              <a:rPr lang="en-US" dirty="0" smtClean="0"/>
              <a:t>	   If lim </a:t>
            </a:r>
            <a:r>
              <a:rPr lang="en-US" i="1" dirty="0" smtClean="0"/>
              <a:t>f</a:t>
            </a:r>
            <a:r>
              <a:rPr lang="en-US" dirty="0" smtClean="0"/>
              <a:t>(</a:t>
            </a:r>
            <a:r>
              <a:rPr lang="en-US" i="1" dirty="0" smtClean="0"/>
              <a:t>x</a:t>
            </a:r>
            <a:r>
              <a:rPr lang="en-US" dirty="0" smtClean="0"/>
              <a:t>) and lim </a:t>
            </a:r>
            <a:r>
              <a:rPr lang="en-US" i="1" dirty="0" smtClean="0"/>
              <a:t>g</a:t>
            </a:r>
            <a:r>
              <a:rPr lang="en-US" dirty="0" smtClean="0"/>
              <a:t>(</a:t>
            </a:r>
            <a:r>
              <a:rPr lang="en-US" i="1" dirty="0" smtClean="0"/>
              <a:t>x</a:t>
            </a:r>
            <a:r>
              <a:rPr lang="en-US" dirty="0" smtClean="0"/>
              <a:t>) exist, then</a:t>
            </a:r>
          </a:p>
          <a:p>
            <a:pPr marL="0" indent="0">
              <a:buNone/>
            </a:pPr>
            <a:endParaRPr lang="en-US" dirty="0" smtClean="0"/>
          </a:p>
          <a:p>
            <a:pPr marL="0" indent="0" algn="just">
              <a:buNone/>
            </a:pPr>
            <a:r>
              <a:rPr lang="en-US" dirty="0" smtClean="0"/>
              <a:t>	</a:t>
            </a:r>
          </a:p>
          <a:p>
            <a:pPr marL="0" indent="0" algn="just">
              <a:buNone/>
            </a:pPr>
            <a:endParaRPr lang="en-US" baseline="30000" dirty="0"/>
          </a:p>
        </p:txBody>
      </p:sp>
      <p:sp>
        <p:nvSpPr>
          <p:cNvPr id="8" name="TextBox 7"/>
          <p:cNvSpPr txBox="1"/>
          <p:nvPr/>
        </p:nvSpPr>
        <p:spPr>
          <a:xfrm>
            <a:off x="2209800" y="2667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305800" cy="5592763"/>
          </a:xfrm>
        </p:spPr>
        <p:txBody>
          <a:bodyPr/>
          <a:lstStyle/>
          <a:p>
            <a:pPr marL="0" indent="0">
              <a:buNone/>
            </a:pPr>
            <a:r>
              <a:rPr lang="en-GB" b="1" u="sng" dirty="0" smtClean="0"/>
              <a:t>Examples:</a:t>
            </a:r>
            <a:endParaRPr lang="en-GB" b="1" u="sng" dirty="0"/>
          </a:p>
        </p:txBody>
      </p:sp>
    </p:spTree>
    <p:extLst>
      <p:ext uri="{BB962C8B-B14F-4D97-AF65-F5344CB8AC3E}">
        <p14:creationId xmlns:p14="http://schemas.microsoft.com/office/powerpoint/2010/main" xmlns="" val="13065081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457200"/>
            <a:ext cx="8229600" cy="6019800"/>
          </a:xfrm>
        </p:spPr>
        <p:txBody>
          <a:bodyPr>
            <a:normAutofit/>
          </a:bodyPr>
          <a:lstStyle/>
          <a:p>
            <a:pPr algn="just"/>
            <a:r>
              <a:rPr lang="en-US" sz="2800" dirty="0" smtClean="0"/>
              <a:t>The properties make the process of evaluating limits considerably easier for certain classes of functions.</a:t>
            </a:r>
          </a:p>
          <a:p>
            <a:pPr algn="just"/>
            <a:r>
              <a:rPr lang="en-US" sz="2800" dirty="0" smtClean="0"/>
              <a:t> Limits of these types of functions may be evaluated by substitution to determine </a:t>
            </a:r>
            <a:r>
              <a:rPr lang="en-US" sz="2800" i="1" dirty="0" smtClean="0"/>
              <a:t>f</a:t>
            </a:r>
            <a:r>
              <a:rPr lang="en-US" sz="2800" dirty="0" smtClean="0"/>
              <a:t>(</a:t>
            </a:r>
            <a:r>
              <a:rPr lang="en-US" sz="2800" i="1" dirty="0" smtClean="0"/>
              <a:t>a</a:t>
            </a:r>
            <a:r>
              <a:rPr lang="en-US" sz="2800" dirty="0" smtClean="0"/>
              <a:t>). For these classes of functions.</a:t>
            </a:r>
          </a:p>
          <a:p>
            <a:pPr marL="0" indent="0" algn="just">
              <a:buNone/>
            </a:pPr>
            <a:r>
              <a:rPr lang="en-US" sz="2800" dirty="0" smtClean="0"/>
              <a:t>			lim </a:t>
            </a:r>
            <a:r>
              <a:rPr lang="en-US" sz="2800" i="1" dirty="0" smtClean="0"/>
              <a:t>f</a:t>
            </a:r>
            <a:r>
              <a:rPr lang="en-US" sz="2800" dirty="0" smtClean="0"/>
              <a:t>(</a:t>
            </a:r>
            <a:r>
              <a:rPr lang="en-US" sz="2800" i="1" dirty="0" smtClean="0"/>
              <a:t>x</a:t>
            </a:r>
            <a:r>
              <a:rPr lang="en-US" sz="2800" dirty="0" smtClean="0"/>
              <a:t>) =</a:t>
            </a:r>
            <a:r>
              <a:rPr lang="en-US" sz="2800" i="1" dirty="0" smtClean="0"/>
              <a:t> f</a:t>
            </a:r>
            <a:r>
              <a:rPr lang="en-US" sz="2800" dirty="0" smtClean="0"/>
              <a:t>(</a:t>
            </a:r>
            <a:r>
              <a:rPr lang="en-US" sz="2800" i="1" dirty="0" smtClean="0"/>
              <a:t>a</a:t>
            </a:r>
            <a:r>
              <a:rPr lang="en-US" sz="2800" dirty="0" smtClean="0"/>
              <a:t>)</a:t>
            </a:r>
          </a:p>
          <a:p>
            <a:pPr marL="0" indent="0" algn="just">
              <a:buNone/>
            </a:pPr>
            <a:endParaRPr lang="en-US" sz="2800" dirty="0" smtClean="0"/>
          </a:p>
          <a:p>
            <a:pPr algn="just"/>
            <a:r>
              <a:rPr lang="en-US" sz="2800" dirty="0" smtClean="0"/>
              <a:t>Polynomial functions are a commonly used class of functions for which the above is valid.</a:t>
            </a:r>
          </a:p>
          <a:p>
            <a:pPr marL="0" indent="0" algn="just">
              <a:buNone/>
            </a:pPr>
            <a:endParaRPr lang="en-US" dirty="0"/>
          </a:p>
          <a:p>
            <a:pPr marL="0" indent="0">
              <a:buNone/>
            </a:pPr>
            <a:endParaRPr lang="en-US" dirty="0" smtClean="0"/>
          </a:p>
          <a:p>
            <a:pPr marL="0" indent="0">
              <a:buNone/>
            </a:pPr>
            <a:endParaRPr lang="en-US" dirty="0" smtClean="0"/>
          </a:p>
          <a:p>
            <a:pPr marL="0" indent="0" algn="just">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28600"/>
            <a:ext cx="8229600" cy="1143000"/>
          </a:xfrm>
        </p:spPr>
        <p:txBody>
          <a:bodyPr/>
          <a:lstStyle/>
          <a:p>
            <a:pPr algn="l"/>
            <a:r>
              <a:rPr lang="en-US" u="sng" dirty="0" smtClean="0">
                <a:solidFill>
                  <a:schemeClr val="tx2"/>
                </a:solidFill>
              </a:rPr>
              <a:t>Limits and Infinity</a:t>
            </a:r>
            <a:endParaRPr lang="en-US" u="sng" dirty="0">
              <a:solidFill>
                <a:schemeClr val="tx2"/>
              </a:solidFill>
            </a:endParaRPr>
          </a:p>
        </p:txBody>
      </p:sp>
      <p:sp>
        <p:nvSpPr>
          <p:cNvPr id="8" name="Content Placeholder 7"/>
          <p:cNvSpPr>
            <a:spLocks noGrp="1"/>
          </p:cNvSpPr>
          <p:nvPr>
            <p:ph idx="1"/>
          </p:nvPr>
        </p:nvSpPr>
        <p:spPr>
          <a:xfrm>
            <a:off x="457200" y="1219200"/>
            <a:ext cx="8229600" cy="4191000"/>
          </a:xfrm>
        </p:spPr>
        <p:txBody>
          <a:bodyPr>
            <a:normAutofit/>
          </a:bodyPr>
          <a:lstStyle/>
          <a:p>
            <a:pPr algn="just"/>
            <a:r>
              <a:rPr lang="en-US" dirty="0" smtClean="0"/>
              <a:t>Examine </a:t>
            </a:r>
            <a:r>
              <a:rPr lang="en-US" dirty="0" smtClean="0"/>
              <a:t>the two functions sketched in the following Figures.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609600"/>
                <a:ext cx="8229600" cy="5105400"/>
              </a:xfrm>
            </p:spPr>
            <p:txBody>
              <a:bodyPr>
                <a:normAutofit fontScale="92500" lnSpcReduction="20000"/>
              </a:bodyPr>
              <a:lstStyle/>
              <a:p>
                <a:pPr marL="0" indent="0" algn="just">
                  <a:buNone/>
                </a:pPr>
                <a:r>
                  <a:rPr lang="en-US" dirty="0"/>
                  <a:t>In Fig. (a), as x approaches negative infinity, f(x) approaches but never quite reaches a value of 4. Using limit notation, we </a:t>
                </a:r>
                <a:r>
                  <a:rPr lang="en-US" dirty="0" smtClean="0"/>
                  <a:t>state</a:t>
                </a: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r>
                  <a:rPr lang="en-US" dirty="0" smtClean="0"/>
                  <a:t>Similarly</a:t>
                </a:r>
                <a:r>
                  <a:rPr lang="en-US" dirty="0"/>
                  <a:t>, in the above Fig</a:t>
                </a:r>
                <a:r>
                  <a:rPr lang="en-US" dirty="0" smtClean="0"/>
                  <a:t>. (b), </a:t>
                </a:r>
                <a:r>
                  <a:rPr lang="en-US" dirty="0"/>
                  <a:t>g approaches but never quite reaches the x axis as x </a:t>
                </a:r>
                <a:r>
                  <a:rPr lang="en-US" dirty="0" smtClean="0"/>
                  <a:t>approaches </a:t>
                </a:r>
                <a14:m>
                  <m:oMath xmlns:m="http://schemas.openxmlformats.org/officeDocument/2006/math">
                    <m:r>
                      <a:rPr lang="en-US" i="1" smtClean="0">
                        <a:latin typeface="Cambria Math"/>
                        <a:ea typeface="Cambria Math"/>
                      </a:rPr>
                      <m:t>∞</m:t>
                    </m:r>
                  </m:oMath>
                </a14:m>
                <a:r>
                  <a:rPr lang="en-US" dirty="0" smtClean="0"/>
                  <a:t/>
                </a:r>
                <a:r>
                  <a:rPr lang="en-US" dirty="0"/>
                  <a:t>. We can state this behavior by the notation.</a:t>
                </a:r>
              </a:p>
              <a:p>
                <a:pPr marL="0" indent="0" algn="just">
                  <a:buNone/>
                </a:pPr>
                <a:r>
                  <a:rPr lang="en-US" dirty="0"/>
                  <a:t/>
                </a:r>
                <a:r>
                  <a:rPr lang="en-US" dirty="0" err="1"/>
                  <a:t>lim</a:t>
                </a:r>
                <a:r>
                  <a:rPr lang="en-US" dirty="0"/>
                  <a:t/>
                </a:r>
                <a:r>
                  <a:rPr lang="en-US" i="1" dirty="0"/>
                  <a:t>g</a:t>
                </a:r>
                <a:r>
                  <a:rPr lang="en-US" dirty="0"/>
                  <a:t>(</a:t>
                </a:r>
                <a:r>
                  <a:rPr lang="en-US" i="1" dirty="0"/>
                  <a:t>x</a:t>
                </a:r>
                <a:r>
                  <a:rPr lang="en-US" dirty="0"/>
                  <a:t>) = 0</a:t>
                </a:r>
              </a:p>
              <a:p>
                <a:pPr marL="0" indent="0" algn="just">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609600"/>
                <a:ext cx="8229600" cy="5105400"/>
              </a:xfrm>
              <a:blipFill rotWithShape="1">
                <a:blip r:embed="rId3"/>
                <a:stretch>
                  <a:fillRect l="-1704" t="-3341" r="-2963" b="-11098"/>
                </a:stretch>
              </a:blipFill>
            </p:spPr>
            <p:txBody>
              <a:bodyPr/>
              <a:lstStyle/>
              <a:p>
                <a:r>
                  <a:rPr lang="en-GB">
                    <a:noFill/>
                  </a:rPr>
                  <a:t> </a:t>
                </a:r>
              </a:p>
            </p:txBody>
          </p:sp>
        </mc:Fallback>
      </mc:AlternateContent>
      <p:sp>
        <p:nvSpPr>
          <p:cNvPr id="4" name="TextBox 3"/>
          <p:cNvSpPr txBox="1"/>
          <p:nvPr/>
        </p:nvSpPr>
        <p:spPr>
          <a:xfrm>
            <a:off x="2667000" y="1701800"/>
            <a:ext cx="3276600" cy="584775"/>
          </a:xfrm>
          <a:prstGeom prst="rect">
            <a:avLst/>
          </a:prstGeom>
          <a:noFill/>
        </p:spPr>
        <p:txBody>
          <a:bodyPr wrap="square" rtlCol="0">
            <a:spAutoFit/>
          </a:bodyPr>
          <a:lstStyle/>
          <a:p>
            <a:r>
              <a:rPr lang="en-US" sz="3200" dirty="0" err="1" smtClean="0"/>
              <a:t>lim</a:t>
            </a:r>
            <a:r>
              <a:rPr lang="en-US" sz="3200" dirty="0" smtClean="0"/>
              <a:t> f(x) = 4</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normAutofit/>
          </a:bodyPr>
          <a:lstStyle/>
          <a:p>
            <a:pPr marL="0" indent="0" algn="just">
              <a:buNone/>
            </a:pPr>
            <a:r>
              <a:rPr lang="en-US" b="1" u="sng" dirty="0" smtClean="0"/>
              <a:t>Definition:</a:t>
            </a:r>
            <a:r>
              <a:rPr lang="en-US" dirty="0" smtClean="0"/>
              <a:t> (</a:t>
            </a:r>
            <a:r>
              <a:rPr lang="en-US" u="sng" dirty="0" smtClean="0">
                <a:solidFill>
                  <a:schemeClr val="tx2"/>
                </a:solidFill>
              </a:rPr>
              <a:t>Horizontal Asymptote</a:t>
            </a:r>
            <a:r>
              <a:rPr lang="en-US" dirty="0" smtClean="0"/>
              <a:t>)</a:t>
            </a:r>
          </a:p>
          <a:p>
            <a:pPr marL="0" indent="0" algn="just">
              <a:buNone/>
            </a:pPr>
            <a:endParaRPr lang="en-US" dirty="0" smtClean="0"/>
          </a:p>
          <a:p>
            <a:pPr marL="0" indent="0" algn="just">
              <a:buNone/>
            </a:pPr>
            <a:r>
              <a:rPr lang="en-US" dirty="0" smtClean="0"/>
              <a:t>The line y = a is a horizontal asymptote of the graph of f if and only if</a:t>
            </a:r>
          </a:p>
          <a:p>
            <a:pPr marL="0" indent="0" algn="just">
              <a:buNone/>
            </a:pPr>
            <a:endParaRPr lang="en-US" dirty="0" smtClean="0"/>
          </a:p>
          <a:p>
            <a:pPr marL="0" indent="0" algn="just">
              <a:buNone/>
            </a:pPr>
            <a:endParaRPr lang="en-US" dirty="0"/>
          </a:p>
          <a:p>
            <a:pPr marL="0" indent="0" algn="just">
              <a:buNone/>
            </a:pPr>
            <a:r>
              <a:rPr lang="en-US" dirty="0" smtClean="0"/>
              <a:t>In the above graph, the line y = 4 is horizontal asymptote.</a:t>
            </a:r>
          </a:p>
          <a:p>
            <a:pPr marL="0" indent="0" algn="just">
              <a:buNone/>
            </a:pPr>
            <a:endParaRPr lang="en-US" dirty="0" smtClean="0"/>
          </a:p>
          <a:p>
            <a:pPr marL="0" indent="0" algn="just">
              <a:buNone/>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457200" y="533400"/>
            <a:ext cx="8229600" cy="5867400"/>
          </a:xfrm>
        </p:spPr>
        <p:txBody>
          <a:bodyPr>
            <a:normAutofit/>
          </a:bodyPr>
          <a:lstStyle/>
          <a:p>
            <a:pPr marL="0" indent="0" algn="just">
              <a:buNone/>
            </a:pPr>
            <a:r>
              <a:rPr lang="en-US" b="1" dirty="0" smtClean="0">
                <a:solidFill>
                  <a:schemeClr val="tx2"/>
                </a:solidFill>
              </a:rPr>
              <a:t>Example:</a:t>
            </a:r>
            <a:r>
              <a:rPr lang="en-US" b="1" dirty="0" smtClean="0"/>
              <a:t> </a:t>
            </a:r>
            <a:r>
              <a:rPr lang="en-US" dirty="0" smtClean="0"/>
              <a:t>Evaluate the limit</a:t>
            </a:r>
          </a:p>
          <a:p>
            <a:pPr marL="0" indent="0" algn="just">
              <a:buNone/>
            </a:pPr>
            <a:endParaRPr lang="en-US" dirty="0"/>
          </a:p>
          <a:p>
            <a:pPr marL="0" indent="0" algn="just">
              <a:buNone/>
            </a:pPr>
            <a:endParaRPr lang="en-US" dirty="0" smtClean="0"/>
          </a:p>
          <a:p>
            <a:pPr marL="0" indent="0" algn="just">
              <a:buNone/>
            </a:pPr>
            <a:endParaRPr lang="en-US" sz="100" b="1" dirty="0" smtClean="0"/>
          </a:p>
          <a:p>
            <a:pPr marL="0" indent="0" algn="just">
              <a:buNone/>
            </a:pPr>
            <a:r>
              <a:rPr lang="en-US" b="1" u="sng" dirty="0" smtClean="0"/>
              <a:t>Solution:</a:t>
            </a:r>
            <a:r>
              <a:rPr lang="en-US" b="1" dirty="0" smtClean="0"/>
              <a:t> </a:t>
            </a:r>
            <a:r>
              <a:rPr lang="en-US" dirty="0" smtClean="0"/>
              <a:t>One technique for evaluating this limit is to factor the monomial term of the highest degree from both the numerator and the denominator. Factoring 3x</a:t>
            </a:r>
            <a:r>
              <a:rPr lang="en-US" baseline="30000" dirty="0" smtClean="0"/>
              <a:t>2</a:t>
            </a:r>
            <a:r>
              <a:rPr lang="en-US" dirty="0" smtClean="0"/>
              <a:t> in the numerator and 4x</a:t>
            </a:r>
            <a:r>
              <a:rPr lang="en-US" baseline="30000" dirty="0" smtClean="0"/>
              <a:t>2</a:t>
            </a:r>
            <a:r>
              <a:rPr lang="en-US" dirty="0" smtClean="0"/>
              <a:t> in the denominator results in.</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a:buNone/>
            </a:pPr>
            <a:r>
              <a:rPr lang="en-US" b="1" u="sng" dirty="0" smtClean="0">
                <a:solidFill>
                  <a:schemeClr val="tx2"/>
                </a:solidFill>
              </a:rPr>
              <a:t>Vertical Asymptote</a:t>
            </a:r>
          </a:p>
          <a:p>
            <a:pPr marL="0" indent="0">
              <a:buNone/>
            </a:pPr>
            <a:r>
              <a:rPr lang="en-US" dirty="0" smtClean="0"/>
              <a:t>The line x = a is a vertical asymptote of the graph of f if and only if</a:t>
            </a:r>
          </a:p>
          <a:p>
            <a:pPr marL="0" indent="0">
              <a:buNone/>
            </a:pPr>
            <a:endParaRPr lang="en-US" dirty="0" smtClean="0"/>
          </a:p>
          <a:p>
            <a:pPr marL="0" indent="0">
              <a:buNone/>
            </a:pP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1"/>
            <a:ext cx="8229600" cy="2590799"/>
          </a:xfrm>
        </p:spPr>
        <p:txBody>
          <a:bodyPr>
            <a:normAutofit fontScale="92500" lnSpcReduction="10000"/>
          </a:bodyPr>
          <a:lstStyle/>
          <a:p>
            <a:pPr marL="0" indent="0" algn="just">
              <a:buNone/>
            </a:pPr>
            <a:r>
              <a:rPr lang="en-US" b="1" u="sng" dirty="0" smtClean="0">
                <a:solidFill>
                  <a:schemeClr val="tx2"/>
                </a:solidFill>
              </a:rPr>
              <a:t>Example</a:t>
            </a:r>
            <a:r>
              <a:rPr lang="en-US" b="1" dirty="0" smtClean="0">
                <a:solidFill>
                  <a:schemeClr val="tx2"/>
                </a:solidFill>
              </a:rPr>
              <a:t>:</a:t>
            </a:r>
            <a:r>
              <a:rPr lang="en-US" dirty="0" smtClean="0"/>
              <a:t> Evaluate the limit, </a:t>
            </a:r>
          </a:p>
          <a:p>
            <a:pPr marL="0" indent="0" algn="just">
              <a:buNone/>
            </a:pPr>
            <a:endParaRPr lang="en-US" dirty="0" smtClean="0"/>
          </a:p>
          <a:p>
            <a:pPr marL="0" indent="0" algn="just">
              <a:buNone/>
            </a:pPr>
            <a:r>
              <a:rPr lang="en-US" b="1" u="sng" dirty="0" smtClean="0"/>
              <a:t>Solution:</a:t>
            </a:r>
            <a:r>
              <a:rPr lang="en-US" b="1" dirty="0" smtClean="0"/>
              <a:t> W</a:t>
            </a:r>
            <a:r>
              <a:rPr lang="en-US" dirty="0" smtClean="0"/>
              <a:t>e must take left and right-hand limits as x approaches 0. </a:t>
            </a:r>
          </a:p>
          <a:p>
            <a:pPr marL="0" indent="0" algn="just">
              <a:buNone/>
            </a:pPr>
            <a:r>
              <a:rPr lang="en-US" dirty="0" smtClean="0"/>
              <a:t>The following table presents selected values.</a:t>
            </a:r>
          </a:p>
          <a:p>
            <a:pPr marL="0" indent="0" algn="just">
              <a:buNone/>
            </a:pPr>
            <a:endParaRPr lang="en-US" dirty="0" smtClean="0"/>
          </a:p>
        </p:txBody>
      </p:sp>
      <p:graphicFrame>
        <p:nvGraphicFramePr>
          <p:cNvPr id="7" name="Content Placeholder 5"/>
          <p:cNvGraphicFramePr>
            <a:graphicFrameLocks/>
          </p:cNvGraphicFramePr>
          <p:nvPr>
            <p:extLst>
              <p:ext uri="{D42A27DB-BD31-4B8C-83A1-F6EECF244321}">
                <p14:modId xmlns:p14="http://schemas.microsoft.com/office/powerpoint/2010/main" xmlns="" val="2507778889"/>
              </p:ext>
            </p:extLst>
          </p:nvPr>
        </p:nvGraphicFramePr>
        <p:xfrm>
          <a:off x="533400" y="3200400"/>
          <a:ext cx="7772396" cy="3505200"/>
        </p:xfrm>
        <a:graphic>
          <a:graphicData uri="http://schemas.openxmlformats.org/drawingml/2006/table">
            <a:tbl>
              <a:tblPr firstRow="1" bandRow="1">
                <a:tableStyleId>{2D5ABB26-0587-4C30-8999-92F81FD0307C}</a:tableStyleId>
              </a:tblPr>
              <a:tblGrid>
                <a:gridCol w="1219197"/>
                <a:gridCol w="884649"/>
                <a:gridCol w="1227182"/>
                <a:gridCol w="1110342"/>
                <a:gridCol w="1110342"/>
                <a:gridCol w="1110342"/>
                <a:gridCol w="1110342"/>
              </a:tblGrid>
              <a:tr h="370840">
                <a:tc gridSpan="7">
                  <a:txBody>
                    <a:bodyPr/>
                    <a:lstStyle/>
                    <a:p>
                      <a:r>
                        <a:rPr lang="en-US" sz="2400" b="1" dirty="0" smtClean="0"/>
                        <a:t>Approaching x = 0 from the Left</a:t>
                      </a:r>
                      <a:endParaRPr lang="en-US" sz="2400" b="1"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gridSpan="2">
                  <a:txBody>
                    <a:bodyPr/>
                    <a:lstStyle/>
                    <a:p>
                      <a:r>
                        <a:rPr lang="en-US" dirty="0" smtClean="0"/>
                        <a:t>x</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r>
                        <a:rPr lang="en-US" dirty="0" smtClean="0"/>
                        <a:t>–1 </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r>
                        <a:rPr lang="en-US" dirty="0" smtClean="0"/>
                        <a:t>1</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4</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100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10,000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1,000,000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tc>
                <a:tc>
                  <a:txBody>
                    <a:bodyPr/>
                    <a:lstStyle/>
                    <a:p>
                      <a:pPr algn="ctr"/>
                      <a:r>
                        <a:rPr lang="en-US" dirty="0" smtClean="0"/>
                        <a:t>X</a:t>
                      </a:r>
                      <a:r>
                        <a:rPr lang="en-US" baseline="30000" dirty="0" smtClean="0"/>
                        <a:t>2</a:t>
                      </a:r>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r>
              <a:tr h="370840">
                <a:tc gridSpan="7">
                  <a:txBody>
                    <a:bodyPr/>
                    <a:lstStyle/>
                    <a:p>
                      <a:pPr algn="l"/>
                      <a:endParaRPr lang="en-US" sz="2400" b="1" dirty="0" smtClean="0"/>
                    </a:p>
                    <a:p>
                      <a:pPr algn="l"/>
                      <a:r>
                        <a:rPr lang="en-US" sz="2400" b="1" dirty="0" smtClean="0"/>
                        <a:t>Approaching x = 0 from the Right </a:t>
                      </a:r>
                      <a:endParaRPr lang="en-US" sz="2400" dirty="0"/>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2">
                  <a:txBody>
                    <a:bodyPr/>
                    <a:lstStyle/>
                    <a:p>
                      <a:pPr algn="l"/>
                      <a:r>
                        <a:rPr lang="en-US" dirty="0" smtClean="0"/>
                        <a:t>X</a:t>
                      </a:r>
                      <a:endParaRPr lang="en-US"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l"/>
                      <a:r>
                        <a:rPr lang="en-US" dirty="0" smtClean="0"/>
                        <a:t>1</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4</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100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10,000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1,000,000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lnT w="19050" cap="flat" cmpd="sng" algn="ctr">
                      <a:noFill/>
                      <a:prstDash val="solid"/>
                      <a:round/>
                      <a:headEnd type="none" w="med" len="med"/>
                      <a:tailEnd type="none" w="med" len="med"/>
                    </a:lnT>
                  </a:tcPr>
                </a:tc>
                <a:tc>
                  <a:txBody>
                    <a:bodyPr/>
                    <a:lstStyle/>
                    <a:p>
                      <a:pPr algn="ctr"/>
                      <a:r>
                        <a:rPr lang="en-US" dirty="0" smtClean="0"/>
                        <a:t>X</a:t>
                      </a:r>
                      <a:r>
                        <a:rPr lang="en-US" baseline="30000" dirty="0" smtClean="0"/>
                        <a:t>2</a:t>
                      </a:r>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pPr algn="just"/>
            <a:r>
              <a:rPr lang="en-US" dirty="0"/>
              <a:t> We should conclude that </a:t>
            </a:r>
            <a:r>
              <a:rPr lang="en-US" dirty="0" err="1"/>
              <a:t>lim</a:t>
            </a:r>
            <a:r>
              <a:rPr lang="en-US" dirty="0"/>
              <a:t> (1/x</a:t>
            </a:r>
            <a:r>
              <a:rPr lang="en-US" baseline="30000" dirty="0"/>
              <a:t>2</a:t>
            </a:r>
            <a:r>
              <a:rPr lang="en-US" dirty="0"/>
              <a:t>) = </a:t>
            </a:r>
            <a:r>
              <a:rPr lang="en-US" dirty="0">
                <a:latin typeface="Times New Roman" pitchFamily="18" charset="0"/>
                <a:cs typeface="Times New Roman" pitchFamily="18" charset="0"/>
              </a:rPr>
              <a:t>∞</a:t>
            </a:r>
            <a:r>
              <a:rPr lang="en-US" dirty="0"/>
              <a:t>. Graphically</a:t>
            </a:r>
            <a:r>
              <a:rPr lang="en-US" dirty="0" smtClean="0"/>
              <a:t>,</a:t>
            </a:r>
          </a:p>
          <a:p>
            <a:pPr algn="just"/>
            <a:endParaRPr lang="en-US" dirty="0"/>
          </a:p>
          <a:p>
            <a:pPr marL="0" indent="0" algn="just">
              <a:buNone/>
            </a:pPr>
            <a:endParaRPr lang="en-US" dirty="0" smtClean="0"/>
          </a:p>
          <a:p>
            <a:pPr marL="0" indent="0" algn="just">
              <a:buNone/>
            </a:pPr>
            <a:r>
              <a:rPr lang="en-US" dirty="0" smtClean="0"/>
              <a:t> </a:t>
            </a:r>
            <a:endParaRPr lang="en-US" dirty="0"/>
          </a:p>
          <a:p>
            <a:pPr algn="just"/>
            <a:endParaRPr lang="en-US" sz="600" dirty="0"/>
          </a:p>
          <a:p>
            <a:pPr algn="just"/>
            <a:endParaRPr lang="en-US" dirty="0" smtClean="0"/>
          </a:p>
          <a:p>
            <a:pPr algn="just"/>
            <a:endParaRPr lang="en-US" dirty="0"/>
          </a:p>
          <a:p>
            <a:pPr algn="just"/>
            <a:endParaRPr lang="en-US" dirty="0" smtClean="0"/>
          </a:p>
          <a:p>
            <a:pPr algn="just"/>
            <a:r>
              <a:rPr lang="en-US" dirty="0" smtClean="0"/>
              <a:t>f </a:t>
            </a:r>
            <a:r>
              <a:rPr lang="en-US" dirty="0"/>
              <a:t>appears as in the following Fig. Note that </a:t>
            </a:r>
            <a:r>
              <a:rPr lang="en-US" i="1" dirty="0"/>
              <a:t>f</a:t>
            </a:r>
            <a:r>
              <a:rPr lang="en-US" dirty="0"/>
              <a:t>(</a:t>
            </a:r>
            <a:r>
              <a:rPr lang="en-US" i="1" dirty="0"/>
              <a:t>x</a:t>
            </a:r>
            <a:r>
              <a:rPr lang="en-US" dirty="0"/>
              <a:t>)=1/x</a:t>
            </a:r>
            <a:r>
              <a:rPr lang="en-US" baseline="30000" dirty="0"/>
              <a:t>2</a:t>
            </a:r>
            <a:r>
              <a:rPr lang="en-US" dirty="0"/>
              <a:t> has a vertical asymptote of x = 0 and horizontal asymptotes of y = 0</a:t>
            </a:r>
          </a:p>
          <a:p>
            <a:endParaRPr lang="en-GB" dirty="0"/>
          </a:p>
        </p:txBody>
      </p:sp>
    </p:spTree>
    <p:extLst>
      <p:ext uri="{BB962C8B-B14F-4D97-AF65-F5344CB8AC3E}">
        <p14:creationId xmlns:p14="http://schemas.microsoft.com/office/powerpoint/2010/main" xmlns="" val="7338936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dirty="0" smtClean="0"/>
              <a:t>NOTE: A conclusion that</a:t>
            </a:r>
          </a:p>
          <a:p>
            <a:pPr marL="0" indent="0">
              <a:buNone/>
            </a:pPr>
            <a:endParaRPr lang="en-US" dirty="0" smtClean="0"/>
          </a:p>
          <a:p>
            <a:pPr marL="0" indent="0">
              <a:buNone/>
            </a:pPr>
            <a:r>
              <a:rPr lang="en-US" dirty="0" smtClean="0"/>
              <a:t>	</a:t>
            </a:r>
          </a:p>
          <a:p>
            <a:pPr marL="0" indent="0">
              <a:buNone/>
            </a:pPr>
            <a:endParaRPr lang="en-US" dirty="0" smtClean="0"/>
          </a:p>
          <a:p>
            <a:pPr marL="974725" indent="-974725" algn="just">
              <a:buNone/>
            </a:pPr>
            <a:endParaRPr lang="en-US" dirty="0" smtClean="0"/>
          </a:p>
          <a:p>
            <a:pPr marL="974725" indent="-974725" algn="just">
              <a:buNone/>
            </a:pPr>
            <a:r>
              <a:rPr lang="en-US" dirty="0" smtClean="0"/>
              <a:t>	acknowledges that a limit does not exist: that is, there is not a real-number limiting value for </a:t>
            </a:r>
            <a:r>
              <a:rPr lang="en-US" i="1" dirty="0" smtClean="0"/>
              <a:t>f</a:t>
            </a:r>
            <a:r>
              <a:rPr lang="en-US" dirty="0" smtClean="0"/>
              <a:t>(</a:t>
            </a:r>
            <a:r>
              <a:rPr lang="en-US" i="1" dirty="0" smtClean="0"/>
              <a:t>x</a:t>
            </a:r>
            <a:r>
              <a:rPr lang="en-US" dirty="0" smtClean="0"/>
              <a:t>).</a:t>
            </a:r>
            <a:endParaRPr lang="en-US" dirty="0"/>
          </a:p>
        </p:txBody>
      </p:sp>
      <p:sp>
        <p:nvSpPr>
          <p:cNvPr id="4" name="Rectangle 3"/>
          <p:cNvSpPr/>
          <p:nvPr/>
        </p:nvSpPr>
        <p:spPr>
          <a:xfrm>
            <a:off x="457200" y="457200"/>
            <a:ext cx="8305800" cy="5105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buNone/>
            </a:pPr>
            <a:r>
              <a:rPr lang="en-US" b="1" u="sng" dirty="0" smtClean="0">
                <a:solidFill>
                  <a:schemeClr val="tx2"/>
                </a:solidFill>
              </a:rPr>
              <a:t>Continuity:</a:t>
            </a:r>
          </a:p>
          <a:p>
            <a:pPr marL="0" indent="0" algn="just">
              <a:buNone/>
            </a:pPr>
            <a:endParaRPr lang="en-US" dirty="0" smtClean="0"/>
          </a:p>
          <a:p>
            <a:pPr marL="0" indent="0" algn="just">
              <a:buNone/>
            </a:pPr>
            <a:r>
              <a:rPr lang="en-US" dirty="0" smtClean="0"/>
              <a:t>In a informal sense, a function is described as </a:t>
            </a:r>
            <a:r>
              <a:rPr lang="en-US" b="1" dirty="0" smtClean="0"/>
              <a:t>continuous</a:t>
            </a:r>
            <a:r>
              <a:rPr lang="en-US" dirty="0" smtClean="0"/>
              <a:t> if it can be sketched without lifting your pen or pencil from the paper (i.e., it has no gaps, no jumps, and no breaks).</a:t>
            </a:r>
          </a:p>
          <a:p>
            <a:pPr marL="0" indent="0" algn="just">
              <a:buNone/>
            </a:pPr>
            <a:r>
              <a:rPr lang="en-US" dirty="0" smtClean="0"/>
              <a:t>A function that is not continuous is termed as </a:t>
            </a:r>
            <a:r>
              <a:rPr lang="en-US" b="1" dirty="0" smtClean="0"/>
              <a:t>discontinuous</a:t>
            </a:r>
            <a:r>
              <a:rPr lang="en-US" dirty="0" smtClean="0"/>
              <a: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indent="0">
              <a:buNone/>
            </a:pPr>
            <a:r>
              <a:rPr lang="en-US" u="sng" dirty="0" smtClean="0">
                <a:solidFill>
                  <a:schemeClr val="tx2"/>
                </a:solidFill>
              </a:rPr>
              <a:t>Continuity at a Point</a:t>
            </a:r>
          </a:p>
          <a:p>
            <a:pPr marL="0" indent="0">
              <a:buNone/>
            </a:pPr>
            <a:r>
              <a:rPr lang="en-US" dirty="0" smtClean="0"/>
              <a:t>A function f is said to be continuous at x = a if</a:t>
            </a:r>
          </a:p>
          <a:p>
            <a:pPr marL="0" indent="0">
              <a:buNone/>
            </a:pPr>
            <a:endParaRPr lang="en-US" dirty="0" smtClean="0"/>
          </a:p>
          <a:p>
            <a:pPr marL="0" indent="0">
              <a:buNone/>
            </a:pPr>
            <a:r>
              <a:rPr lang="en-US" dirty="0" smtClean="0"/>
              <a:t>	1-	the function is defined at x = a, and</a:t>
            </a:r>
          </a:p>
          <a:p>
            <a:pPr marL="0" indent="0">
              <a:buNone/>
            </a:pPr>
            <a:r>
              <a:rPr lang="en-US" dirty="0" smtClean="0"/>
              <a:t>	2-	lim f(x) = f(a)</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Examples</a:t>
            </a:r>
            <a:endParaRPr lang="en-GB"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04800" y="1219200"/>
                <a:ext cx="8382000" cy="4906963"/>
              </a:xfrm>
            </p:spPr>
            <p:txBody>
              <a:bodyPr>
                <a:normAutofit/>
              </a:bodyPr>
              <a:lstStyle/>
              <a:p>
                <a:pPr marL="514350" indent="-514350">
                  <a:buFont typeface="+mj-lt"/>
                  <a:buAutoNum type="arabicPeriod"/>
                </a:pPr>
                <a:r>
                  <a:rPr lang="en-GB" dirty="0" smtClean="0"/>
                  <a:t>Determine that </a:t>
                </a:r>
                <a14:m>
                  <m:oMath xmlns:m="http://schemas.openxmlformats.org/officeDocument/2006/math">
                    <m:r>
                      <a:rPr lang="en-GB" b="0" i="1" smtClean="0">
                        <a:latin typeface="Cambria Math"/>
                      </a:rPr>
                      <m:t>𝑓</m:t>
                    </m:r>
                    <m:d>
                      <m:dPr>
                        <m:ctrlPr>
                          <a:rPr lang="en-GB" b="0" i="1" smtClean="0">
                            <a:latin typeface="Cambria Math"/>
                          </a:rPr>
                        </m:ctrlPr>
                      </m:dPr>
                      <m:e>
                        <m:r>
                          <a:rPr lang="en-GB" b="0" i="1" smtClean="0">
                            <a:latin typeface="Cambria Math"/>
                          </a:rPr>
                          <m:t>𝑥</m:t>
                        </m:r>
                      </m:e>
                    </m:d>
                    <m:r>
                      <a:rPr lang="en-GB" b="0" i="1" smtClean="0">
                        <a:latin typeface="Cambria Math"/>
                      </a:rPr>
                      <m:t>=</m:t>
                    </m:r>
                    <m:sSup>
                      <m:sSupPr>
                        <m:ctrlPr>
                          <a:rPr lang="en-GB" b="0" i="1" smtClean="0">
                            <a:latin typeface="Cambria Math"/>
                          </a:rPr>
                        </m:ctrlPr>
                      </m:sSupPr>
                      <m:e>
                        <m:r>
                          <a:rPr lang="en-GB" b="0" i="1" smtClean="0">
                            <a:latin typeface="Cambria Math"/>
                          </a:rPr>
                          <m:t>𝑥</m:t>
                        </m:r>
                      </m:e>
                      <m:sup>
                        <m:r>
                          <a:rPr lang="en-GB" b="0" i="1" smtClean="0">
                            <a:latin typeface="Cambria Math"/>
                          </a:rPr>
                          <m:t>3</m:t>
                        </m:r>
                      </m:sup>
                    </m:sSup>
                  </m:oMath>
                </a14:m>
                <a:r>
                  <a:rPr lang="en-GB" dirty="0" smtClean="0"/>
                  <a:t> is continuous at </a:t>
                </a:r>
                <a14:m>
                  <m:oMath xmlns:m="http://schemas.openxmlformats.org/officeDocument/2006/math">
                    <m:r>
                      <a:rPr lang="en-GB" b="0" i="1" smtClean="0">
                        <a:latin typeface="Cambria Math"/>
                      </a:rPr>
                      <m:t>𝑥</m:t>
                    </m:r>
                    <m:r>
                      <a:rPr lang="en-GB" b="0" i="1" smtClean="0">
                        <a:latin typeface="Cambria Math"/>
                      </a:rPr>
                      <m:t>=</m:t>
                    </m:r>
                    <m:r>
                      <a:rPr lang="en-GB" b="0" i="1" smtClean="0">
                        <a:latin typeface="Cambria Math"/>
                      </a:rPr>
                      <m:t>2</m:t>
                    </m:r>
                    <m:r>
                      <a:rPr lang="en-GB" b="0" i="1" smtClean="0">
                        <a:latin typeface="Cambria Math"/>
                      </a:rPr>
                      <m:t>.</m:t>
                    </m:r>
                  </m:oMath>
                </a14:m>
                <a:r>
                  <a:rPr lang="en-GB" dirty="0" smtClean="0"/>
                  <a:t/>
                </a:r>
              </a:p>
              <a:p>
                <a:pPr marL="514350" indent="-514350">
                  <a:buFont typeface="+mj-lt"/>
                  <a:buAutoNum type="arabicPeriod"/>
                </a:pPr>
                <a:endParaRPr lang="en-GB" dirty="0"/>
              </a:p>
              <a:p>
                <a:pPr marL="514350" indent="-514350">
                  <a:buFont typeface="+mj-lt"/>
                  <a:buAutoNum type="arabicPeriod"/>
                </a:pPr>
                <a:r>
                  <a:rPr lang="en-GB" dirty="0" smtClean="0"/>
                  <a:t>Determine </a:t>
                </a:r>
                <a14:m>
                  <m:oMath xmlns:m="http://schemas.openxmlformats.org/officeDocument/2006/math">
                    <m:r>
                      <a:rPr lang="en-GB" b="0" i="1" smtClean="0">
                        <a:latin typeface="Cambria Math"/>
                      </a:rPr>
                      <m:t>𝑓</m:t>
                    </m:r>
                    <m:d>
                      <m:dPr>
                        <m:ctrlPr>
                          <a:rPr lang="en-GB" b="0" i="1" smtClean="0">
                            <a:latin typeface="Cambria Math"/>
                          </a:rPr>
                        </m:ctrlPr>
                      </m:dPr>
                      <m:e>
                        <m:r>
                          <a:rPr lang="en-GB" b="0" i="1" smtClean="0">
                            <a:latin typeface="Cambria Math"/>
                          </a:rPr>
                          <m:t>𝑥</m:t>
                        </m:r>
                      </m:e>
                    </m:d>
                    <m:r>
                      <a:rPr lang="en-GB" b="0" i="1" smtClean="0">
                        <a:latin typeface="Cambria Math"/>
                      </a:rPr>
                      <m:t>=</m:t>
                    </m:r>
                    <m:f>
                      <m:fPr>
                        <m:ctrlPr>
                          <a:rPr lang="en-GB" b="0" i="1" smtClean="0">
                            <a:latin typeface="Cambria Math"/>
                          </a:rPr>
                        </m:ctrlPr>
                      </m:fPr>
                      <m:num>
                        <m:sSup>
                          <m:sSupPr>
                            <m:ctrlPr>
                              <a:rPr lang="en-GB" b="0" i="1" smtClean="0">
                                <a:latin typeface="Cambria Math"/>
                              </a:rPr>
                            </m:ctrlPr>
                          </m:sSupPr>
                          <m:e>
                            <m:r>
                              <a:rPr lang="en-GB" b="0" i="1" smtClean="0">
                                <a:latin typeface="Cambria Math"/>
                              </a:rPr>
                              <m:t>𝑥</m:t>
                            </m:r>
                          </m:e>
                          <m:sup>
                            <m:r>
                              <a:rPr lang="en-GB" b="0" i="1" smtClean="0">
                                <a:latin typeface="Cambria Math"/>
                              </a:rPr>
                              <m:t>3</m:t>
                            </m:r>
                          </m:sup>
                        </m:sSup>
                        <m:r>
                          <a:rPr lang="en-GB" b="0" i="1" smtClean="0">
                            <a:latin typeface="Cambria Math"/>
                          </a:rPr>
                          <m:t>−</m:t>
                        </m:r>
                        <m:r>
                          <a:rPr lang="en-GB" b="0" i="1" smtClean="0">
                            <a:latin typeface="Cambria Math"/>
                          </a:rPr>
                          <m:t>9</m:t>
                        </m:r>
                      </m:num>
                      <m:den>
                        <m:r>
                          <a:rPr lang="en-GB" b="0" i="1" smtClean="0">
                            <a:latin typeface="Cambria Math"/>
                          </a:rPr>
                          <m:t>𝑥</m:t>
                        </m:r>
                        <m:r>
                          <a:rPr lang="en-GB" b="0" i="1" smtClean="0">
                            <a:latin typeface="Cambria Math"/>
                          </a:rPr>
                          <m:t>−</m:t>
                        </m:r>
                        <m:r>
                          <a:rPr lang="en-GB" b="0" i="1" smtClean="0">
                            <a:latin typeface="Cambria Math"/>
                          </a:rPr>
                          <m:t>3</m:t>
                        </m:r>
                      </m:den>
                    </m:f>
                  </m:oMath>
                </a14:m>
                <a:r>
                  <a:rPr lang="en-GB" dirty="0" smtClean="0"/>
                  <a:t> is continuous at </a:t>
                </a:r>
                <a14:m>
                  <m:oMath xmlns:m="http://schemas.openxmlformats.org/officeDocument/2006/math">
                    <m:r>
                      <a:rPr lang="en-GB" b="0" i="1" smtClean="0">
                        <a:latin typeface="Cambria Math"/>
                      </a:rPr>
                      <m:t>𝑥</m:t>
                    </m:r>
                    <m:r>
                      <a:rPr lang="en-GB" b="0" i="1" smtClean="0">
                        <a:latin typeface="Cambria Math"/>
                      </a:rPr>
                      <m:t>=</m:t>
                    </m:r>
                    <m:r>
                      <a:rPr lang="en-GB" b="0" i="1" smtClean="0">
                        <a:latin typeface="Cambria Math"/>
                      </a:rPr>
                      <m:t>3</m:t>
                    </m:r>
                  </m:oMath>
                </a14:m>
                <a:r>
                  <a:rPr lang="en-GB" dirty="0" smtClean="0"/>
                  <a: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4800" y="1219200"/>
                <a:ext cx="8382000" cy="4906963"/>
              </a:xfrm>
              <a:blipFill rotWithShape="1">
                <a:blip r:embed="rId3"/>
                <a:stretch>
                  <a:fillRect l="-1600" t="-1615" r="-436"/>
                </a:stretch>
              </a:blipFill>
            </p:spPr>
            <p:txBody>
              <a:bodyPr/>
              <a:lstStyle/>
              <a:p>
                <a:r>
                  <a:rPr lang="en-GB">
                    <a:noFill/>
                  </a:rPr>
                  <a:t> </a:t>
                </a:r>
              </a:p>
            </p:txBody>
          </p:sp>
        </mc:Fallback>
      </mc:AlternateContent>
    </p:spTree>
    <p:extLst>
      <p:ext uri="{BB962C8B-B14F-4D97-AF65-F5344CB8AC3E}">
        <p14:creationId xmlns:p14="http://schemas.microsoft.com/office/powerpoint/2010/main" xmlns="" val="28924907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0" indent="0">
              <a:buNone/>
            </a:pPr>
            <a:r>
              <a:rPr lang="en-US" dirty="0" smtClean="0"/>
              <a:t>The slope of a straight line can be determined by the </a:t>
            </a:r>
            <a:r>
              <a:rPr lang="en-US" b="1" dirty="0" smtClean="0"/>
              <a:t>two-point formula</a:t>
            </a:r>
            <a:endParaRPr lang="en-US" dirty="0" smtClean="0"/>
          </a:p>
        </p:txBody>
      </p:sp>
      <p:sp>
        <p:nvSpPr>
          <p:cNvPr id="5" name="Title 5"/>
          <p:cNvSpPr>
            <a:spLocks noGrp="1"/>
          </p:cNvSpPr>
          <p:nvPr>
            <p:ph type="title"/>
          </p:nvPr>
        </p:nvSpPr>
        <p:spPr>
          <a:xfrm>
            <a:off x="457200" y="274638"/>
            <a:ext cx="8229600" cy="1143000"/>
          </a:xfrm>
        </p:spPr>
        <p:txBody>
          <a:bodyPr>
            <a:normAutofit fontScale="90000"/>
          </a:bodyPr>
          <a:lstStyle/>
          <a:p>
            <a:pPr algn="l"/>
            <a:r>
              <a:rPr lang="en-US" sz="4000" u="sng" dirty="0" smtClean="0">
                <a:solidFill>
                  <a:schemeClr val="tx2"/>
                </a:solidFill>
                <a:latin typeface="+mn-lt"/>
              </a:rPr>
              <a:t>Average Rate of Change and the Slope</a:t>
            </a:r>
            <a:endParaRPr lang="en-US" sz="4000" u="sng" dirty="0">
              <a:solidFill>
                <a:schemeClr val="tx2"/>
              </a:solidFill>
              <a:latin typeface="+mn-lt"/>
            </a:endParaRPr>
          </a:p>
        </p:txBody>
      </p:sp>
      <p:graphicFrame>
        <p:nvGraphicFramePr>
          <p:cNvPr id="6" name="Object 5"/>
          <p:cNvGraphicFramePr>
            <a:graphicFrameLocks noChangeAspect="1"/>
          </p:cNvGraphicFramePr>
          <p:nvPr/>
        </p:nvGraphicFramePr>
        <p:xfrm>
          <a:off x="2971800" y="3125788"/>
          <a:ext cx="2890838" cy="1141412"/>
        </p:xfrm>
        <a:graphic>
          <a:graphicData uri="http://schemas.openxmlformats.org/presentationml/2006/ole">
            <p:oleObj spid="_x0000_s9245" name="Equation" r:id="rId3" imgW="1091726" imgH="431613" progId="Equation.3">
              <p:embed/>
            </p:oleObj>
          </a:graphicData>
        </a:graphic>
      </p:graphicFrame>
    </p:spTree>
    <p:extLst>
      <p:ext uri="{BB962C8B-B14F-4D97-AF65-F5344CB8AC3E}">
        <p14:creationId xmlns:p14="http://schemas.microsoft.com/office/powerpoint/2010/main" xmlns="" val="36448001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idx="1"/>
          </p:nvPr>
        </p:nvSpPr>
        <p:spPr>
          <a:xfrm>
            <a:off x="457200" y="609600"/>
            <a:ext cx="8229600" cy="5715000"/>
          </a:xfrm>
        </p:spPr>
        <p:txBody>
          <a:bodyPr>
            <a:normAutofit/>
          </a:bodyPr>
          <a:lstStyle/>
          <a:p>
            <a:pPr marL="0" indent="0" algn="just">
              <a:buNone/>
            </a:pPr>
            <a:r>
              <a:rPr lang="en-US" sz="2800" dirty="0" smtClean="0"/>
              <a:t>The following figure illustrates the graph of a linear function. With linear functions the slope is constant over the domain if the function. The slope provides an </a:t>
            </a:r>
            <a:r>
              <a:rPr lang="en-US" sz="2800" i="1" dirty="0" smtClean="0"/>
              <a:t>exact measure</a:t>
            </a:r>
            <a:r>
              <a:rPr lang="en-US" sz="2800" dirty="0" smtClean="0"/>
              <a:t> of the rate of change in the value of </a:t>
            </a:r>
            <a:r>
              <a:rPr lang="en-US" sz="2800" i="1" dirty="0" smtClean="0"/>
              <a:t>y</a:t>
            </a:r>
            <a:r>
              <a:rPr lang="en-US" sz="2800" dirty="0" smtClean="0"/>
              <a:t> with respect to a change in the value of </a:t>
            </a:r>
            <a:r>
              <a:rPr lang="en-US" sz="2800" i="1" dirty="0" smtClean="0"/>
              <a:t>x.</a:t>
            </a:r>
            <a:r>
              <a:rPr lang="en-US" sz="2800" dirty="0" smtClean="0"/>
              <a:t>  </a:t>
            </a:r>
            <a:endParaRPr lang="en-US" sz="2800" dirty="0"/>
          </a:p>
        </p:txBody>
      </p:sp>
      <p:cxnSp>
        <p:nvCxnSpPr>
          <p:cNvPr id="6" name="Straight Arrow Connector 5"/>
          <p:cNvCxnSpPr/>
          <p:nvPr/>
        </p:nvCxnSpPr>
        <p:spPr>
          <a:xfrm>
            <a:off x="4724400" y="6172200"/>
            <a:ext cx="3505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724400" y="3429000"/>
            <a:ext cx="0" cy="2743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724400" y="3276600"/>
            <a:ext cx="2514600" cy="2057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34000" y="4876800"/>
            <a:ext cx="106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400800" y="3962400"/>
            <a:ext cx="0" cy="9144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3" name="Object 22"/>
          <p:cNvGraphicFramePr>
            <a:graphicFrameLocks noChangeAspect="1"/>
          </p:cNvGraphicFramePr>
          <p:nvPr/>
        </p:nvGraphicFramePr>
        <p:xfrm>
          <a:off x="6400800" y="4191000"/>
          <a:ext cx="457200" cy="431515"/>
        </p:xfrm>
        <a:graphic>
          <a:graphicData uri="http://schemas.openxmlformats.org/presentationml/2006/ole">
            <p:oleObj spid="_x0000_s10296" name="Equation" r:id="rId3" imgW="215713" imgH="203024" progId="Equation.3">
              <p:embed/>
            </p:oleObj>
          </a:graphicData>
        </a:graphic>
      </p:graphicFrame>
      <p:graphicFrame>
        <p:nvGraphicFramePr>
          <p:cNvPr id="2051" name="Object 3"/>
          <p:cNvGraphicFramePr>
            <a:graphicFrameLocks noChangeAspect="1"/>
          </p:cNvGraphicFramePr>
          <p:nvPr/>
        </p:nvGraphicFramePr>
        <p:xfrm>
          <a:off x="5791200" y="4863558"/>
          <a:ext cx="407988" cy="337091"/>
        </p:xfrm>
        <a:graphic>
          <a:graphicData uri="http://schemas.openxmlformats.org/presentationml/2006/ole">
            <p:oleObj spid="_x0000_s10297" name="Equation" r:id="rId4" imgW="215619" imgH="177569" progId="Equation.3">
              <p:embed/>
            </p:oleObj>
          </a:graphicData>
        </a:graphic>
      </p:graphicFrame>
      <p:sp>
        <p:nvSpPr>
          <p:cNvPr id="24" name="TextBox 23"/>
          <p:cNvSpPr txBox="1"/>
          <p:nvPr/>
        </p:nvSpPr>
        <p:spPr>
          <a:xfrm>
            <a:off x="6172200" y="3581400"/>
            <a:ext cx="314510" cy="369332"/>
          </a:xfrm>
          <a:prstGeom prst="rect">
            <a:avLst/>
          </a:prstGeom>
          <a:noFill/>
        </p:spPr>
        <p:txBody>
          <a:bodyPr wrap="none" rtlCol="0">
            <a:spAutoFit/>
          </a:bodyPr>
          <a:lstStyle/>
          <a:p>
            <a:r>
              <a:rPr lang="en-US" b="1" dirty="0" smtClean="0"/>
              <a:t>B</a:t>
            </a:r>
            <a:endParaRPr lang="en-US" b="1" dirty="0"/>
          </a:p>
        </p:txBody>
      </p:sp>
      <p:sp>
        <p:nvSpPr>
          <p:cNvPr id="25" name="TextBox 24"/>
          <p:cNvSpPr txBox="1"/>
          <p:nvPr/>
        </p:nvSpPr>
        <p:spPr>
          <a:xfrm>
            <a:off x="5105400" y="4495800"/>
            <a:ext cx="324128" cy="369332"/>
          </a:xfrm>
          <a:prstGeom prst="rect">
            <a:avLst/>
          </a:prstGeom>
          <a:noFill/>
        </p:spPr>
        <p:txBody>
          <a:bodyPr wrap="none" rtlCol="0">
            <a:spAutoFit/>
          </a:bodyPr>
          <a:lstStyle/>
          <a:p>
            <a:r>
              <a:rPr lang="en-US" b="1" dirty="0" smtClean="0"/>
              <a:t>A</a:t>
            </a:r>
            <a:endParaRPr lang="en-US" b="1" dirty="0"/>
          </a:p>
        </p:txBody>
      </p:sp>
    </p:spTree>
    <p:extLst>
      <p:ext uri="{BB962C8B-B14F-4D97-AF65-F5344CB8AC3E}">
        <p14:creationId xmlns:p14="http://schemas.microsoft.com/office/powerpoint/2010/main" xmlns="" val="864064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92500" lnSpcReduction="10000"/>
          </a:bodyPr>
          <a:lstStyle/>
          <a:p>
            <a:pPr algn="just"/>
            <a:r>
              <a:rPr lang="en-US" dirty="0" smtClean="0"/>
              <a:t>If the function in the above figure represents a cost function and </a:t>
            </a:r>
            <a:r>
              <a:rPr lang="en-US" i="1" dirty="0" smtClean="0"/>
              <a:t>x</a:t>
            </a:r>
            <a:r>
              <a:rPr lang="en-US" dirty="0" smtClean="0"/>
              <a:t> equals the number of units produced, the slope indicates the rate at which total cost increases with respect to changes in the level of output.</a:t>
            </a:r>
          </a:p>
          <a:p>
            <a:pPr marL="0" indent="0" algn="just">
              <a:buNone/>
            </a:pPr>
            <a:endParaRPr lang="en-US" dirty="0" smtClean="0"/>
          </a:p>
          <a:p>
            <a:pPr algn="just"/>
            <a:r>
              <a:rPr lang="en-US" dirty="0" smtClean="0"/>
              <a:t>With </a:t>
            </a:r>
            <a:r>
              <a:rPr lang="en-US" i="1" dirty="0" smtClean="0"/>
              <a:t>nonlinear functions</a:t>
            </a:r>
            <a:r>
              <a:rPr lang="en-US" dirty="0" smtClean="0"/>
              <a:t> the rate of change in the value of </a:t>
            </a:r>
            <a:r>
              <a:rPr lang="en-US" i="1" dirty="0" smtClean="0"/>
              <a:t>y</a:t>
            </a:r>
            <a:r>
              <a:rPr lang="en-US" dirty="0" smtClean="0"/>
              <a:t> with respect to a change in </a:t>
            </a:r>
            <a:r>
              <a:rPr lang="en-US" i="1" dirty="0" smtClean="0"/>
              <a:t>x</a:t>
            </a:r>
            <a:r>
              <a:rPr lang="en-US" dirty="0" smtClean="0"/>
              <a:t> is </a:t>
            </a:r>
            <a:r>
              <a:rPr lang="en-US" i="1" dirty="0" smtClean="0"/>
              <a:t>not constant.</a:t>
            </a:r>
          </a:p>
          <a:p>
            <a:pPr algn="just"/>
            <a:r>
              <a:rPr lang="en-US" dirty="0" smtClean="0"/>
              <a:t>One way of describing nonlinear functions is by the </a:t>
            </a:r>
            <a:r>
              <a:rPr lang="en-US" b="1" dirty="0" smtClean="0"/>
              <a:t>average rate of change</a:t>
            </a:r>
            <a:r>
              <a:rPr lang="en-US" dirty="0" smtClean="0"/>
              <a:t> over some interval.</a:t>
            </a:r>
            <a:endParaRPr lang="en-US" dirty="0"/>
          </a:p>
        </p:txBody>
      </p:sp>
    </p:spTree>
    <p:extLst>
      <p:ext uri="{BB962C8B-B14F-4D97-AF65-F5344CB8AC3E}">
        <p14:creationId xmlns:p14="http://schemas.microsoft.com/office/powerpoint/2010/main" xmlns="" val="15463778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305800" cy="5668963"/>
          </a:xfrm>
        </p:spPr>
        <p:txBody>
          <a:bodyPr/>
          <a:lstStyle/>
          <a:p>
            <a:pPr marL="0" indent="0">
              <a:buNone/>
            </a:pPr>
            <a:r>
              <a:rPr lang="en-US" dirty="0" smtClean="0"/>
              <a:t>Consider the following figure.</a:t>
            </a:r>
            <a:endParaRPr lang="en-US" dirty="0"/>
          </a:p>
        </p:txBody>
      </p:sp>
    </p:spTree>
    <p:extLst>
      <p:ext uri="{BB962C8B-B14F-4D97-AF65-F5344CB8AC3E}">
        <p14:creationId xmlns:p14="http://schemas.microsoft.com/office/powerpoint/2010/main" xmlns="" val="14789791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lstStyle/>
          <a:p>
            <a:pPr marL="0" indent="0">
              <a:buNone/>
            </a:pPr>
            <a:r>
              <a:rPr lang="en-US" dirty="0" smtClean="0"/>
              <a:t>In moving from point A to point B, the change in the value of x is (x + </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x) – x, or </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x. </a:t>
            </a:r>
            <a:r>
              <a:rPr lang="en-US" dirty="0" smtClean="0">
                <a:cs typeface="Times New Roman" pitchFamily="18" charset="0"/>
              </a:rPr>
              <a:t>The associated change in the value of y is</a:t>
            </a:r>
            <a:r>
              <a:rPr lang="en-US" dirty="0" smtClean="0">
                <a:latin typeface="Times New Roman" pitchFamily="18" charset="0"/>
                <a:cs typeface="Times New Roman" pitchFamily="18" charset="0"/>
              </a:rPr>
              <a:t> </a:t>
            </a:r>
          </a:p>
          <a:p>
            <a:pPr marL="0" indent="0" algn="ctr">
              <a:buNone/>
            </a:pP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y = </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(x + </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x) – </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(x)</a:t>
            </a:r>
          </a:p>
          <a:p>
            <a:pPr marL="0" indent="0">
              <a:buNone/>
            </a:pPr>
            <a:r>
              <a:rPr lang="en-US" dirty="0" smtClean="0">
                <a:cs typeface="Times New Roman" pitchFamily="18" charset="0"/>
              </a:rPr>
              <a:t>The ratio of these changes is.</a:t>
            </a:r>
          </a:p>
          <a:p>
            <a:pPr marL="0" indent="0">
              <a:buNone/>
            </a:pPr>
            <a:r>
              <a:rPr lang="en-US"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y       f(x + </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x) – f(x)</a:t>
            </a:r>
          </a:p>
          <a:p>
            <a:pPr marL="0" indent="0">
              <a:buNone/>
            </a:pPr>
            <a:r>
              <a:rPr lang="en-US" dirty="0" smtClean="0">
                <a:latin typeface="Times New Roman" pitchFamily="18" charset="0"/>
                <a:cs typeface="Times New Roman" pitchFamily="18" charset="0"/>
              </a:rPr>
              <a:t>		</a:t>
            </a:r>
            <a:r>
              <a:rPr lang="el-GR"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x		   </a:t>
            </a:r>
            <a:r>
              <a:rPr lang="el-GR" dirty="0" smtClean="0">
                <a:latin typeface="Times New Roman" pitchFamily="18" charset="0"/>
                <a:cs typeface="Times New Roman" pitchFamily="18" charset="0"/>
              </a:rPr>
              <a:t> Δ</a:t>
            </a:r>
            <a:r>
              <a:rPr lang="en-US" dirty="0" smtClean="0">
                <a:latin typeface="Times New Roman" pitchFamily="18" charset="0"/>
                <a:cs typeface="Times New Roman" pitchFamily="18" charset="0"/>
              </a:rPr>
              <a:t>x</a:t>
            </a:r>
            <a:endParaRPr lang="en-US" dirty="0" smtClean="0">
              <a:cs typeface="Times New Roman" pitchFamily="18" charset="0"/>
            </a:endParaRPr>
          </a:p>
          <a:p>
            <a:pPr marL="0" indent="0">
              <a:buNone/>
            </a:pPr>
            <a:r>
              <a:rPr lang="en-US" dirty="0" smtClean="0">
                <a:cs typeface="Times New Roman" pitchFamily="18" charset="0"/>
              </a:rPr>
              <a:t>The above equation is sometimes referred to as the difference quotient.</a:t>
            </a:r>
            <a:endParaRPr lang="en-US" dirty="0" smtClean="0"/>
          </a:p>
        </p:txBody>
      </p:sp>
      <p:sp>
        <p:nvSpPr>
          <p:cNvPr id="6" name="TextBox 5"/>
          <p:cNvSpPr txBox="1"/>
          <p:nvPr/>
        </p:nvSpPr>
        <p:spPr>
          <a:xfrm>
            <a:off x="2209800" y="3657600"/>
            <a:ext cx="6934200" cy="584775"/>
          </a:xfrm>
          <a:prstGeom prst="rect">
            <a:avLst/>
          </a:prstGeom>
          <a:noFill/>
        </p:spPr>
        <p:txBody>
          <a:bodyPr wrap="square" rtlCol="0">
            <a:spAutoFit/>
          </a:bodyPr>
          <a:lstStyle/>
          <a:p>
            <a:r>
              <a:rPr lang="en-US" sz="3200" dirty="0" smtClean="0">
                <a:latin typeface="Times New Roman" pitchFamily="18" charset="0"/>
                <a:cs typeface="Times New Roman" pitchFamily="18" charset="0"/>
              </a:rPr>
              <a:t>----- = ---------------------</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3608720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lnSpcReduction="10000"/>
          </a:bodyPr>
          <a:lstStyle/>
          <a:p>
            <a:pPr marL="0" indent="0">
              <a:buNone/>
            </a:pPr>
            <a:r>
              <a:rPr lang="en-US" sz="2800" b="1" u="sng" dirty="0" smtClean="0">
                <a:solidFill>
                  <a:schemeClr val="tx2"/>
                </a:solidFill>
              </a:rPr>
              <a:t>What Does The  Difference Quotient Represent</a:t>
            </a:r>
          </a:p>
          <a:p>
            <a:pPr marL="0" indent="0" algn="just">
              <a:buNone/>
            </a:pPr>
            <a:endParaRPr lang="en-US" dirty="0" smtClean="0"/>
          </a:p>
          <a:p>
            <a:pPr marL="0" indent="0" algn="just">
              <a:buNone/>
            </a:pPr>
            <a:r>
              <a:rPr lang="en-US" dirty="0" smtClean="0"/>
              <a:t>Given any two points on a function f having coordinates </a:t>
            </a:r>
            <a:r>
              <a:rPr lang="en-US" i="1" dirty="0" smtClean="0">
                <a:latin typeface="Times New Roman" pitchFamily="18" charset="0"/>
                <a:cs typeface="Times New Roman" pitchFamily="18" charset="0"/>
              </a:rPr>
              <a:t>[x, f(x)] </a:t>
            </a:r>
            <a:r>
              <a:rPr lang="en-US" dirty="0" smtClean="0"/>
              <a:t>and </a:t>
            </a:r>
            <a:r>
              <a:rPr lang="en-US" i="1" dirty="0" smtClean="0">
                <a:latin typeface="Times New Roman" pitchFamily="18" charset="0"/>
                <a:cs typeface="Times New Roman" pitchFamily="18" charset="0"/>
              </a:rPr>
              <a:t>[(x + </a:t>
            </a:r>
            <a:r>
              <a:rPr lang="en-US" i="1" dirty="0" err="1" smtClean="0">
                <a:latin typeface="Times New Roman" pitchFamily="18" charset="0"/>
                <a:cs typeface="Times New Roman" pitchFamily="18" charset="0"/>
              </a:rPr>
              <a:t>Δx</a:t>
            </a:r>
            <a:r>
              <a:rPr lang="en-US" i="1" dirty="0" smtClean="0">
                <a:latin typeface="Times New Roman" pitchFamily="18" charset="0"/>
                <a:cs typeface="Times New Roman" pitchFamily="18" charset="0"/>
              </a:rPr>
              <a:t>), f(x + </a:t>
            </a:r>
            <a:r>
              <a:rPr lang="el-GR" i="1" dirty="0" smtClean="0">
                <a:latin typeface="Times New Roman" pitchFamily="18" charset="0"/>
                <a:cs typeface="Times New Roman" pitchFamily="18" charset="0"/>
              </a:rPr>
              <a:t>Δ</a:t>
            </a:r>
            <a:r>
              <a:rPr lang="en-US" i="1" dirty="0" smtClean="0">
                <a:latin typeface="Times New Roman" pitchFamily="18" charset="0"/>
                <a:cs typeface="Times New Roman" pitchFamily="18" charset="0"/>
              </a:rPr>
              <a:t>x)]</a:t>
            </a:r>
            <a:r>
              <a:rPr lang="en-US" dirty="0" smtClean="0">
                <a:cs typeface="Times New Roman" pitchFamily="18" charset="0"/>
              </a:rPr>
              <a:t>, the difference quotient represents.</a:t>
            </a:r>
          </a:p>
          <a:p>
            <a:pPr marL="854075" indent="-854075" algn="just">
              <a:buNone/>
            </a:pPr>
            <a:r>
              <a:rPr lang="en-US" dirty="0" smtClean="0">
                <a:cs typeface="Times New Roman" pitchFamily="18" charset="0"/>
              </a:rPr>
              <a:t>I-	the average rate of change in the value of y with respect to the change in x while moving from </a:t>
            </a:r>
          </a:p>
          <a:p>
            <a:pPr marL="854075" indent="-854075" algn="ctr">
              <a:buNone/>
            </a:pPr>
            <a:r>
              <a:rPr lang="en-US" i="1" dirty="0" smtClean="0">
                <a:latin typeface="Times New Roman" pitchFamily="18" charset="0"/>
                <a:cs typeface="Times New Roman" pitchFamily="18" charset="0"/>
              </a:rPr>
              <a:t>[x, f(x)] to [(x + </a:t>
            </a:r>
            <a:r>
              <a:rPr lang="el-GR" i="1" dirty="0" smtClean="0">
                <a:latin typeface="Times New Roman" pitchFamily="18" charset="0"/>
                <a:cs typeface="Times New Roman" pitchFamily="18" charset="0"/>
              </a:rPr>
              <a:t>Δ</a:t>
            </a:r>
            <a:r>
              <a:rPr lang="en-US" i="1" dirty="0" smtClean="0">
                <a:latin typeface="Times New Roman" pitchFamily="18" charset="0"/>
                <a:cs typeface="Times New Roman" pitchFamily="18" charset="0"/>
              </a:rPr>
              <a:t>x), f(x + </a:t>
            </a:r>
            <a:r>
              <a:rPr lang="el-GR" i="1" dirty="0" smtClean="0">
                <a:latin typeface="Times New Roman" pitchFamily="18" charset="0"/>
                <a:cs typeface="Times New Roman" pitchFamily="18" charset="0"/>
              </a:rPr>
              <a:t>Δ</a:t>
            </a:r>
            <a:r>
              <a:rPr lang="en-US" i="1" dirty="0" smtClean="0">
                <a:latin typeface="Times New Roman" pitchFamily="18" charset="0"/>
                <a:cs typeface="Times New Roman" pitchFamily="18" charset="0"/>
              </a:rPr>
              <a:t>x)]</a:t>
            </a:r>
          </a:p>
          <a:p>
            <a:pPr marL="914400" indent="-914400" algn="just">
              <a:buNone/>
            </a:pPr>
            <a:r>
              <a:rPr lang="en-US" dirty="0" smtClean="0">
                <a:cs typeface="Times New Roman" pitchFamily="18" charset="0"/>
              </a:rPr>
              <a:t>II-	The slope of the secant line connecting the two points.</a:t>
            </a:r>
            <a:endParaRPr lang="en-US" dirty="0"/>
          </a:p>
        </p:txBody>
      </p:sp>
    </p:spTree>
    <p:extLst>
      <p:ext uri="{BB962C8B-B14F-4D97-AF65-F5344CB8AC3E}">
        <p14:creationId xmlns:p14="http://schemas.microsoft.com/office/powerpoint/2010/main" xmlns="" val="27013836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609600"/>
            <a:ext cx="8229600" cy="5638800"/>
          </a:xfrm>
        </p:spPr>
        <p:txBody>
          <a:bodyPr>
            <a:normAutofit lnSpcReduction="10000"/>
          </a:bodyPr>
          <a:lstStyle/>
          <a:p>
            <a:pPr marL="0" indent="0">
              <a:buNone/>
            </a:pPr>
            <a:r>
              <a:rPr lang="en-US" u="sng" dirty="0" smtClean="0">
                <a:solidFill>
                  <a:schemeClr val="tx2"/>
                </a:solidFill>
              </a:rPr>
              <a:t>Examples:</a:t>
            </a:r>
          </a:p>
          <a:p>
            <a:pPr marL="514350" indent="-514350" algn="just">
              <a:buAutoNum type="alphaLcParenBoth"/>
            </a:pPr>
            <a:r>
              <a:rPr lang="en-US" dirty="0" smtClean="0"/>
              <a:t>Find the general expression for the difference quotient of the function </a:t>
            </a:r>
            <a:r>
              <a:rPr lang="en-US" dirty="0" smtClean="0">
                <a:latin typeface="Times New Roman" pitchFamily="18" charset="0"/>
                <a:cs typeface="Times New Roman" pitchFamily="18" charset="0"/>
              </a:rPr>
              <a:t>y = </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(x) = x</a:t>
            </a:r>
            <a:r>
              <a:rPr lang="en-US" baseline="30000" dirty="0" smtClean="0">
                <a:latin typeface="Times New Roman" pitchFamily="18" charset="0"/>
                <a:cs typeface="Times New Roman" pitchFamily="18" charset="0"/>
              </a:rPr>
              <a:t>2</a:t>
            </a:r>
            <a:r>
              <a:rPr lang="en-US" dirty="0" smtClean="0"/>
              <a:t>.</a:t>
            </a:r>
          </a:p>
          <a:p>
            <a:pPr marL="514350" indent="-514350" algn="just">
              <a:buAutoNum type="alphaLcParenBoth"/>
            </a:pPr>
            <a:endParaRPr lang="en-US" dirty="0" smtClean="0"/>
          </a:p>
          <a:p>
            <a:pPr marL="514350" indent="-514350" algn="just">
              <a:buAutoNum type="alphaLcParenBoth"/>
            </a:pPr>
            <a:r>
              <a:rPr lang="en-US" dirty="0" smtClean="0"/>
              <a:t>Find the slope of the line connecting (-2, 4) and (3, 9) using the two-point formula.</a:t>
            </a:r>
          </a:p>
          <a:p>
            <a:pPr marL="514350" indent="-514350" algn="just">
              <a:buAutoNum type="alphaLcParenBoth"/>
            </a:pPr>
            <a:endParaRPr lang="en-US" dirty="0" smtClean="0"/>
          </a:p>
          <a:p>
            <a:pPr marL="514350" indent="-514350" algn="just">
              <a:buAutoNum type="alphaLcParenBoth"/>
            </a:pPr>
            <a:r>
              <a:rPr lang="en-US" dirty="0" smtClean="0"/>
              <a:t>Find the slope in part (b) using the expression for the difference quotient found in part (a).</a:t>
            </a:r>
          </a:p>
        </p:txBody>
      </p:sp>
    </p:spTree>
    <p:extLst>
      <p:ext uri="{BB962C8B-B14F-4D97-AF65-F5344CB8AC3E}">
        <p14:creationId xmlns:p14="http://schemas.microsoft.com/office/powerpoint/2010/main" xmlns="" val="2233892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9" name="Content Placeholder 8"/>
              <p:cNvSpPr>
                <a:spLocks noGrp="1"/>
              </p:cNvSpPr>
              <p:nvPr>
                <p:ph idx="1"/>
              </p:nvPr>
            </p:nvSpPr>
            <p:spPr>
              <a:xfrm>
                <a:off x="457200" y="457200"/>
                <a:ext cx="8229600" cy="5791200"/>
              </a:xfrm>
            </p:spPr>
            <p:txBody>
              <a:bodyPr/>
              <a:lstStyle/>
              <a:p>
                <a:pPr marL="0" indent="0">
                  <a:buNone/>
                </a:pPr>
                <a:r>
                  <a:rPr lang="en-US" u="sng" dirty="0" smtClean="0">
                    <a:solidFill>
                      <a:schemeClr val="tx2"/>
                    </a:solidFill>
                  </a:rPr>
                  <a:t>SOLUTION</a:t>
                </a:r>
              </a:p>
              <a:p>
                <a:pPr marL="465138" indent="-465138">
                  <a:buNone/>
                </a:pPr>
                <a:r>
                  <a:rPr lang="en-US" dirty="0" smtClean="0"/>
                  <a:t>(a) Given two points on the function </a:t>
                </a:r>
                <a14:m>
                  <m:oMath xmlns:m="http://schemas.openxmlformats.org/officeDocument/2006/math">
                    <m:r>
                      <a:rPr lang="en-US" i="1" dirty="0" smtClean="0">
                        <a:latin typeface="Cambria Math"/>
                        <a:cs typeface="Times New Roman" pitchFamily="18" charset="0"/>
                      </a:rPr>
                      <m:t>𝑓</m:t>
                    </m:r>
                    <m:r>
                      <a:rPr lang="en-US" i="1" dirty="0" smtClean="0">
                        <a:latin typeface="Cambria Math"/>
                        <a:cs typeface="Times New Roman" pitchFamily="18" charset="0"/>
                      </a:rPr>
                      <m:t>(</m:t>
                    </m:r>
                    <m:r>
                      <a:rPr lang="en-US" i="1" dirty="0" smtClean="0">
                        <a:latin typeface="Cambria Math"/>
                        <a:cs typeface="Times New Roman" pitchFamily="18" charset="0"/>
                      </a:rPr>
                      <m:t>𝑥</m:t>
                    </m:r>
                    <m:r>
                      <a:rPr lang="en-US" i="1" dirty="0" smtClean="0">
                        <a:latin typeface="Cambria Math"/>
                        <a:cs typeface="Times New Roman" pitchFamily="18" charset="0"/>
                      </a:rPr>
                      <m:t>) = </m:t>
                    </m:r>
                    <m:r>
                      <a:rPr lang="en-US" i="1" dirty="0" smtClean="0">
                        <a:latin typeface="Cambria Math"/>
                        <a:cs typeface="Times New Roman" pitchFamily="18" charset="0"/>
                      </a:rPr>
                      <m:t>𝑥</m:t>
                    </m:r>
                    <m:r>
                      <a:rPr lang="en-US" i="1" baseline="30000" dirty="0" smtClean="0">
                        <a:latin typeface="Cambria Math"/>
                        <a:cs typeface="Times New Roman" pitchFamily="18" charset="0"/>
                      </a:rPr>
                      <m:t>2</m:t>
                    </m:r>
                  </m:oMath>
                </a14:m>
                <a:r>
                  <a:rPr lang="en-US" dirty="0" smtClean="0">
                    <a:latin typeface="Times New Roman" pitchFamily="18" charset="0"/>
                    <a:cs typeface="Times New Roman" pitchFamily="18" charset="0"/>
                  </a:rPr>
                  <a:t/>
                </a:r>
                <a:r>
                  <a:rPr lang="en-US" dirty="0" smtClean="0">
                    <a:latin typeface="Times New Roman" pitchFamily="18" charset="0"/>
                    <a:cs typeface="Times New Roman" pitchFamily="18" charset="0"/>
                  </a:rPr>
                  <a:t>, </a:t>
                </a:r>
                <a:r>
                  <a:rPr lang="en-US" dirty="0" smtClean="0"/>
                  <a:t>having </a:t>
                </a:r>
                <a:r>
                  <a:rPr lang="en-US" dirty="0" smtClean="0"/>
                  <a:t>coordinates </a:t>
                </a:r>
              </a:p>
              <a:p>
                <a:pPr marL="465138" indent="-465138">
                  <a:buNone/>
                </a:pPr>
                <a:r>
                  <a:rPr lang="en-US" dirty="0" smtClean="0"/>
                  <a:t/>
                </a:r>
                <a:r>
                  <a:rPr lang="en-US" dirty="0" smtClean="0">
                    <a:latin typeface="Times New Roman" pitchFamily="18" charset="0"/>
                    <a:cs typeface="Times New Roman" pitchFamily="18" charset="0"/>
                  </a:rPr>
                  <a:t>(</a:t>
                </a:r>
                <a14:m>
                  <m:oMath xmlns:m="http://schemas.openxmlformats.org/officeDocument/2006/math">
                    <m:r>
                      <a:rPr lang="en-GB" b="0" i="1" smtClean="0">
                        <a:latin typeface="Cambria Math"/>
                        <a:cs typeface="Times New Roman" pitchFamily="18" charset="0"/>
                      </a:rPr>
                      <m:t>𝑥</m:t>
                    </m:r>
                    <m:r>
                      <a:rPr lang="en-GB" b="0" i="1" smtClean="0">
                        <a:latin typeface="Cambria Math"/>
                        <a:cs typeface="Times New Roman" pitchFamily="18" charset="0"/>
                      </a:rPr>
                      <m:t>,</m:t>
                    </m:r>
                    <m:r>
                      <a:rPr lang="en-GB" b="0" i="1" smtClean="0">
                        <a:latin typeface="Cambria Math"/>
                        <a:cs typeface="Times New Roman" pitchFamily="18" charset="0"/>
                      </a:rPr>
                      <m:t>𝑓</m:t>
                    </m:r>
                    <m:r>
                      <a:rPr lang="en-GB" b="0" i="1" smtClean="0">
                        <a:latin typeface="Cambria Math"/>
                        <a:cs typeface="Times New Roman" pitchFamily="18" charset="0"/>
                      </a:rPr>
                      <m:t>(</m:t>
                    </m:r>
                    <m:r>
                      <a:rPr lang="en-GB" b="0" i="1" smtClean="0">
                        <a:latin typeface="Cambria Math"/>
                        <a:cs typeface="Times New Roman" pitchFamily="18" charset="0"/>
                      </a:rPr>
                      <m:t>𝑥</m:t>
                    </m:r>
                    <m:r>
                      <a:rPr lang="en-GB" b="0" i="1" smtClean="0">
                        <a:latin typeface="Cambria Math"/>
                        <a:cs typeface="Times New Roman" pitchFamily="18" charset="0"/>
                      </a:rPr>
                      <m:t>)</m:t>
                    </m:r>
                  </m:oMath>
                </a14:m>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and (</a:t>
                </a:r>
                <a14:m>
                  <m:oMath xmlns:m="http://schemas.openxmlformats.org/officeDocument/2006/math">
                    <m:r>
                      <a:rPr lang="en-US" i="1" dirty="0" smtClean="0">
                        <a:latin typeface="Cambria Math"/>
                        <a:cs typeface="Times New Roman" pitchFamily="18" charset="0"/>
                      </a:rPr>
                      <m:t>𝑥</m:t>
                    </m:r>
                    <m:r>
                      <a:rPr lang="en-US" i="1" dirty="0" smtClean="0">
                        <a:latin typeface="Cambria Math"/>
                        <a:cs typeface="Times New Roman" pitchFamily="18" charset="0"/>
                      </a:rPr>
                      <m:t> + </m:t>
                    </m:r>
                    <m:r>
                      <m:rPr>
                        <m:sty m:val="p"/>
                      </m:rPr>
                      <a:rPr lang="el-GR" i="0" dirty="0" smtClean="0">
                        <a:latin typeface="Cambria Math"/>
                        <a:cs typeface="Times New Roman" pitchFamily="18" charset="0"/>
                      </a:rPr>
                      <m:t>Δ</m:t>
                    </m:r>
                    <m:r>
                      <a:rPr lang="en-US" i="1" dirty="0" smtClean="0">
                        <a:latin typeface="Cambria Math"/>
                        <a:cs typeface="Times New Roman" pitchFamily="18" charset="0"/>
                      </a:rPr>
                      <m:t>𝑥</m:t>
                    </m:r>
                  </m:oMath>
                </a14:m>
                <a:r>
                  <a:rPr lang="en-US" dirty="0" smtClean="0">
                    <a:latin typeface="Times New Roman" pitchFamily="18" charset="0"/>
                    <a:cs typeface="Times New Roman" pitchFamily="18" charset="0"/>
                  </a:rPr>
                  <a:t>, </a:t>
                </a:r>
                <a14:m>
                  <m:oMath xmlns:m="http://schemas.openxmlformats.org/officeDocument/2006/math">
                    <m:r>
                      <a:rPr lang="en-US" i="1" dirty="0" smtClean="0">
                        <a:latin typeface="Cambria Math"/>
                        <a:cs typeface="Times New Roman" pitchFamily="18" charset="0"/>
                      </a:rPr>
                      <m:t>𝑓</m:t>
                    </m:r>
                    <m:r>
                      <a:rPr lang="en-US" i="1" dirty="0" smtClean="0">
                        <a:latin typeface="Cambria Math"/>
                        <a:cs typeface="Times New Roman" pitchFamily="18" charset="0"/>
                      </a:rPr>
                      <m:t>(</m:t>
                    </m:r>
                    <m:r>
                      <a:rPr lang="en-US" i="1" dirty="0" smtClean="0">
                        <a:latin typeface="Cambria Math"/>
                        <a:cs typeface="Times New Roman" pitchFamily="18" charset="0"/>
                      </a:rPr>
                      <m:t>𝑥</m:t>
                    </m:r>
                    <m:r>
                      <a:rPr lang="en-US" i="1" dirty="0" smtClean="0">
                        <a:latin typeface="Cambria Math"/>
                        <a:cs typeface="Times New Roman" pitchFamily="18" charset="0"/>
                      </a:rPr>
                      <m:t> + </m:t>
                    </m:r>
                    <m:r>
                      <m:rPr>
                        <m:sty m:val="p"/>
                      </m:rPr>
                      <a:rPr lang="el-GR" i="0" dirty="0" smtClean="0">
                        <a:latin typeface="Cambria Math"/>
                        <a:cs typeface="Times New Roman" pitchFamily="18" charset="0"/>
                      </a:rPr>
                      <m:t>Δ</m:t>
                    </m:r>
                    <m:r>
                      <a:rPr lang="en-US" i="1" dirty="0" smtClean="0">
                        <a:latin typeface="Cambria Math"/>
                        <a:cs typeface="Times New Roman" pitchFamily="18" charset="0"/>
                      </a:rPr>
                      <m:t>𝑥</m:t>
                    </m:r>
                    <m:r>
                      <a:rPr lang="en-US" i="1" dirty="0" smtClean="0">
                        <a:latin typeface="Cambria Math"/>
                        <a:cs typeface="Times New Roman" pitchFamily="18" charset="0"/>
                      </a:rPr>
                      <m:t>)</m:t>
                    </m:r>
                  </m:oMath>
                </a14:m>
                <a:r>
                  <a:rPr lang="en-US" dirty="0" smtClean="0">
                    <a:latin typeface="Times New Roman" pitchFamily="18" charset="0"/>
                    <a:cs typeface="Times New Roman" pitchFamily="18" charset="0"/>
                  </a:rPr>
                  <a:t>)</a:t>
                </a:r>
                <a:r>
                  <a:rPr lang="en-US" dirty="0" smtClean="0"/>
                  <a:t>, we have</a:t>
                </a:r>
              </a:p>
              <a:p>
                <a:pPr marL="465138" indent="-465138">
                  <a:buNone/>
                </a:pPr>
                <a:endParaRPr lang="en-US" dirty="0" smtClean="0"/>
              </a:p>
              <a:p>
                <a:pPr marL="465138" indent="-465138">
                  <a:buNone/>
                </a:pPr>
                <a:r>
                  <a:rPr lang="en-US" dirty="0" smtClean="0"/>
                  <a:t/>
                </a:r>
                <a:endParaRPr lang="en-US" dirty="0"/>
              </a:p>
            </p:txBody>
          </p:sp>
        </mc:Choice>
        <mc:Fallback>
          <p:sp>
            <p:nvSpPr>
              <p:cNvPr id="9" name="Content Placeholder 8"/>
              <p:cNvSpPr>
                <a:spLocks noGrp="1" noRot="1" noChangeAspect="1" noMove="1" noResize="1" noEditPoints="1" noAdjustHandles="1" noChangeArrowheads="1" noChangeShapeType="1" noTextEdit="1"/>
              </p:cNvSpPr>
              <p:nvPr>
                <p:ph idx="1"/>
              </p:nvPr>
            </p:nvSpPr>
            <p:spPr>
              <a:xfrm>
                <a:off x="457200" y="457200"/>
                <a:ext cx="8229600" cy="5791200"/>
              </a:xfrm>
              <a:blipFill rotWithShape="1">
                <a:blip r:embed="rId3"/>
                <a:stretch>
                  <a:fillRect l="-1852" t="-1368"/>
                </a:stretch>
              </a:blipFill>
            </p:spPr>
            <p:txBody>
              <a:bodyPr/>
              <a:lstStyle/>
              <a:p>
                <a:r>
                  <a:rPr lang="en-GB">
                    <a:noFill/>
                  </a:rPr>
                  <a:t> </a:t>
                </a:r>
              </a:p>
            </p:txBody>
          </p:sp>
        </mc:Fallback>
      </mc:AlternateContent>
      <p:graphicFrame>
        <p:nvGraphicFramePr>
          <p:cNvPr id="2" name="Object 1"/>
          <p:cNvGraphicFramePr>
            <a:graphicFrameLocks noChangeAspect="1"/>
          </p:cNvGraphicFramePr>
          <p:nvPr>
            <p:extLst>
              <p:ext uri="{D42A27DB-BD31-4B8C-83A1-F6EECF244321}">
                <p14:modId xmlns:p14="http://schemas.microsoft.com/office/powerpoint/2010/main" xmlns="" val="1452304638"/>
              </p:ext>
            </p:extLst>
          </p:nvPr>
        </p:nvGraphicFramePr>
        <p:xfrm>
          <a:off x="1447800" y="3124200"/>
          <a:ext cx="5867400" cy="2016125"/>
        </p:xfrm>
        <a:graphic>
          <a:graphicData uri="http://schemas.openxmlformats.org/presentationml/2006/ole">
            <p:oleObj spid="_x0000_s17431" name="Equation" r:id="rId4" imgW="2438280" imgH="838080" progId="Equation.3">
              <p:embed/>
            </p:oleObj>
          </a:graphicData>
        </a:graphic>
      </p:graphicFrame>
    </p:spTree>
    <p:extLst>
      <p:ext uri="{BB962C8B-B14F-4D97-AF65-F5344CB8AC3E}">
        <p14:creationId xmlns:p14="http://schemas.microsoft.com/office/powerpoint/2010/main" xmlns="" val="41697244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600512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31800" y="1295400"/>
            <a:ext cx="8229600" cy="4114800"/>
          </a:xfrm>
        </p:spPr>
        <p:txBody>
          <a:bodyPr>
            <a:normAutofit/>
          </a:bodyPr>
          <a:lstStyle/>
          <a:p>
            <a:pPr marL="0" indent="0" algn="just">
              <a:buNone/>
            </a:pPr>
            <a:r>
              <a:rPr lang="en-US" b="1" dirty="0" smtClean="0"/>
              <a:t>DEFINITION:	</a:t>
            </a:r>
          </a:p>
          <a:p>
            <a:pPr marL="0" indent="0">
              <a:buNone/>
            </a:pPr>
            <a:r>
              <a:rPr lang="en-US" dirty="0" smtClean="0"/>
              <a:t>Given a function of the form y = f(x), the derivative of the function is defined as</a:t>
            </a:r>
          </a:p>
          <a:p>
            <a:pPr marL="0" indent="0">
              <a:buNone/>
            </a:pPr>
            <a:endParaRPr lang="en-US" dirty="0" smtClean="0"/>
          </a:p>
          <a:p>
            <a:pPr marL="0" indent="0">
              <a:buNone/>
            </a:pPr>
            <a:endParaRPr lang="en-US" dirty="0" smtClean="0"/>
          </a:p>
          <a:p>
            <a:pPr marL="0" indent="0">
              <a:buNone/>
            </a:pPr>
            <a:endParaRPr lang="en-US" dirty="0" smtClean="0"/>
          </a:p>
          <a:p>
            <a:pPr marL="0" indent="0">
              <a:buNone/>
            </a:pPr>
            <a:r>
              <a:rPr lang="en-US" dirty="0" smtClean="0"/>
              <a:t>If this limit exists.</a:t>
            </a:r>
            <a:endParaRPr lang="en-US" dirty="0"/>
          </a:p>
        </p:txBody>
      </p:sp>
      <p:sp>
        <p:nvSpPr>
          <p:cNvPr id="6" name="Rectangle 5"/>
          <p:cNvSpPr/>
          <p:nvPr/>
        </p:nvSpPr>
        <p:spPr>
          <a:xfrm>
            <a:off x="444500" y="1295400"/>
            <a:ext cx="8229600" cy="434340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xmlns="" val="3917337270"/>
              </p:ext>
            </p:extLst>
          </p:nvPr>
        </p:nvGraphicFramePr>
        <p:xfrm>
          <a:off x="2286000" y="3352800"/>
          <a:ext cx="4082845" cy="958850"/>
        </p:xfrm>
        <a:graphic>
          <a:graphicData uri="http://schemas.openxmlformats.org/presentationml/2006/ole">
            <p:oleObj spid="_x0000_s13341" name="Equation" r:id="rId3" imgW="1675673" imgH="393529" progId="Equation.3">
              <p:embed/>
            </p:oleObj>
          </a:graphicData>
        </a:graphic>
      </p:graphicFrame>
      <p:sp>
        <p:nvSpPr>
          <p:cNvPr id="8" name="Title 1"/>
          <p:cNvSpPr>
            <a:spLocks noGrp="1"/>
          </p:cNvSpPr>
          <p:nvPr>
            <p:ph type="title"/>
          </p:nvPr>
        </p:nvSpPr>
        <p:spPr>
          <a:xfrm>
            <a:off x="457200" y="274638"/>
            <a:ext cx="8229600" cy="1143000"/>
          </a:xfrm>
        </p:spPr>
        <p:txBody>
          <a:bodyPr/>
          <a:lstStyle/>
          <a:p>
            <a:pPr algn="l"/>
            <a:r>
              <a:rPr lang="en-US" u="sng" dirty="0" smtClean="0">
                <a:solidFill>
                  <a:schemeClr val="tx2"/>
                </a:solidFill>
              </a:rPr>
              <a:t>The Derivative</a:t>
            </a:r>
            <a:endParaRPr lang="en-US" u="sng" dirty="0">
              <a:solidFill>
                <a:schemeClr val="tx2"/>
              </a:solidFill>
            </a:endParaRPr>
          </a:p>
        </p:txBody>
      </p:sp>
    </p:spTree>
    <p:extLst>
      <p:ext uri="{BB962C8B-B14F-4D97-AF65-F5344CB8AC3E}">
        <p14:creationId xmlns:p14="http://schemas.microsoft.com/office/powerpoint/2010/main" xmlns="" val="12862774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533400"/>
                <a:ext cx="8229600" cy="5867400"/>
              </a:xfrm>
            </p:spPr>
            <p:txBody>
              <a:bodyPr>
                <a:normAutofit fontScale="92500"/>
              </a:bodyPr>
              <a:lstStyle/>
              <a:p>
                <a:pPr marL="0" indent="0">
                  <a:buNone/>
                </a:pPr>
                <a:r>
                  <a:rPr lang="en-US" b="1" u="sng" dirty="0" smtClean="0">
                    <a:solidFill>
                      <a:schemeClr val="tx2"/>
                    </a:solidFill>
                  </a:rPr>
                  <a:t>Comments About The Derivative</a:t>
                </a:r>
                <a:endParaRPr lang="en-US" b="1" u="sng" dirty="0" smtClean="0">
                  <a:solidFill>
                    <a:schemeClr val="tx2"/>
                  </a:solidFill>
                </a:endParaRPr>
              </a:p>
              <a:p>
                <a:pPr marL="514350" indent="-514350">
                  <a:buFont typeface="+mj-lt"/>
                  <a:buAutoNum type="arabicPeriod"/>
                </a:pPr>
                <a:r>
                  <a:rPr lang="en-US" dirty="0" smtClean="0"/>
                  <a:t>The </a:t>
                </a:r>
                <a:r>
                  <a:rPr lang="en-US" dirty="0" smtClean="0"/>
                  <a:t>above equation is the general expression for the derivative of the function f</a:t>
                </a:r>
                <a:r>
                  <a:rPr lang="en-US" dirty="0" smtClean="0"/>
                  <a:t>.</a:t>
                </a:r>
              </a:p>
              <a:p>
                <a:pPr marL="514350" indent="-514350">
                  <a:buFont typeface="+mj-lt"/>
                  <a:buAutoNum type="arabicPeriod"/>
                </a:pPr>
                <a:r>
                  <a:rPr lang="en-US" dirty="0" smtClean="0"/>
                  <a:t>The </a:t>
                </a:r>
                <a:r>
                  <a:rPr lang="en-US" dirty="0" smtClean="0"/>
                  <a:t>derivative represents the instantaneous rate of change in the dependent variable given a change in the independent variable. The notation </a:t>
                </a:r>
                <a14:m>
                  <m:oMath xmlns:m="http://schemas.openxmlformats.org/officeDocument/2006/math">
                    <m:r>
                      <a:rPr lang="en-US" i="1" dirty="0" smtClean="0">
                        <a:latin typeface="Cambria Math"/>
                      </a:rPr>
                      <m:t>𝑑𝑦</m:t>
                    </m:r>
                    <m:r>
                      <a:rPr lang="en-US" i="1" dirty="0" smtClean="0">
                        <a:latin typeface="Cambria Math"/>
                      </a:rPr>
                      <m:t>/</m:t>
                    </m:r>
                    <m:r>
                      <a:rPr lang="en-US" i="1" dirty="0" err="1" smtClean="0">
                        <a:latin typeface="Cambria Math"/>
                      </a:rPr>
                      <m:t>𝑑𝑥</m:t>
                    </m:r>
                  </m:oMath>
                </a14:m>
                <a:r>
                  <a:rPr lang="en-US" dirty="0" smtClean="0"/>
                  <a:t> is used to represent the instantaneous rate of change in y with respect to a change in </a:t>
                </a:r>
                <a14:m>
                  <m:oMath xmlns:m="http://schemas.openxmlformats.org/officeDocument/2006/math">
                    <m:r>
                      <a:rPr lang="en-US" i="1" dirty="0" smtClean="0">
                        <a:latin typeface="Cambria Math"/>
                      </a:rPr>
                      <m:t>𝑥</m:t>
                    </m:r>
                  </m:oMath>
                </a14:m>
                <a:r>
                  <a:rPr lang="en-US" dirty="0" smtClean="0"/>
                  <a:t>. This notation is distinguished from </a:t>
                </a:r>
                <a14:m>
                  <m:oMath xmlns:m="http://schemas.openxmlformats.org/officeDocument/2006/math">
                    <m:r>
                      <m:rPr>
                        <m:sty m:val="p"/>
                      </m:rPr>
                      <a:rPr lang="el-GR" i="0" dirty="0" smtClean="0">
                        <a:latin typeface="Cambria Math"/>
                      </a:rPr>
                      <m:t>Δ</m:t>
                    </m:r>
                    <m:r>
                      <a:rPr lang="en-US" i="1" dirty="0" smtClean="0">
                        <a:latin typeface="Cambria Math"/>
                      </a:rPr>
                      <m:t>𝑦</m:t>
                    </m:r>
                    <m:r>
                      <a:rPr lang="en-US" i="1" dirty="0" smtClean="0">
                        <a:latin typeface="Cambria Math"/>
                      </a:rPr>
                      <m:t>/</m:t>
                    </m:r>
                    <m:r>
                      <m:rPr>
                        <m:sty m:val="p"/>
                      </m:rPr>
                      <a:rPr lang="el-GR" i="0" dirty="0" smtClean="0">
                        <a:latin typeface="Cambria Math"/>
                      </a:rPr>
                      <m:t>Δ</m:t>
                    </m:r>
                    <m:r>
                      <a:rPr lang="en-US" i="1" dirty="0" smtClean="0">
                        <a:latin typeface="Cambria Math"/>
                      </a:rPr>
                      <m:t>𝑥</m:t>
                    </m:r>
                  </m:oMath>
                </a14:m>
                <a:r>
                  <a:rPr lang="en-US" dirty="0" smtClean="0"/>
                  <a:t> which represents the average rate of change.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533400"/>
                <a:ext cx="8229600" cy="5867400"/>
              </a:xfrm>
              <a:blipFill rotWithShape="1">
                <a:blip r:embed="rId2"/>
                <a:stretch>
                  <a:fillRect l="-1704" t="-1351" r="-1407" b="-1351"/>
                </a:stretch>
              </a:blipFill>
            </p:spPr>
            <p:txBody>
              <a:bodyPr/>
              <a:lstStyle/>
              <a:p>
                <a:r>
                  <a:rPr lang="en-GB">
                    <a:noFill/>
                  </a:rPr>
                  <a:t> </a:t>
                </a:r>
              </a:p>
            </p:txBody>
          </p:sp>
        </mc:Fallback>
      </mc:AlternateContent>
    </p:spTree>
    <p:extLst>
      <p:ext uri="{BB962C8B-B14F-4D97-AF65-F5344CB8AC3E}">
        <p14:creationId xmlns:p14="http://schemas.microsoft.com/office/powerpoint/2010/main" xmlns="" val="16687013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7" name="Content Placeholder 2"/>
              <p:cNvSpPr>
                <a:spLocks noGrp="1"/>
              </p:cNvSpPr>
              <p:nvPr>
                <p:ph idx="1"/>
              </p:nvPr>
            </p:nvSpPr>
            <p:spPr>
              <a:xfrm>
                <a:off x="457200" y="762000"/>
                <a:ext cx="8229600" cy="5867400"/>
              </a:xfrm>
            </p:spPr>
            <p:txBody>
              <a:bodyPr>
                <a:normAutofit/>
              </a:bodyPr>
              <a:lstStyle/>
              <a:p>
                <a:pPr marL="514350" indent="-514350">
                  <a:buFont typeface="+mj-lt"/>
                  <a:buAutoNum type="arabicPeriod" startAt="3"/>
                </a:pPr>
                <a:r>
                  <a:rPr lang="en-US" dirty="0" smtClean="0"/>
                  <a:t>The </a:t>
                </a:r>
                <a:r>
                  <a:rPr lang="en-US" dirty="0" smtClean="0"/>
                  <a:t>derivative is a general expression for the slope of the graph of </a:t>
                </a:r>
                <a14:m>
                  <m:oMath xmlns:m="http://schemas.openxmlformats.org/officeDocument/2006/math">
                    <m:r>
                      <a:rPr lang="en-US" i="1" dirty="0" smtClean="0">
                        <a:latin typeface="Cambria Math"/>
                      </a:rPr>
                      <m:t>𝑓</m:t>
                    </m:r>
                  </m:oMath>
                </a14:m>
                <a:r>
                  <a:rPr lang="en-US" dirty="0" smtClean="0"/>
                  <a:t> at any point </a:t>
                </a:r>
                <a14:m>
                  <m:oMath xmlns:m="http://schemas.openxmlformats.org/officeDocument/2006/math">
                    <m:r>
                      <a:rPr lang="en-US" i="1" dirty="0" smtClean="0">
                        <a:latin typeface="Cambria Math"/>
                      </a:rPr>
                      <m:t>𝑥</m:t>
                    </m:r>
                  </m:oMath>
                </a14:m>
                <a:r>
                  <a:rPr lang="en-US" dirty="0" smtClean="0"/>
                  <a:t> in the domain</a:t>
                </a:r>
                <a:r>
                  <a:rPr lang="en-US" dirty="0" smtClean="0"/>
                  <a:t>.</a:t>
                </a:r>
              </a:p>
              <a:p>
                <a:pPr marL="514350" indent="-514350">
                  <a:buFont typeface="+mj-lt"/>
                  <a:buAutoNum type="arabicPeriod" startAt="3"/>
                </a:pPr>
                <a:r>
                  <a:rPr lang="en-US" dirty="0" smtClean="0"/>
                  <a:t>If </a:t>
                </a:r>
                <a:r>
                  <a:rPr lang="en-US" dirty="0" smtClean="0"/>
                  <a:t>the limit in the above figure does not exist, the derivative does not exist.</a:t>
                </a:r>
              </a:p>
            </p:txBody>
          </p:sp>
        </mc:Choice>
        <mc:Fallback>
          <p:sp>
            <p:nvSpPr>
              <p:cNvPr id="7" name="Content Placeholder 2"/>
              <p:cNvSpPr>
                <a:spLocks noGrp="1" noRot="1" noChangeAspect="1" noMove="1" noResize="1" noEditPoints="1" noAdjustHandles="1" noChangeArrowheads="1" noChangeShapeType="1" noTextEdit="1"/>
              </p:cNvSpPr>
              <p:nvPr>
                <p:ph idx="1"/>
              </p:nvPr>
            </p:nvSpPr>
            <p:spPr>
              <a:xfrm>
                <a:off x="457200" y="762000"/>
                <a:ext cx="8229600" cy="5867400"/>
              </a:xfrm>
              <a:blipFill rotWithShape="1">
                <a:blip r:embed="rId2"/>
                <a:stretch>
                  <a:fillRect l="-1630" t="-1350" r="-1778"/>
                </a:stretch>
              </a:blipFill>
            </p:spPr>
            <p:txBody>
              <a:bodyPr/>
              <a:lstStyle/>
              <a:p>
                <a:r>
                  <a:rPr lang="en-GB">
                    <a:noFill/>
                  </a:rPr>
                  <a:t> </a:t>
                </a:r>
              </a:p>
            </p:txBody>
          </p:sp>
        </mc:Fallback>
      </mc:AlternateContent>
    </p:spTree>
    <p:extLst>
      <p:ext uri="{BB962C8B-B14F-4D97-AF65-F5344CB8AC3E}">
        <p14:creationId xmlns:p14="http://schemas.microsoft.com/office/powerpoint/2010/main" xmlns="" val="42879823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867400"/>
          </a:xfrm>
        </p:spPr>
        <p:txBody>
          <a:bodyPr>
            <a:normAutofit/>
          </a:bodyPr>
          <a:lstStyle/>
          <a:p>
            <a:pPr marL="0" indent="0">
              <a:buNone/>
            </a:pPr>
            <a:endParaRPr lang="en-US" b="1" dirty="0" smtClean="0"/>
          </a:p>
          <a:p>
            <a:pPr marL="0" indent="0">
              <a:buNone/>
            </a:pPr>
            <a:r>
              <a:rPr lang="en-US" b="1" u="sng" dirty="0" smtClean="0">
                <a:solidFill>
                  <a:schemeClr val="tx2"/>
                </a:solidFill>
              </a:rPr>
              <a:t>Finding The Derivative (Limit Approach)</a:t>
            </a:r>
          </a:p>
          <a:p>
            <a:pPr marL="465138" indent="-465138">
              <a:buNone/>
            </a:pPr>
            <a:endParaRPr lang="en-US" b="1" dirty="0" smtClean="0"/>
          </a:p>
          <a:p>
            <a:pPr marL="1828800" indent="-1828800">
              <a:buNone/>
            </a:pPr>
            <a:r>
              <a:rPr lang="en-US" b="1" dirty="0" smtClean="0"/>
              <a:t>   Step 1</a:t>
            </a:r>
            <a:r>
              <a:rPr lang="en-US" dirty="0" smtClean="0"/>
              <a:t>	Determine the difference quotient for the given function. </a:t>
            </a:r>
          </a:p>
          <a:p>
            <a:pPr marL="465138" indent="-465138">
              <a:buNone/>
            </a:pPr>
            <a:endParaRPr lang="en-US" b="1" dirty="0" smtClean="0"/>
          </a:p>
          <a:p>
            <a:pPr marL="1828800" indent="-1828800">
              <a:buNone/>
            </a:pPr>
            <a:r>
              <a:rPr lang="en-US" b="1" dirty="0" smtClean="0"/>
              <a:t>   Step 2</a:t>
            </a:r>
            <a:r>
              <a:rPr lang="en-US" dirty="0" smtClean="0"/>
              <a:t>	Find the limit of the difference quotient as </a:t>
            </a:r>
            <a:r>
              <a:rPr lang="el-GR" dirty="0" smtClean="0"/>
              <a:t>Δ</a:t>
            </a:r>
            <a:r>
              <a:rPr lang="en-US" dirty="0" smtClean="0"/>
              <a:t>x </a:t>
            </a:r>
            <a:r>
              <a:rPr lang="en-US" dirty="0" smtClean="0">
                <a:sym typeface="Wingdings" pitchFamily="2" charset="2"/>
              </a:rPr>
              <a:t> 0. </a:t>
            </a:r>
            <a:endParaRPr lang="en-US" dirty="0" smtClean="0"/>
          </a:p>
        </p:txBody>
      </p:sp>
      <p:sp>
        <p:nvSpPr>
          <p:cNvPr id="5" name="Rectangle 4"/>
          <p:cNvSpPr/>
          <p:nvPr/>
        </p:nvSpPr>
        <p:spPr>
          <a:xfrm>
            <a:off x="457200" y="990600"/>
            <a:ext cx="8305800" cy="48768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5651640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838200"/>
            <a:ext cx="8229600" cy="5287963"/>
          </a:xfrm>
        </p:spPr>
        <p:txBody>
          <a:bodyPr/>
          <a:lstStyle/>
          <a:p>
            <a:pPr marL="0" indent="0">
              <a:buNone/>
            </a:pPr>
            <a:r>
              <a:rPr lang="en-US" b="1" u="sng" dirty="0" smtClean="0">
                <a:solidFill>
                  <a:schemeClr val="tx2"/>
                </a:solidFill>
              </a:rPr>
              <a:t>Example</a:t>
            </a:r>
            <a:endParaRPr lang="en-US" u="sng" dirty="0" smtClean="0">
              <a:solidFill>
                <a:schemeClr val="tx2"/>
              </a:solidFill>
            </a:endParaRPr>
          </a:p>
          <a:p>
            <a:pPr marL="0" indent="0">
              <a:buNone/>
            </a:pPr>
            <a:r>
              <a:rPr lang="en-US" dirty="0" smtClean="0"/>
              <a:t>Find the derivative                            .</a:t>
            </a:r>
            <a:endParaRPr lang="en-US" dirty="0"/>
          </a:p>
        </p:txBody>
      </p:sp>
      <p:graphicFrame>
        <p:nvGraphicFramePr>
          <p:cNvPr id="7" name="Object 6"/>
          <p:cNvGraphicFramePr>
            <a:graphicFrameLocks noChangeAspect="1"/>
          </p:cNvGraphicFramePr>
          <p:nvPr/>
        </p:nvGraphicFramePr>
        <p:xfrm>
          <a:off x="3957638" y="1414463"/>
          <a:ext cx="1866900" cy="600075"/>
        </p:xfrm>
        <a:graphic>
          <a:graphicData uri="http://schemas.openxmlformats.org/presentationml/2006/ole">
            <p:oleObj spid="_x0000_s15389" name="Equation" r:id="rId3" imgW="711200" imgH="228600" progId="Equation.3">
              <p:embed/>
            </p:oleObj>
          </a:graphicData>
        </a:graphic>
      </p:graphicFrame>
    </p:spTree>
    <p:extLst>
      <p:ext uri="{BB962C8B-B14F-4D97-AF65-F5344CB8AC3E}">
        <p14:creationId xmlns:p14="http://schemas.microsoft.com/office/powerpoint/2010/main" xmlns="" val="13050118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2"/>
              <p:cNvSpPr>
                <a:spLocks noGrp="1"/>
              </p:cNvSpPr>
              <p:nvPr>
                <p:ph idx="1"/>
              </p:nvPr>
            </p:nvSpPr>
            <p:spPr>
              <a:xfrm>
                <a:off x="457200" y="533400"/>
                <a:ext cx="8229600" cy="5867400"/>
              </a:xfrm>
            </p:spPr>
            <p:txBody>
              <a:bodyPr>
                <a:normAutofit fontScale="92500" lnSpcReduction="10000"/>
              </a:bodyPr>
              <a:lstStyle/>
              <a:p>
                <a:pPr marL="0" indent="0">
                  <a:buNone/>
                </a:pPr>
                <a:r>
                  <a:rPr lang="en-US" b="1" u="sng" dirty="0" smtClean="0">
                    <a:solidFill>
                      <a:schemeClr val="tx2"/>
                    </a:solidFill>
                  </a:rPr>
                  <a:t>Using And Interpreting The Derivative</a:t>
                </a:r>
              </a:p>
              <a:p>
                <a:pPr marL="0" indent="0">
                  <a:buNone/>
                </a:pPr>
                <a:endParaRPr lang="en-US" dirty="0" smtClean="0"/>
              </a:p>
              <a:p>
                <a:pPr marL="0" indent="0">
                  <a:buNone/>
                </a:pPr>
                <a:r>
                  <a:rPr lang="en-US" dirty="0" smtClean="0"/>
                  <a:t>To determine the instantaneous rate of change (or equivalently, the slope) at any point on the graph of a function f, substitute the value of the independent variable into the expression for </a:t>
                </a:r>
                <a14:m>
                  <m:oMath xmlns:m="http://schemas.openxmlformats.org/officeDocument/2006/math">
                    <m:r>
                      <a:rPr lang="en-US" i="1" dirty="0" smtClean="0">
                        <a:latin typeface="Cambria Math"/>
                      </a:rPr>
                      <m:t>𝑑𝑦</m:t>
                    </m:r>
                    <m:r>
                      <a:rPr lang="en-US" i="1" dirty="0" smtClean="0">
                        <a:latin typeface="Cambria Math"/>
                      </a:rPr>
                      <m:t>/</m:t>
                    </m:r>
                    <m:r>
                      <a:rPr lang="en-US" i="1" dirty="0" smtClean="0">
                        <a:latin typeface="Cambria Math"/>
                      </a:rPr>
                      <m:t>𝑑𝑥</m:t>
                    </m:r>
                  </m:oMath>
                </a14:m>
                <a:r>
                  <a:rPr lang="en-US" dirty="0" smtClean="0"/>
                  <a:t>. </a:t>
                </a:r>
                <a:endParaRPr lang="en-US" dirty="0" smtClean="0"/>
              </a:p>
              <a:p>
                <a:pPr marL="0" indent="0">
                  <a:buNone/>
                </a:pPr>
                <a:r>
                  <a:rPr lang="en-US" dirty="0" smtClean="0"/>
                  <a:t>The </a:t>
                </a:r>
                <a:r>
                  <a:rPr lang="en-US" dirty="0" smtClean="0"/>
                  <a:t>derivative, evaluated at </a:t>
                </a:r>
                <a14:m>
                  <m:oMath xmlns:m="http://schemas.openxmlformats.org/officeDocument/2006/math">
                    <m:r>
                      <a:rPr lang="en-US" i="1" dirty="0" smtClean="0">
                        <a:latin typeface="Cambria Math"/>
                      </a:rPr>
                      <m:t>𝑥</m:t>
                    </m:r>
                    <m:r>
                      <a:rPr lang="en-US" i="1" dirty="0" smtClean="0">
                        <a:latin typeface="Cambria Math"/>
                      </a:rPr>
                      <m:t> = </m:t>
                    </m:r>
                    <m:r>
                      <a:rPr lang="en-US" i="1" dirty="0" smtClean="0">
                        <a:latin typeface="Cambria Math"/>
                      </a:rPr>
                      <m:t>𝑐</m:t>
                    </m:r>
                  </m:oMath>
                </a14:m>
                <a:r>
                  <a:rPr lang="en-US" dirty="0" smtClean="0"/>
                  <a:t>, can be denoted by            </a:t>
                </a:r>
                <a:r>
                  <a:rPr lang="en-US" dirty="0" smtClean="0"/>
                  <a:t>,</a:t>
                </a:r>
              </a:p>
              <a:p>
                <a:pPr marL="0" indent="0">
                  <a:buNone/>
                </a:pPr>
                <a:endParaRPr lang="en-US" dirty="0"/>
              </a:p>
              <a:p>
                <a:pPr marL="0" indent="0">
                  <a:buNone/>
                </a:pPr>
                <a:r>
                  <a:rPr lang="en-US" dirty="0" smtClean="0"/>
                  <a:t/>
                </a:r>
                <a:r>
                  <a:rPr lang="en-US" dirty="0" smtClean="0"/>
                  <a:t>which is </a:t>
                </a:r>
                <a:r>
                  <a:rPr lang="en-US" dirty="0" smtClean="0"/>
                  <a:t>read as </a:t>
                </a:r>
                <a:r>
                  <a:rPr lang="en-US" dirty="0" smtClean="0"/>
                  <a:t>“the </a:t>
                </a:r>
                <a:r>
                  <a:rPr lang="en-US" dirty="0" smtClean="0"/>
                  <a:t>derivative of </a:t>
                </a:r>
                <a:r>
                  <a:rPr lang="en-US" dirty="0" smtClean="0"/>
                  <a:t>y with respect to </a:t>
                </a:r>
                <a14:m>
                  <m:oMath xmlns:m="http://schemas.openxmlformats.org/officeDocument/2006/math">
                    <m:r>
                      <a:rPr lang="en-US" i="1" dirty="0" smtClean="0">
                        <a:latin typeface="Cambria Math"/>
                      </a:rPr>
                      <m:t>𝑥</m:t>
                    </m:r>
                  </m:oMath>
                </a14:m>
                <a:r>
                  <a:rPr lang="en-US" dirty="0" smtClean="0"/>
                  <a:t> evaluated at </a:t>
                </a:r>
                <a14:m>
                  <m:oMath xmlns:m="http://schemas.openxmlformats.org/officeDocument/2006/math">
                    <m:r>
                      <a:rPr lang="en-US" i="1" dirty="0" smtClean="0">
                        <a:latin typeface="Cambria Math"/>
                      </a:rPr>
                      <m:t>𝑥</m:t>
                    </m:r>
                    <m:r>
                      <a:rPr lang="en-US" i="1" dirty="0" smtClean="0">
                        <a:latin typeface="Cambria Math"/>
                      </a:rPr>
                      <m:t> = </m:t>
                    </m:r>
                    <m:r>
                      <a:rPr lang="en-US" i="1" dirty="0" smtClean="0">
                        <a:latin typeface="Cambria Math"/>
                      </a:rPr>
                      <m:t>𝑐</m:t>
                    </m:r>
                  </m:oMath>
                </a14:m>
                <a:r>
                  <a:rPr lang="en-US" dirty="0" smtClean="0"/>
                  <a:t>”.</a:t>
                </a:r>
              </a:p>
            </p:txBody>
          </p:sp>
        </mc:Choice>
        <mc:Fallback>
          <p:sp>
            <p:nvSpPr>
              <p:cNvPr id="4" name="Content Placeholder 2"/>
              <p:cNvSpPr>
                <a:spLocks noGrp="1" noRot="1" noChangeAspect="1" noMove="1" noResize="1" noEditPoints="1" noAdjustHandles="1" noChangeArrowheads="1" noChangeShapeType="1" noTextEdit="1"/>
              </p:cNvSpPr>
              <p:nvPr>
                <p:ph idx="1"/>
              </p:nvPr>
            </p:nvSpPr>
            <p:spPr>
              <a:xfrm>
                <a:off x="457200" y="533400"/>
                <a:ext cx="8229600" cy="5867400"/>
              </a:xfrm>
              <a:blipFill rotWithShape="1">
                <a:blip r:embed="rId3"/>
                <a:stretch>
                  <a:fillRect l="-1704" t="-2183" r="-1407"/>
                </a:stretch>
              </a:blipFill>
            </p:spPr>
            <p:txBody>
              <a:bodyPr/>
              <a:lstStyle/>
              <a:p>
                <a:r>
                  <a:rPr lang="en-GB">
                    <a:noFill/>
                  </a:rPr>
                  <a:t> </a:t>
                </a:r>
              </a:p>
            </p:txBody>
          </p:sp>
        </mc:Fallback>
      </mc:AlternateContent>
    </p:spTree>
    <p:extLst>
      <p:ext uri="{BB962C8B-B14F-4D97-AF65-F5344CB8AC3E}">
        <p14:creationId xmlns:p14="http://schemas.microsoft.com/office/powerpoint/2010/main" xmlns="" val="20544896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lnSpcReduction="10000"/>
          </a:bodyPr>
          <a:lstStyle/>
          <a:p>
            <a:r>
              <a:rPr lang="en-US" dirty="0" smtClean="0"/>
              <a:t>Covered Sec </a:t>
            </a:r>
            <a:r>
              <a:rPr lang="en-US" dirty="0"/>
              <a:t>15.1, </a:t>
            </a:r>
            <a:r>
              <a:rPr lang="en-US" dirty="0" smtClean="0"/>
              <a:t>15.2, </a:t>
            </a:r>
            <a:r>
              <a:rPr lang="en-US" dirty="0"/>
              <a:t>15.3 and 15.4</a:t>
            </a:r>
            <a:endParaRPr lang="en-US" dirty="0" smtClean="0"/>
          </a:p>
          <a:p>
            <a:r>
              <a:rPr lang="en-US" dirty="0" smtClean="0"/>
              <a:t>Limits</a:t>
            </a:r>
          </a:p>
          <a:p>
            <a:r>
              <a:rPr lang="en-US" dirty="0" smtClean="0"/>
              <a:t>Properties of Limits </a:t>
            </a:r>
          </a:p>
          <a:p>
            <a:r>
              <a:rPr lang="en-US" dirty="0" smtClean="0"/>
              <a:t>Continuity</a:t>
            </a:r>
          </a:p>
          <a:p>
            <a:r>
              <a:rPr lang="en-US" dirty="0"/>
              <a:t>Average rate of change</a:t>
            </a:r>
          </a:p>
          <a:p>
            <a:r>
              <a:rPr lang="en-US" dirty="0"/>
              <a:t>The difference quotient</a:t>
            </a:r>
          </a:p>
          <a:p>
            <a:r>
              <a:rPr lang="en-US" dirty="0" smtClean="0"/>
              <a:t>The </a:t>
            </a:r>
            <a:r>
              <a:rPr lang="en-US" dirty="0"/>
              <a:t>derivative</a:t>
            </a:r>
          </a:p>
          <a:p>
            <a:r>
              <a:rPr lang="en-US" dirty="0"/>
              <a:t>Using and interpreting the derivative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Next Lecture</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We will cover the following topics</a:t>
            </a:r>
            <a:r>
              <a:rPr lang="en-US" smtClean="0"/>
              <a:t>, starting </a:t>
            </a:r>
            <a:r>
              <a:rPr lang="en-US" dirty="0" smtClean="0"/>
              <a:t>from section Sec 15.5:</a:t>
            </a:r>
          </a:p>
          <a:p>
            <a:r>
              <a:rPr lang="en-US" dirty="0"/>
              <a:t>Differentiation</a:t>
            </a:r>
          </a:p>
          <a:p>
            <a:r>
              <a:rPr lang="en-US" dirty="0"/>
              <a:t>Rules of Differentiation</a:t>
            </a:r>
          </a:p>
          <a:p>
            <a:r>
              <a:rPr lang="en-US" dirty="0"/>
              <a:t>Instantaneous rate of change interpretation</a:t>
            </a:r>
          </a:p>
          <a:p>
            <a:r>
              <a:rPr lang="en-US" dirty="0"/>
              <a:t>Higher order derivatives</a:t>
            </a:r>
          </a:p>
          <a:p>
            <a:endParaRPr lang="en-US" dirty="0" smtClean="0"/>
          </a:p>
          <a:p>
            <a:endParaRPr lang="en-US" dirty="0" smtClean="0"/>
          </a:p>
          <a:p>
            <a:endParaRPr lang="en-US" dirty="0"/>
          </a:p>
        </p:txBody>
      </p:sp>
    </p:spTree>
    <p:extLst>
      <p:ext uri="{BB962C8B-B14F-4D97-AF65-F5344CB8AC3E}">
        <p14:creationId xmlns:p14="http://schemas.microsoft.com/office/powerpoint/2010/main" xmlns="" val="41097855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24604720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3119</TotalTime>
  <Words>1249</Words>
  <Application>Microsoft Office PowerPoint</Application>
  <PresentationFormat>On-screen Show (4:3)</PresentationFormat>
  <Paragraphs>336</Paragraphs>
  <Slides>51</Slides>
  <Notes>1</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Theme</vt:lpstr>
      <vt:lpstr>Equation</vt:lpstr>
      <vt:lpstr>Business Mathematics  MTH-367 </vt:lpstr>
      <vt:lpstr>Slide 2</vt:lpstr>
      <vt:lpstr>Last Lecture’s Summary</vt:lpstr>
      <vt:lpstr>Today’s Topics</vt:lpstr>
      <vt:lpstr>Chapter Objective</vt:lpstr>
      <vt:lpstr>Slide 6</vt:lpstr>
      <vt:lpstr>Limits </vt:lpstr>
      <vt:lpstr>Limits of Functions</vt:lpstr>
      <vt:lpstr>Notation of Limits </vt:lpstr>
      <vt:lpstr>Test For Existence Of Limit</vt:lpstr>
      <vt:lpstr>Example</vt:lpstr>
      <vt:lpstr>Slide 12</vt:lpstr>
      <vt:lpstr>Slide 13</vt:lpstr>
      <vt:lpstr>Slide 14</vt:lpstr>
      <vt:lpstr>Slide 15</vt:lpstr>
      <vt:lpstr>Slide 16</vt:lpstr>
      <vt:lpstr>Slide 17</vt:lpstr>
      <vt:lpstr>Properties Of Limits And Continuity</vt:lpstr>
      <vt:lpstr>Slide 19</vt:lpstr>
      <vt:lpstr>Slide 20</vt:lpstr>
      <vt:lpstr>Slide 21</vt:lpstr>
      <vt:lpstr>Slide 22</vt:lpstr>
      <vt:lpstr>Limits and Infinity</vt:lpstr>
      <vt:lpstr>Slide 24</vt:lpstr>
      <vt:lpstr>Slide 25</vt:lpstr>
      <vt:lpstr>Slide 26</vt:lpstr>
      <vt:lpstr>Slide 27</vt:lpstr>
      <vt:lpstr>Slide 28</vt:lpstr>
      <vt:lpstr>Slide 29</vt:lpstr>
      <vt:lpstr>Slide 30</vt:lpstr>
      <vt:lpstr>Slide 31</vt:lpstr>
      <vt:lpstr>Slide 32</vt:lpstr>
      <vt:lpstr>Examples</vt:lpstr>
      <vt:lpstr>Average Rate of Change and the Slope</vt:lpstr>
      <vt:lpstr>Slide 35</vt:lpstr>
      <vt:lpstr>Slide 36</vt:lpstr>
      <vt:lpstr>Slide 37</vt:lpstr>
      <vt:lpstr>Slide 38</vt:lpstr>
      <vt:lpstr>Slide 39</vt:lpstr>
      <vt:lpstr>Slide 40</vt:lpstr>
      <vt:lpstr>Slide 41</vt:lpstr>
      <vt:lpstr>Slide 42</vt:lpstr>
      <vt:lpstr>The Derivative</vt:lpstr>
      <vt:lpstr>Slide 44</vt:lpstr>
      <vt:lpstr>Slide 45</vt:lpstr>
      <vt:lpstr>Slide 46</vt:lpstr>
      <vt:lpstr>Slide 47</vt:lpstr>
      <vt:lpstr>Slide 48</vt:lpstr>
      <vt:lpstr>Review</vt:lpstr>
      <vt:lpstr>Next Lecture</vt:lpstr>
      <vt:lpstr>Slide 51</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540</cp:revision>
  <dcterms:created xsi:type="dcterms:W3CDTF">2012-08-14T18:22:23Z</dcterms:created>
  <dcterms:modified xsi:type="dcterms:W3CDTF">2012-12-25T14:57:59Z</dcterms:modified>
</cp:coreProperties>
</file>