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36" r:id="rId2"/>
    <p:sldId id="337" r:id="rId3"/>
    <p:sldId id="289" r:id="rId4"/>
    <p:sldId id="290" r:id="rId5"/>
    <p:sldId id="259" r:id="rId6"/>
    <p:sldId id="310" r:id="rId7"/>
    <p:sldId id="260" r:id="rId8"/>
    <p:sldId id="261" r:id="rId9"/>
    <p:sldId id="262" r:id="rId10"/>
    <p:sldId id="338" r:id="rId11"/>
    <p:sldId id="316" r:id="rId12"/>
    <p:sldId id="308" r:id="rId13"/>
    <p:sldId id="302" r:id="rId14"/>
    <p:sldId id="263" r:id="rId15"/>
    <p:sldId id="264" r:id="rId16"/>
    <p:sldId id="266" r:id="rId17"/>
    <p:sldId id="334" r:id="rId18"/>
    <p:sldId id="318" r:id="rId19"/>
    <p:sldId id="319" r:id="rId20"/>
    <p:sldId id="304" r:id="rId21"/>
    <p:sldId id="321" r:id="rId22"/>
    <p:sldId id="322" r:id="rId23"/>
    <p:sldId id="339" r:id="rId24"/>
    <p:sldId id="291" r:id="rId25"/>
    <p:sldId id="341" r:id="rId26"/>
    <p:sldId id="298" r:id="rId27"/>
    <p:sldId id="340" r:id="rId28"/>
    <p:sldId id="313" r:id="rId29"/>
    <p:sldId id="342" r:id="rId30"/>
    <p:sldId id="323" r:id="rId31"/>
    <p:sldId id="343" r:id="rId32"/>
    <p:sldId id="324" r:id="rId33"/>
    <p:sldId id="325" r:id="rId34"/>
    <p:sldId id="326" r:id="rId35"/>
    <p:sldId id="315" r:id="rId36"/>
    <p:sldId id="335" r:id="rId37"/>
  </p:sldIdLst>
  <p:sldSz cx="9144000" cy="6858000" type="screen4x3"/>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12/24/2012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 xmlns:p14="http://schemas.microsoft.com/office/powerpoint/2010/main" val="2396688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35D15D-C678-4025-BE92-FEDD32DED096}"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12/24/2012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2</a:t>
            </a:r>
            <a:r>
              <a:rPr lang="en-GB" sz="4400" b="1" dirty="0">
                <a:solidFill>
                  <a:schemeClr val="tx2"/>
                </a:solidFill>
                <a:latin typeface="Arial" pitchFamily="34" charset="0"/>
                <a:cs typeface="Arial" pitchFamily="34" charset="0"/>
              </a:rPr>
              <a:t>0</a:t>
            </a:r>
          </a:p>
        </p:txBody>
      </p:sp>
    </p:spTree>
    <p:extLst>
      <p:ext uri="{BB962C8B-B14F-4D97-AF65-F5344CB8AC3E}">
        <p14:creationId xmlns="" xmlns:p14="http://schemas.microsoft.com/office/powerpoint/2010/main" val="962421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11560" y="126876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1"/>
                </a:solidFill>
                <a:effectLst/>
                <a:uLnTx/>
                <a:uFillTx/>
                <a:latin typeface="+mj-lt"/>
                <a:ea typeface="+mj-ea"/>
                <a:cs typeface="+mj-cs"/>
              </a:rPr>
              <a:t>Chapter 12</a:t>
            </a:r>
            <a:endParaRPr kumimoji="0" lang="en-GB"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611560" y="3429000"/>
            <a:ext cx="7192888" cy="1752600"/>
          </a:xfrm>
          <a:prstGeom prst="rect">
            <a:avLst/>
          </a:prstGeom>
        </p:spPr>
        <p:txBody>
          <a:bodyPr vert="horz" lIns="91440" tIns="45720" rIns="91440" bIns="45720" rtlCol="0">
            <a:normAutofit lnSpcReduction="10000"/>
          </a:bodyPr>
          <a:lstStyle/>
          <a:p>
            <a:pPr marL="342900" lvl="0" indent="-342900" algn="ctr">
              <a:spcBef>
                <a:spcPct val="20000"/>
              </a:spcBef>
              <a:defRPr/>
            </a:pPr>
            <a:r>
              <a:rPr lang="en-GB" sz="3600" b="1" dirty="0">
                <a:solidFill>
                  <a:schemeClr val="tx2"/>
                </a:solidFill>
              </a:rPr>
              <a:t>Transportation and Assignment </a:t>
            </a:r>
            <a:r>
              <a:rPr lang="en-GB" sz="3600" b="1" dirty="0" smtClean="0">
                <a:solidFill>
                  <a:schemeClr val="tx2"/>
                </a:solidFill>
              </a:rPr>
              <a:t>Models</a:t>
            </a:r>
          </a:p>
          <a:p>
            <a:pPr marL="342900" lvl="0" indent="-342900" algn="ctr">
              <a:spcBef>
                <a:spcPct val="20000"/>
              </a:spcBef>
              <a:defRPr/>
            </a:pPr>
            <a:r>
              <a:rPr kumimoji="0" lang="en-GB" sz="3600" i="0" u="none" strike="noStrike" kern="1200" cap="none" spc="0" normalizeH="0" baseline="0" noProof="0" dirty="0" smtClean="0">
                <a:ln>
                  <a:noFill/>
                </a:ln>
                <a:solidFill>
                  <a:schemeClr val="tx2"/>
                </a:solidFill>
                <a:effectLst/>
                <a:uLnTx/>
                <a:uFillTx/>
              </a:rPr>
              <a:t>continued</a:t>
            </a:r>
            <a:endParaRPr kumimoji="0" lang="en-GB" sz="3600" i="0" u="none" strike="noStrike" kern="1200" cap="none" spc="0" normalizeH="0" baseline="0" noProof="0" dirty="0">
              <a:ln>
                <a:noFill/>
              </a:ln>
              <a:solidFill>
                <a:schemeClr val="tx2"/>
              </a:solidFill>
              <a:effectLst/>
              <a:uLnTx/>
              <a:uFillTx/>
            </a:endParaRPr>
          </a:p>
        </p:txBody>
      </p:sp>
    </p:spTree>
    <p:extLst>
      <p:ext uri="{BB962C8B-B14F-4D97-AF65-F5344CB8AC3E}">
        <p14:creationId xmlns="" xmlns:p14="http://schemas.microsoft.com/office/powerpoint/2010/main" val="960660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190999"/>
          </a:xfrm>
        </p:spPr>
        <p:txBody>
          <a:bodyPr>
            <a:normAutofit/>
          </a:bodyPr>
          <a:lstStyle/>
          <a:p>
            <a:pPr>
              <a:buNone/>
            </a:pPr>
            <a:r>
              <a:rPr lang="en-US" dirty="0" smtClean="0"/>
              <a:t>Covered Sec 12.2:</a:t>
            </a:r>
          </a:p>
          <a:p>
            <a:r>
              <a:rPr lang="en-US" dirty="0" smtClean="0"/>
              <a:t>Solutions to Transportation Model </a:t>
            </a:r>
          </a:p>
          <a:p>
            <a:r>
              <a:rPr lang="en-US" dirty="0" smtClean="0"/>
              <a:t>The Stepping Stone Algorithm</a:t>
            </a:r>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Today’s Topics</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will cover Sec 12.3:</a:t>
            </a:r>
          </a:p>
          <a:p>
            <a:r>
              <a:rPr lang="en-US" dirty="0" smtClean="0"/>
              <a:t>General Form and Assumptions of Assignment  Model</a:t>
            </a:r>
          </a:p>
          <a:p>
            <a:r>
              <a:rPr lang="en-US" dirty="0" smtClean="0"/>
              <a:t>Methods of Solution to Assignment Model</a:t>
            </a:r>
          </a:p>
          <a:p>
            <a:r>
              <a:rPr lang="en-US" dirty="0" smtClean="0"/>
              <a:t>The Hungarian Method</a:t>
            </a:r>
          </a:p>
          <a:p>
            <a:pPr>
              <a:buNone/>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305800" cy="5181600"/>
          </a:xfrm>
        </p:spPr>
        <p:txBody>
          <a:bodyPr>
            <a:normAutofit fontScale="92500" lnSpcReduction="20000"/>
          </a:bodyPr>
          <a:lstStyle/>
          <a:p>
            <a:pPr algn="just"/>
            <a:r>
              <a:rPr lang="en-GB" dirty="0" smtClean="0"/>
              <a:t>A special case of the transportation model is the assignment model.</a:t>
            </a:r>
          </a:p>
          <a:p>
            <a:pPr algn="just"/>
            <a:r>
              <a:rPr lang="en-GB" dirty="0" smtClean="0"/>
              <a:t> This model is appropriate in problems which involve the assignment of resources to tasks (</a:t>
            </a:r>
            <a:r>
              <a:rPr lang="en-GB" dirty="0" err="1" smtClean="0"/>
              <a:t>e.g</a:t>
            </a:r>
            <a:r>
              <a:rPr lang="en-GB" dirty="0" smtClean="0"/>
              <a:t>, assign </a:t>
            </a:r>
            <a:r>
              <a:rPr lang="en-GB" dirty="0"/>
              <a:t>n</a:t>
            </a:r>
            <a:r>
              <a:rPr lang="en-GB" dirty="0" smtClean="0"/>
              <a:t> persons to n different tasks or jobs).</a:t>
            </a:r>
          </a:p>
          <a:p>
            <a:pPr algn="just"/>
            <a:r>
              <a:rPr lang="en-GB" dirty="0" smtClean="0"/>
              <a:t>As the special structures of the transportation model allows for solution procedures which are more efficient than the simplex method, the structure of the assignment model allows for solution methods more efficient than the transportation method.</a:t>
            </a:r>
          </a:p>
        </p:txBody>
      </p:sp>
      <p:sp>
        <p:nvSpPr>
          <p:cNvPr id="4" name="Title 5"/>
          <p:cNvSpPr>
            <a:spLocks noGrp="1"/>
          </p:cNvSpPr>
          <p:nvPr>
            <p:ph type="title"/>
          </p:nvPr>
        </p:nvSpPr>
        <p:spPr>
          <a:xfrm>
            <a:off x="457200" y="274638"/>
            <a:ext cx="8229600" cy="1020762"/>
          </a:xfrm>
        </p:spPr>
        <p:txBody>
          <a:bodyPr>
            <a:normAutofit fontScale="90000"/>
          </a:bodyPr>
          <a:lstStyle/>
          <a:p>
            <a:pPr algn="l"/>
            <a:r>
              <a:rPr lang="en-US" sz="4000" u="sng" dirty="0" smtClean="0">
                <a:solidFill>
                  <a:schemeClr val="tx2"/>
                </a:solidFill>
                <a:latin typeface="+mn-lt"/>
              </a:rPr>
              <a:t>The Assignment Model and Methods of Solution</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334000"/>
          </a:xfrm>
        </p:spPr>
        <p:txBody>
          <a:bodyPr>
            <a:normAutofit/>
          </a:bodyPr>
          <a:lstStyle/>
          <a:p>
            <a:pPr algn="just"/>
            <a:r>
              <a:rPr lang="en-GB" dirty="0" smtClean="0"/>
              <a:t>The general assignment problem involves the assignment of n resources (origins) to n tasks (destinations).</a:t>
            </a:r>
          </a:p>
          <a:p>
            <a:pPr algn="just"/>
            <a:r>
              <a:rPr lang="en-GB" dirty="0" smtClean="0"/>
              <a:t>Typical examples of assignment problems include the assignment of salespersons to sales territories, airline crews to flights, ambulance units to calls for service, referees and official to sports events, and lawyers within a law firm to cases or clients. </a:t>
            </a:r>
          </a:p>
          <a:p>
            <a:pPr algn="just"/>
            <a:endParaRPr lang="en-GB" dirty="0" smtClean="0"/>
          </a:p>
        </p:txBody>
      </p:sp>
      <p:sp>
        <p:nvSpPr>
          <p:cNvPr id="5" name="Title 5"/>
          <p:cNvSpPr>
            <a:spLocks noGrp="1"/>
          </p:cNvSpPr>
          <p:nvPr>
            <p:ph type="title"/>
          </p:nvPr>
        </p:nvSpPr>
        <p:spPr>
          <a:xfrm>
            <a:off x="457200" y="274638"/>
            <a:ext cx="8229600" cy="944562"/>
          </a:xfrm>
        </p:spPr>
        <p:txBody>
          <a:bodyPr>
            <a:normAutofit/>
          </a:bodyPr>
          <a:lstStyle/>
          <a:p>
            <a:pPr algn="l"/>
            <a:r>
              <a:rPr lang="en-US" u="sng" dirty="0" smtClean="0">
                <a:solidFill>
                  <a:schemeClr val="tx2"/>
                </a:solidFill>
                <a:latin typeface="+mn-lt"/>
              </a:rPr>
              <a:t>General Form and Assumptions</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txBox="1">
            <a:spLocks/>
          </p:cNvSpPr>
          <p:nvPr/>
        </p:nvSpPr>
        <p:spPr>
          <a:xfrm>
            <a:off x="533400" y="1524000"/>
            <a:ext cx="8229600" cy="4724400"/>
          </a:xfrm>
          <a:prstGeom prst="rect">
            <a:avLst/>
          </a:prstGeom>
        </p:spPr>
        <p:txBody>
          <a:bodyPr vert="horz" lIns="91440" tIns="45720" rIns="91440" bIns="45720" rtlCol="0">
            <a:normAutofit/>
          </a:bodyPr>
          <a:lstStyle/>
          <a:p>
            <a:pPr lvl="0" algn="just">
              <a:spcBef>
                <a:spcPct val="20000"/>
              </a:spcBef>
            </a:pPr>
            <a:endParaRPr lang="en-US" sz="3200" dirty="0" smtClean="0"/>
          </a:p>
        </p:txBody>
      </p:sp>
      <p:sp>
        <p:nvSpPr>
          <p:cNvPr id="9" name="Content Placeholder 2"/>
          <p:cNvSpPr>
            <a:spLocks noGrp="1"/>
          </p:cNvSpPr>
          <p:nvPr>
            <p:ph idx="1"/>
          </p:nvPr>
        </p:nvSpPr>
        <p:spPr>
          <a:xfrm>
            <a:off x="457200" y="762000"/>
            <a:ext cx="8229600" cy="5181600"/>
          </a:xfrm>
        </p:spPr>
        <p:txBody>
          <a:bodyPr>
            <a:normAutofit/>
          </a:bodyPr>
          <a:lstStyle/>
          <a:p>
            <a:pPr algn="just"/>
            <a:r>
              <a:rPr lang="en-GB" dirty="0"/>
              <a:t>The objective in making assignment can be one of minimization </a:t>
            </a:r>
            <a:r>
              <a:rPr lang="en-US" dirty="0" smtClean="0"/>
              <a:t>or maximization (e.g., minimization of total time required to complete n tasks or maximization of total profit from assigning salespersons to sales territories). </a:t>
            </a:r>
          </a:p>
          <a:p>
            <a:pPr algn="just"/>
            <a:r>
              <a:rPr lang="en-US" dirty="0" smtClean="0"/>
              <a:t>The following assumptions are significant in formulating assignment models.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3"/>
          <p:cNvSpPr>
            <a:spLocks noGrp="1"/>
          </p:cNvSpPr>
          <p:nvPr>
            <p:ph idx="1"/>
          </p:nvPr>
        </p:nvSpPr>
        <p:spPr>
          <a:xfrm>
            <a:off x="381000" y="533400"/>
            <a:ext cx="8458200" cy="5943600"/>
          </a:xfrm>
        </p:spPr>
        <p:txBody>
          <a:bodyPr>
            <a:normAutofit lnSpcReduction="10000"/>
          </a:bodyPr>
          <a:lstStyle/>
          <a:p>
            <a:pPr marL="0" indent="0" algn="just">
              <a:buNone/>
            </a:pPr>
            <a:r>
              <a:rPr lang="en-US" b="1" dirty="0" smtClean="0"/>
              <a:t>Assumption 1</a:t>
            </a:r>
          </a:p>
          <a:p>
            <a:pPr marL="0" indent="0" algn="just">
              <a:buNone/>
            </a:pPr>
            <a:r>
              <a:rPr lang="en-US" dirty="0" smtClean="0"/>
              <a:t>Each resource is assigned exclusively to one task.</a:t>
            </a:r>
          </a:p>
          <a:p>
            <a:pPr marL="0" indent="0" algn="just">
              <a:buNone/>
            </a:pPr>
            <a:endParaRPr lang="en-US" b="1" dirty="0" smtClean="0"/>
          </a:p>
          <a:p>
            <a:pPr marL="0" indent="0" algn="just">
              <a:buNone/>
            </a:pPr>
            <a:r>
              <a:rPr lang="en-US" b="1" dirty="0" smtClean="0"/>
              <a:t>Assumption 2</a:t>
            </a:r>
          </a:p>
          <a:p>
            <a:pPr marL="0" indent="0" algn="just">
              <a:buNone/>
            </a:pPr>
            <a:r>
              <a:rPr lang="en-US" dirty="0" smtClean="0"/>
              <a:t>Each task is assigned exactly one resource.</a:t>
            </a:r>
          </a:p>
          <a:p>
            <a:pPr marL="0" indent="0" algn="just">
              <a:buNone/>
            </a:pPr>
            <a:endParaRPr lang="en-US" b="1" dirty="0" smtClean="0"/>
          </a:p>
          <a:p>
            <a:pPr marL="0" indent="0" algn="just">
              <a:buNone/>
            </a:pPr>
            <a:r>
              <a:rPr lang="en-US" b="1" dirty="0" smtClean="0"/>
              <a:t>Assumption 3</a:t>
            </a:r>
          </a:p>
          <a:p>
            <a:pPr marL="0" indent="0">
              <a:buNone/>
            </a:pPr>
            <a:r>
              <a:rPr lang="en-US" dirty="0" smtClean="0"/>
              <a:t>For purposes of solution, the number of resources available for assignment must equal the number of tasks to be performed.</a:t>
            </a:r>
          </a:p>
        </p:txBody>
      </p:sp>
      <p:sp>
        <p:nvSpPr>
          <p:cNvPr id="3" name="Rectangle 2"/>
          <p:cNvSpPr/>
          <p:nvPr/>
        </p:nvSpPr>
        <p:spPr>
          <a:xfrm>
            <a:off x="381000" y="457200"/>
            <a:ext cx="8458200" cy="5943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57200" y="457200"/>
            <a:ext cx="8382000" cy="5943600"/>
          </a:xfrm>
        </p:spPr>
        <p:txBody>
          <a:bodyPr>
            <a:normAutofit fontScale="92500"/>
          </a:bodyPr>
          <a:lstStyle/>
          <a:p>
            <a:pPr marL="0" indent="0" algn="just">
              <a:buNone/>
            </a:pPr>
            <a:r>
              <a:rPr lang="en-US" dirty="0" smtClean="0"/>
              <a:t>If</a:t>
            </a:r>
          </a:p>
          <a:p>
            <a:pPr marL="0" indent="0" algn="just">
              <a:buNone/>
            </a:pPr>
            <a:endParaRPr lang="en-US" dirty="0" smtClean="0"/>
          </a:p>
          <a:p>
            <a:pPr marL="0" indent="0" algn="just">
              <a:buNone/>
            </a:pPr>
            <a:r>
              <a:rPr lang="en-US" dirty="0" smtClean="0"/>
              <a:t>	1     if resource </a:t>
            </a:r>
            <a:r>
              <a:rPr lang="en-US" dirty="0" err="1" smtClean="0"/>
              <a:t>i</a:t>
            </a:r>
            <a:r>
              <a:rPr lang="en-US" dirty="0" smtClean="0"/>
              <a:t> is assigned to task j</a:t>
            </a:r>
          </a:p>
          <a:p>
            <a:pPr marL="0" indent="0" algn="just">
              <a:buNone/>
            </a:pPr>
            <a:r>
              <a:rPr lang="en-US" dirty="0" smtClean="0"/>
              <a:t>	0     if resource </a:t>
            </a:r>
            <a:r>
              <a:rPr lang="en-US" dirty="0" err="1" smtClean="0"/>
              <a:t>i</a:t>
            </a:r>
            <a:r>
              <a:rPr lang="en-US" dirty="0" smtClean="0"/>
              <a:t> is not assigned to task j</a:t>
            </a:r>
          </a:p>
          <a:p>
            <a:pPr marL="803275" indent="-803275">
              <a:buNone/>
            </a:pPr>
            <a:endParaRPr lang="en-US" dirty="0" smtClean="0"/>
          </a:p>
          <a:p>
            <a:pPr marL="803275" indent="-803275">
              <a:buNone/>
            </a:pPr>
            <a:r>
              <a:rPr lang="en-US" dirty="0" err="1" smtClean="0"/>
              <a:t>c</a:t>
            </a:r>
            <a:r>
              <a:rPr lang="en-US" baseline="-25000" dirty="0" err="1" smtClean="0"/>
              <a:t>ij</a:t>
            </a:r>
            <a:r>
              <a:rPr lang="en-US" dirty="0" smtClean="0"/>
              <a:t>  = 	Objective function contribution if resource </a:t>
            </a:r>
            <a:r>
              <a:rPr lang="en-US" dirty="0" err="1" smtClean="0"/>
              <a:t>i</a:t>
            </a:r>
            <a:r>
              <a:rPr lang="en-US" dirty="0" smtClean="0"/>
              <a:t> is assigned to task j</a:t>
            </a:r>
          </a:p>
          <a:p>
            <a:pPr marL="0" indent="0">
              <a:buNone/>
            </a:pPr>
            <a:endParaRPr lang="en-US" dirty="0" smtClean="0"/>
          </a:p>
          <a:p>
            <a:pPr marL="0" indent="0">
              <a:buNone/>
            </a:pPr>
            <a:r>
              <a:rPr lang="en-US" dirty="0" smtClean="0"/>
              <a:t>n  = 	number of resources and number of tasks.</a:t>
            </a:r>
          </a:p>
          <a:p>
            <a:pPr marL="0" indent="0">
              <a:buNone/>
            </a:pPr>
            <a:r>
              <a:rPr lang="en-US" dirty="0" smtClean="0"/>
              <a:t>The generalized assignment model is shown as follows.</a:t>
            </a:r>
          </a:p>
        </p:txBody>
      </p:sp>
      <p:sp>
        <p:nvSpPr>
          <p:cNvPr id="7" name="Rectangle 6"/>
          <p:cNvSpPr/>
          <p:nvPr/>
        </p:nvSpPr>
        <p:spPr>
          <a:xfrm>
            <a:off x="457200" y="1905000"/>
            <a:ext cx="914400" cy="584775"/>
          </a:xfrm>
          <a:prstGeom prst="rect">
            <a:avLst/>
          </a:prstGeom>
        </p:spPr>
        <p:txBody>
          <a:bodyPr wrap="square">
            <a:spAutoFit/>
          </a:bodyPr>
          <a:lstStyle/>
          <a:p>
            <a:r>
              <a:rPr lang="en-US" sz="3200" dirty="0" err="1" smtClean="0"/>
              <a:t>x</a:t>
            </a:r>
            <a:r>
              <a:rPr lang="en-US" sz="3200" baseline="-25000" dirty="0" err="1" smtClean="0"/>
              <a:t>ij</a:t>
            </a:r>
            <a:r>
              <a:rPr lang="en-US" sz="3200" dirty="0" smtClean="0"/>
              <a:t> =</a:t>
            </a:r>
            <a:endParaRPr lang="en-US" sz="3200" dirty="0"/>
          </a:p>
        </p:txBody>
      </p:sp>
      <p:sp>
        <p:nvSpPr>
          <p:cNvPr id="8" name="Left Brace 7"/>
          <p:cNvSpPr/>
          <p:nvPr/>
        </p:nvSpPr>
        <p:spPr>
          <a:xfrm>
            <a:off x="1295400" y="1676400"/>
            <a:ext cx="228600" cy="11430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sz="1800" dirty="0" smtClean="0"/>
              <a:t>Maximize	z = c</a:t>
            </a:r>
            <a:r>
              <a:rPr lang="en-US" sz="1800" baseline="-25000" dirty="0" smtClean="0"/>
              <a:t>11</a:t>
            </a:r>
            <a:r>
              <a:rPr lang="en-US" sz="1800" dirty="0" smtClean="0"/>
              <a:t>x</a:t>
            </a:r>
            <a:r>
              <a:rPr lang="en-US" sz="1800" baseline="-25000" dirty="0" smtClean="0"/>
              <a:t>11</a:t>
            </a:r>
            <a:r>
              <a:rPr lang="en-US" sz="1800" dirty="0" smtClean="0"/>
              <a:t> + c</a:t>
            </a:r>
            <a:r>
              <a:rPr lang="en-US" sz="1800" baseline="-25000" dirty="0" smtClean="0"/>
              <a:t>12</a:t>
            </a:r>
            <a:r>
              <a:rPr lang="en-US" sz="1800" dirty="0" smtClean="0"/>
              <a:t>x</a:t>
            </a:r>
            <a:r>
              <a:rPr lang="en-US" sz="1800" baseline="-25000" dirty="0" smtClean="0"/>
              <a:t>12</a:t>
            </a:r>
            <a:r>
              <a:rPr lang="en-US" sz="1800" dirty="0" smtClean="0"/>
              <a:t> + . . . + c</a:t>
            </a:r>
            <a:r>
              <a:rPr lang="en-US" sz="1800" baseline="-25000" dirty="0" smtClean="0"/>
              <a:t>1n</a:t>
            </a:r>
            <a:r>
              <a:rPr lang="en-US" sz="1800" dirty="0" smtClean="0"/>
              <a:t>x</a:t>
            </a:r>
            <a:r>
              <a:rPr lang="en-US" sz="1800" baseline="-25000" dirty="0" smtClean="0"/>
              <a:t>1n</a:t>
            </a:r>
            <a:r>
              <a:rPr lang="en-US" sz="1800" dirty="0" smtClean="0"/>
              <a:t> + c</a:t>
            </a:r>
            <a:r>
              <a:rPr lang="en-US" sz="1800" baseline="-25000" dirty="0" smtClean="0"/>
              <a:t>21</a:t>
            </a:r>
            <a:r>
              <a:rPr lang="en-US" sz="1800" dirty="0" smtClean="0"/>
              <a:t>x</a:t>
            </a:r>
            <a:r>
              <a:rPr lang="en-US" sz="1800" baseline="-25000" dirty="0" smtClean="0"/>
              <a:t>21</a:t>
            </a:r>
            <a:r>
              <a:rPr lang="en-US" sz="1800" dirty="0" smtClean="0"/>
              <a:t> + . . . + </a:t>
            </a:r>
            <a:r>
              <a:rPr lang="en-US" sz="1800" dirty="0" err="1" smtClean="0"/>
              <a:t>c</a:t>
            </a:r>
            <a:r>
              <a:rPr lang="en-US" sz="1800" baseline="-25000" dirty="0" err="1" smtClean="0"/>
              <a:t>nn</a:t>
            </a:r>
            <a:r>
              <a:rPr lang="en-US" sz="1800" dirty="0" err="1" smtClean="0"/>
              <a:t>x</a:t>
            </a:r>
            <a:r>
              <a:rPr lang="en-US" sz="1800" baseline="-25000" dirty="0" err="1" smtClean="0"/>
              <a:t>nn</a:t>
            </a:r>
            <a:endParaRPr lang="en-US" sz="1800" baseline="-25000" dirty="0" smtClean="0"/>
          </a:p>
          <a:p>
            <a:pPr marL="0" indent="0">
              <a:buNone/>
            </a:pPr>
            <a:r>
              <a:rPr lang="en-US" sz="1800" dirty="0" smtClean="0"/>
              <a:t>(or minimize)</a:t>
            </a:r>
          </a:p>
          <a:p>
            <a:pPr marL="0" indent="0">
              <a:buNone/>
            </a:pPr>
            <a:r>
              <a:rPr lang="en-US" sz="1800" dirty="0" smtClean="0"/>
              <a:t>subject to	x</a:t>
            </a:r>
            <a:r>
              <a:rPr lang="en-US" sz="1800" baseline="-25000" dirty="0" smtClean="0"/>
              <a:t>11</a:t>
            </a:r>
            <a:r>
              <a:rPr lang="en-US" sz="1800" dirty="0" smtClean="0"/>
              <a:t>+x</a:t>
            </a:r>
            <a:r>
              <a:rPr lang="en-US" sz="1800" baseline="-25000" dirty="0" smtClean="0"/>
              <a:t>12</a:t>
            </a:r>
            <a:r>
              <a:rPr lang="en-US" sz="1800" dirty="0" smtClean="0"/>
              <a:t> + . . . + x</a:t>
            </a:r>
            <a:r>
              <a:rPr lang="en-US" sz="1800" baseline="-25000" dirty="0" smtClean="0"/>
              <a:t>1n			</a:t>
            </a:r>
            <a:r>
              <a:rPr lang="en-US" sz="1800" dirty="0" smtClean="0"/>
              <a:t>= 1   (1)</a:t>
            </a:r>
            <a:endParaRPr lang="en-US" sz="1800" baseline="-25000" dirty="0" smtClean="0"/>
          </a:p>
          <a:p>
            <a:pPr marL="0" indent="0">
              <a:buNone/>
            </a:pPr>
            <a:r>
              <a:rPr lang="en-US" sz="1800" dirty="0" smtClean="0"/>
              <a:t>			    x</a:t>
            </a:r>
            <a:r>
              <a:rPr lang="en-US" sz="1800" baseline="-25000" dirty="0" smtClean="0"/>
              <a:t>21</a:t>
            </a:r>
            <a:r>
              <a:rPr lang="en-US" sz="1800" dirty="0" smtClean="0"/>
              <a:t>+x</a:t>
            </a:r>
            <a:r>
              <a:rPr lang="en-US" sz="1800" baseline="-25000" dirty="0" smtClean="0"/>
              <a:t>22</a:t>
            </a:r>
            <a:r>
              <a:rPr lang="en-US" sz="1800" dirty="0" smtClean="0"/>
              <a:t> + . . . + x</a:t>
            </a:r>
            <a:r>
              <a:rPr lang="en-US" sz="1800" baseline="-25000" dirty="0" smtClean="0"/>
              <a:t>2n	</a:t>
            </a:r>
            <a:r>
              <a:rPr lang="en-US" sz="1800" dirty="0" smtClean="0"/>
              <a:t> = 1   (2)</a:t>
            </a:r>
            <a:endParaRPr lang="en-US" sz="1800" baseline="-25000" dirty="0" smtClean="0"/>
          </a:p>
          <a:p>
            <a:pPr marL="0" indent="0">
              <a:buNone/>
            </a:pPr>
            <a:r>
              <a:rPr lang="en-US" sz="1800" dirty="0" smtClean="0"/>
              <a:t>				.		           .</a:t>
            </a:r>
          </a:p>
          <a:p>
            <a:pPr marL="0" indent="0">
              <a:buNone/>
            </a:pPr>
            <a:r>
              <a:rPr lang="en-US" sz="1800" dirty="0" smtClean="0"/>
              <a:t>				    .		           .</a:t>
            </a:r>
          </a:p>
          <a:p>
            <a:pPr marL="0" indent="0">
              <a:buNone/>
            </a:pPr>
            <a:r>
              <a:rPr lang="en-US" sz="1800" dirty="0" smtClean="0"/>
              <a:t>				x</a:t>
            </a:r>
            <a:r>
              <a:rPr lang="en-US" sz="1800" baseline="-25000" dirty="0" smtClean="0"/>
              <a:t>n1</a:t>
            </a:r>
            <a:r>
              <a:rPr lang="en-US" sz="1800" dirty="0" smtClean="0"/>
              <a:t>+x</a:t>
            </a:r>
            <a:r>
              <a:rPr lang="en-US" sz="1800" baseline="-25000" dirty="0" smtClean="0"/>
              <a:t>n2</a:t>
            </a:r>
            <a:r>
              <a:rPr lang="en-US" sz="1800" dirty="0" smtClean="0"/>
              <a:t> + . . . + </a:t>
            </a:r>
            <a:r>
              <a:rPr lang="en-US" sz="1800" dirty="0" err="1" smtClean="0"/>
              <a:t>x</a:t>
            </a:r>
            <a:r>
              <a:rPr lang="en-US" sz="1800" baseline="-25000" dirty="0" err="1" smtClean="0"/>
              <a:t>nn</a:t>
            </a:r>
            <a:r>
              <a:rPr lang="en-US" sz="1800" baseline="-25000" dirty="0" smtClean="0"/>
              <a:t>	</a:t>
            </a:r>
            <a:r>
              <a:rPr lang="en-US" sz="1800" dirty="0" smtClean="0"/>
              <a:t>= 1   (n)</a:t>
            </a:r>
          </a:p>
          <a:p>
            <a:pPr marL="0" indent="0">
              <a:buNone/>
            </a:pPr>
            <a:endParaRPr lang="en-US" sz="1800" baseline="-25000" dirty="0" smtClean="0"/>
          </a:p>
          <a:p>
            <a:pPr marL="0" indent="0">
              <a:buNone/>
            </a:pPr>
            <a:r>
              <a:rPr lang="en-US" sz="1800" dirty="0" smtClean="0"/>
              <a:t>		x</a:t>
            </a:r>
            <a:r>
              <a:rPr lang="en-US" sz="1800" baseline="-25000" dirty="0" smtClean="0"/>
              <a:t>11</a:t>
            </a:r>
            <a:r>
              <a:rPr lang="en-US" sz="1800" dirty="0" smtClean="0"/>
              <a:t>+	        x</a:t>
            </a:r>
            <a:r>
              <a:rPr lang="en-US" sz="1800" baseline="-25000" dirty="0" smtClean="0"/>
              <a:t>21</a:t>
            </a:r>
            <a:r>
              <a:rPr lang="en-US" sz="1800" dirty="0" smtClean="0"/>
              <a:t>+ . . .	+x</a:t>
            </a:r>
            <a:r>
              <a:rPr lang="en-US" sz="1800" baseline="-25000" dirty="0" smtClean="0"/>
              <a:t>n1	</a:t>
            </a:r>
            <a:r>
              <a:rPr lang="en-US" sz="1800" dirty="0" smtClean="0"/>
              <a:t> = 1 (n +1)</a:t>
            </a:r>
            <a:endParaRPr lang="en-US" sz="1800" baseline="-25000" dirty="0" smtClean="0"/>
          </a:p>
          <a:p>
            <a:pPr marL="0" indent="0">
              <a:buNone/>
            </a:pPr>
            <a:r>
              <a:rPr lang="en-US" sz="1800" dirty="0" smtClean="0"/>
              <a:t>		         x</a:t>
            </a:r>
            <a:r>
              <a:rPr lang="en-US" sz="1800" baseline="-25000" dirty="0" smtClean="0"/>
              <a:t>12</a:t>
            </a:r>
            <a:r>
              <a:rPr lang="en-US" sz="1800" dirty="0" smtClean="0"/>
              <a:t>+   	x</a:t>
            </a:r>
            <a:r>
              <a:rPr lang="en-US" sz="1800" baseline="-25000" dirty="0" smtClean="0"/>
              <a:t>22</a:t>
            </a:r>
            <a:r>
              <a:rPr lang="en-US" sz="1800" dirty="0" smtClean="0"/>
              <a:t>+         +x</a:t>
            </a:r>
            <a:r>
              <a:rPr lang="en-US" sz="1800" baseline="-25000" dirty="0" smtClean="0"/>
              <a:t>n2	</a:t>
            </a:r>
            <a:r>
              <a:rPr lang="en-US" sz="1800" dirty="0" smtClean="0"/>
              <a:t> = 1 (n + 2)</a:t>
            </a:r>
            <a:endParaRPr lang="en-US" sz="1800" baseline="-25000" dirty="0" smtClean="0"/>
          </a:p>
          <a:p>
            <a:pPr marL="0" indent="0">
              <a:buNone/>
            </a:pPr>
            <a:r>
              <a:rPr lang="en-US" sz="1800" dirty="0" smtClean="0"/>
              <a:t>				.		           .</a:t>
            </a:r>
          </a:p>
          <a:p>
            <a:pPr marL="0" indent="0">
              <a:buNone/>
            </a:pPr>
            <a:r>
              <a:rPr lang="en-US" sz="1800" dirty="0" smtClean="0"/>
              <a:t>				    .		           .</a:t>
            </a:r>
          </a:p>
          <a:p>
            <a:pPr marL="0" indent="0">
              <a:buNone/>
            </a:pPr>
            <a:r>
              <a:rPr lang="en-US" sz="1800" dirty="0" smtClean="0"/>
              <a:t>		x</a:t>
            </a:r>
            <a:r>
              <a:rPr lang="en-US" sz="1800" baseline="-25000" dirty="0" smtClean="0"/>
              <a:t>1n</a:t>
            </a:r>
            <a:r>
              <a:rPr lang="en-US" sz="1800" dirty="0" smtClean="0"/>
              <a:t>+	       x</a:t>
            </a:r>
            <a:r>
              <a:rPr lang="en-US" sz="1800" baseline="-25000" dirty="0" smtClean="0"/>
              <a:t>2n</a:t>
            </a:r>
            <a:r>
              <a:rPr lang="en-US" sz="1800" dirty="0" smtClean="0"/>
              <a:t>+	          +</a:t>
            </a:r>
            <a:r>
              <a:rPr lang="en-US" sz="1800" dirty="0" err="1" smtClean="0"/>
              <a:t>x</a:t>
            </a:r>
            <a:r>
              <a:rPr lang="en-US" sz="1800" baseline="-25000" dirty="0" err="1" smtClean="0"/>
              <a:t>nn</a:t>
            </a:r>
            <a:r>
              <a:rPr lang="en-US" sz="1800" baseline="-25000" dirty="0" smtClean="0"/>
              <a:t>	</a:t>
            </a:r>
            <a:r>
              <a:rPr lang="en-US" sz="1800" dirty="0" smtClean="0"/>
              <a:t>= 1 (n + n)</a:t>
            </a:r>
          </a:p>
          <a:p>
            <a:pPr marL="0" indent="0">
              <a:buNone/>
            </a:pPr>
            <a:endParaRPr lang="en-US" sz="1800" baseline="-25000" dirty="0" smtClean="0"/>
          </a:p>
          <a:p>
            <a:pPr marL="0" indent="0">
              <a:buNone/>
            </a:pPr>
            <a:r>
              <a:rPr lang="en-US" sz="1800" baseline="-25000" dirty="0" smtClean="0"/>
              <a:t>				</a:t>
            </a:r>
            <a:r>
              <a:rPr lang="en-US" sz="1800" dirty="0" smtClean="0"/>
              <a:t>   	</a:t>
            </a:r>
            <a:r>
              <a:rPr lang="en-US" sz="1800" dirty="0" err="1" smtClean="0"/>
              <a:t>x</a:t>
            </a:r>
            <a:r>
              <a:rPr lang="en-US" sz="1800" baseline="-25000" dirty="0" err="1" smtClean="0"/>
              <a:t>ij</a:t>
            </a:r>
            <a:r>
              <a:rPr lang="en-US" sz="1800" dirty="0" smtClean="0"/>
              <a:t> = 0 or 1 for all </a:t>
            </a:r>
            <a:r>
              <a:rPr lang="en-US" sz="1800" dirty="0" err="1" smtClean="0"/>
              <a:t>i</a:t>
            </a:r>
            <a:r>
              <a:rPr lang="en-US" sz="1800" dirty="0" smtClean="0"/>
              <a:t> and j</a:t>
            </a:r>
            <a:endParaRPr lang="en-US" sz="1800" baseline="-25000" dirty="0" smtClean="0"/>
          </a:p>
          <a:p>
            <a:pPr marL="0" indent="0">
              <a:buNone/>
            </a:pPr>
            <a:endParaRPr lang="en-US" baseline="-25000" dirty="0"/>
          </a:p>
        </p:txBody>
      </p:sp>
      <p:sp>
        <p:nvSpPr>
          <p:cNvPr id="4" name="Right Brace 3"/>
          <p:cNvSpPr/>
          <p:nvPr/>
        </p:nvSpPr>
        <p:spPr>
          <a:xfrm>
            <a:off x="7162800" y="1295400"/>
            <a:ext cx="152400" cy="16002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7162800" y="3200400"/>
            <a:ext cx="152400" cy="16002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7467600" y="1524000"/>
            <a:ext cx="1499128" cy="923330"/>
          </a:xfrm>
          <a:prstGeom prst="rect">
            <a:avLst/>
          </a:prstGeom>
          <a:noFill/>
        </p:spPr>
        <p:txBody>
          <a:bodyPr wrap="none" rtlCol="0">
            <a:spAutoFit/>
          </a:bodyPr>
          <a:lstStyle/>
          <a:p>
            <a:r>
              <a:rPr lang="en-US" dirty="0" smtClean="0"/>
              <a:t>each resource</a:t>
            </a:r>
          </a:p>
          <a:p>
            <a:r>
              <a:rPr lang="en-US" dirty="0" smtClean="0"/>
              <a:t>assigned to</a:t>
            </a:r>
          </a:p>
          <a:p>
            <a:r>
              <a:rPr lang="en-US" dirty="0" smtClean="0"/>
              <a:t>one task</a:t>
            </a:r>
            <a:endParaRPr lang="en-US" dirty="0"/>
          </a:p>
        </p:txBody>
      </p:sp>
      <p:sp>
        <p:nvSpPr>
          <p:cNvPr id="8" name="TextBox 7"/>
          <p:cNvSpPr txBox="1"/>
          <p:nvPr/>
        </p:nvSpPr>
        <p:spPr>
          <a:xfrm>
            <a:off x="7391400" y="3505200"/>
            <a:ext cx="1465466" cy="923330"/>
          </a:xfrm>
          <a:prstGeom prst="rect">
            <a:avLst/>
          </a:prstGeom>
          <a:noFill/>
        </p:spPr>
        <p:txBody>
          <a:bodyPr wrap="none" rtlCol="0">
            <a:spAutoFit/>
          </a:bodyPr>
          <a:lstStyle/>
          <a:p>
            <a:r>
              <a:rPr lang="en-US" dirty="0" smtClean="0"/>
              <a:t>each task</a:t>
            </a:r>
          </a:p>
          <a:p>
            <a:r>
              <a:rPr lang="en-US" dirty="0" smtClean="0"/>
              <a:t>assigned to</a:t>
            </a:r>
          </a:p>
          <a:p>
            <a:r>
              <a:rPr lang="en-US" dirty="0" smtClean="0"/>
              <a:t>one resource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fontScale="92500"/>
          </a:bodyPr>
          <a:lstStyle/>
          <a:p>
            <a:pPr marL="0" indent="0"/>
            <a:r>
              <a:rPr lang="en-US" dirty="0" smtClean="0"/>
              <a:t> Notice for this model that the variables are restricted to the two values of 0 (non-assignment of the resource) or 1 (assignment of the resource).</a:t>
            </a:r>
          </a:p>
          <a:p>
            <a:pPr marL="0" indent="0"/>
            <a:r>
              <a:rPr lang="en-US" dirty="0" smtClean="0"/>
              <a:t> This restriction on the values of the variables is quite different from the other linear programming models we have examined. </a:t>
            </a:r>
          </a:p>
          <a:p>
            <a:pPr marL="0" indent="0"/>
            <a:r>
              <a:rPr lang="en-US" dirty="0" smtClean="0"/>
              <a:t> Constraints (1) to (n) ensure that each resource is assigned to one task only. Constraints (n + 1) to (n + n) ensure that each task is assigned exactly to one resource.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838200"/>
            <a:ext cx="8229600" cy="5181600"/>
          </a:xfrm>
        </p:spPr>
        <p:txBody>
          <a:bodyPr>
            <a:normAutofit/>
          </a:bodyPr>
          <a:lstStyle/>
          <a:p>
            <a:pPr marL="0" indent="0" algn="just"/>
            <a:r>
              <a:rPr lang="en-US" dirty="0" smtClean="0"/>
              <a:t>  According to assumption 3, the number of resources must equal the number of tasks for purposes of solving the problem. This condition might have to be artificially imposed for a given problem. </a:t>
            </a:r>
          </a:p>
          <a:p>
            <a:pPr marL="0" indent="0" algn="just"/>
            <a:r>
              <a:rPr lang="en-US" dirty="0" smtClean="0"/>
              <a:t> Finally, notice that all right-hand-side constants, which are equivalent to </a:t>
            </a:r>
            <a:r>
              <a:rPr lang="en-US" dirty="0" err="1" smtClean="0"/>
              <a:t>s</a:t>
            </a:r>
            <a:r>
              <a:rPr lang="en-US" baseline="-25000" dirty="0" err="1" smtClean="0"/>
              <a:t>i</a:t>
            </a:r>
            <a:r>
              <a:rPr lang="en-US" dirty="0" smtClean="0"/>
              <a:t> and </a:t>
            </a:r>
            <a:r>
              <a:rPr lang="en-US" dirty="0" err="1" smtClean="0"/>
              <a:t>d</a:t>
            </a:r>
            <a:r>
              <a:rPr lang="en-US" baseline="-25000" dirty="0" err="1" smtClean="0"/>
              <a:t>j</a:t>
            </a:r>
            <a:r>
              <a:rPr lang="en-US" dirty="0" smtClean="0"/>
              <a:t> values in the transportation model, equal 1.</a:t>
            </a:r>
          </a:p>
          <a:p>
            <a:pPr marL="0" indent="0" algn="just"/>
            <a:r>
              <a:rPr lang="en-US" dirty="0" smtClean="0"/>
              <a:t> The supply of each resource is 1 unit and the demand for each task is 1 unit.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 xmlns:p14="http://schemas.microsoft.com/office/powerpoint/2010/main" val="3862837539"/>
              </p:ext>
            </p:extLst>
          </p:nvPr>
        </p:nvGraphicFramePr>
        <p:xfrm>
          <a:off x="1066800" y="1600200"/>
          <a:ext cx="7010400" cy="3429002"/>
        </p:xfrm>
        <a:graphic>
          <a:graphicData uri="http://schemas.openxmlformats.org/drawingml/2006/table">
            <a:tbl>
              <a:tblPr firstRow="1" bandRow="1">
                <a:tableStyleId>{2D5ABB26-0587-4C30-8999-92F81FD0307C}</a:tableStyleId>
              </a:tblPr>
              <a:tblGrid>
                <a:gridCol w="1892808"/>
                <a:gridCol w="1261872"/>
                <a:gridCol w="1226820"/>
                <a:gridCol w="1226820"/>
                <a:gridCol w="1402080"/>
              </a:tblGrid>
              <a:tr h="509811">
                <a:tc>
                  <a:txBody>
                    <a:bodyPr/>
                    <a:lstStyle/>
                    <a:p>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a:r>
                        <a:rPr lang="en-US" b="1" dirty="0" smtClean="0"/>
                        <a:t>Regional Tournament Assignment</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879947">
                <a:tc>
                  <a:txBody>
                    <a:bodyPr/>
                    <a:lstStyle/>
                    <a:p>
                      <a:r>
                        <a:rPr lang="en-US" b="1" dirty="0" smtClean="0"/>
                        <a:t>Team of</a:t>
                      </a:r>
                    </a:p>
                    <a:p>
                      <a:r>
                        <a:rPr lang="en-US" b="1" dirty="0" smtClean="0"/>
                        <a:t>Officials</a:t>
                      </a:r>
                      <a:endParaRPr lang="en-US" b="1" dirty="0"/>
                    </a:p>
                  </a:txBody>
                  <a:tcPr>
                    <a:lnB w="12700" cap="flat" cmpd="sng" algn="ctr">
                      <a:solidFill>
                        <a:schemeClr val="tx1"/>
                      </a:solidFill>
                      <a:prstDash val="solid"/>
                      <a:round/>
                      <a:headEnd type="none" w="med" len="med"/>
                      <a:tailEnd type="none" w="med" len="med"/>
                    </a:lnB>
                  </a:tcPr>
                </a:tc>
                <a:tc>
                  <a:txBody>
                    <a:bodyPr/>
                    <a:lstStyle/>
                    <a:p>
                      <a:r>
                        <a:rPr lang="en-US" b="1" dirty="0" smtClean="0"/>
                        <a:t>(1)</a:t>
                      </a:r>
                    </a:p>
                    <a:p>
                      <a:r>
                        <a:rPr lang="en-US" b="1" dirty="0" smtClean="0"/>
                        <a:t>East</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a:t>
                      </a:r>
                    </a:p>
                    <a:p>
                      <a:r>
                        <a:rPr lang="en-US" b="1" dirty="0" smtClean="0"/>
                        <a:t>Midwest</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a:t>
                      </a:r>
                    </a:p>
                    <a:p>
                      <a:r>
                        <a:rPr lang="en-US" b="1" dirty="0" smtClean="0"/>
                        <a:t>Far West</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(4)</a:t>
                      </a:r>
                    </a:p>
                    <a:p>
                      <a:r>
                        <a:rPr lang="en-US" b="1" dirty="0" smtClean="0"/>
                        <a:t>Southwest</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9811">
                <a:tc>
                  <a:txBody>
                    <a:bodyPr/>
                    <a:lstStyle/>
                    <a:p>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r"/>
                      <a:r>
                        <a:rPr lang="en-US" dirty="0" smtClean="0"/>
                        <a:t>$6,600</a:t>
                      </a:r>
                      <a:endParaRPr lang="en-US" dirty="0"/>
                    </a:p>
                  </a:txBody>
                  <a:tcPr>
                    <a:lnT w="12700" cap="flat" cmpd="sng" algn="ctr">
                      <a:solidFill>
                        <a:schemeClr val="tx1"/>
                      </a:solidFill>
                      <a:prstDash val="solid"/>
                      <a:round/>
                      <a:headEnd type="none" w="med" len="med"/>
                      <a:tailEnd type="none" w="med" len="med"/>
                    </a:lnT>
                  </a:tcPr>
                </a:tc>
                <a:tc>
                  <a:txBody>
                    <a:bodyPr/>
                    <a:lstStyle/>
                    <a:p>
                      <a:pPr algn="r"/>
                      <a:r>
                        <a:rPr lang="en-US" dirty="0" smtClean="0"/>
                        <a:t>$7,200</a:t>
                      </a:r>
                      <a:endParaRPr lang="en-US" dirty="0"/>
                    </a:p>
                  </a:txBody>
                  <a:tcPr>
                    <a:lnT w="12700" cap="flat" cmpd="sng" algn="ctr">
                      <a:solidFill>
                        <a:schemeClr val="tx1"/>
                      </a:solidFill>
                      <a:prstDash val="solid"/>
                      <a:round/>
                      <a:headEnd type="none" w="med" len="med"/>
                      <a:tailEnd type="none" w="med" len="med"/>
                    </a:lnT>
                  </a:tcPr>
                </a:tc>
                <a:tc>
                  <a:txBody>
                    <a:bodyPr/>
                    <a:lstStyle/>
                    <a:p>
                      <a:pPr algn="r"/>
                      <a:r>
                        <a:rPr lang="en-US" dirty="0" smtClean="0"/>
                        <a:t>$6,750</a:t>
                      </a:r>
                      <a:endParaRPr lang="en-US" dirty="0"/>
                    </a:p>
                  </a:txBody>
                  <a:tcPr>
                    <a:lnT w="12700" cap="flat" cmpd="sng" algn="ctr">
                      <a:solidFill>
                        <a:schemeClr val="tx1"/>
                      </a:solidFill>
                      <a:prstDash val="solid"/>
                      <a:round/>
                      <a:headEnd type="none" w="med" len="med"/>
                      <a:tailEnd type="none" w="med" len="med"/>
                    </a:lnT>
                  </a:tcPr>
                </a:tc>
                <a:tc>
                  <a:txBody>
                    <a:bodyPr/>
                    <a:lstStyle/>
                    <a:p>
                      <a:pPr algn="r"/>
                      <a:r>
                        <a:rPr lang="en-US" dirty="0" smtClean="0"/>
                        <a:t>$7,050</a:t>
                      </a:r>
                      <a:endParaRPr lang="en-US" dirty="0"/>
                    </a:p>
                  </a:txBody>
                  <a:tcPr>
                    <a:lnT w="12700" cap="flat" cmpd="sng" algn="ctr">
                      <a:solidFill>
                        <a:schemeClr val="tx1"/>
                      </a:solidFill>
                      <a:prstDash val="solid"/>
                      <a:round/>
                      <a:headEnd type="none" w="med" len="med"/>
                      <a:tailEnd type="none" w="med" len="med"/>
                    </a:lnT>
                  </a:tcPr>
                </a:tc>
              </a:tr>
              <a:tr h="509811">
                <a:tc>
                  <a:txBody>
                    <a:bodyPr/>
                    <a:lstStyle/>
                    <a:p>
                      <a:r>
                        <a:rPr lang="en-US" b="1" dirty="0" smtClean="0"/>
                        <a:t>2</a:t>
                      </a:r>
                      <a:endParaRPr lang="en-US" b="1" dirty="0"/>
                    </a:p>
                  </a:txBody>
                  <a:tcPr/>
                </a:tc>
                <a:tc>
                  <a:txBody>
                    <a:bodyPr/>
                    <a:lstStyle/>
                    <a:p>
                      <a:pPr algn="r"/>
                      <a:r>
                        <a:rPr lang="en-US" dirty="0" smtClean="0"/>
                        <a:t>6,400</a:t>
                      </a:r>
                      <a:endParaRPr lang="en-US" dirty="0"/>
                    </a:p>
                  </a:txBody>
                  <a:tcPr/>
                </a:tc>
                <a:tc>
                  <a:txBody>
                    <a:bodyPr/>
                    <a:lstStyle/>
                    <a:p>
                      <a:pPr algn="r"/>
                      <a:r>
                        <a:rPr lang="en-US" dirty="0" smtClean="0"/>
                        <a:t>6,800</a:t>
                      </a:r>
                      <a:endParaRPr lang="en-US" dirty="0"/>
                    </a:p>
                  </a:txBody>
                  <a:tcPr/>
                </a:tc>
                <a:tc>
                  <a:txBody>
                    <a:bodyPr/>
                    <a:lstStyle/>
                    <a:p>
                      <a:pPr algn="r"/>
                      <a:r>
                        <a:rPr lang="en-US" dirty="0" smtClean="0"/>
                        <a:t>7,250</a:t>
                      </a:r>
                      <a:endParaRPr lang="en-US" dirty="0"/>
                    </a:p>
                  </a:txBody>
                  <a:tcPr/>
                </a:tc>
                <a:tc>
                  <a:txBody>
                    <a:bodyPr/>
                    <a:lstStyle/>
                    <a:p>
                      <a:pPr algn="r"/>
                      <a:r>
                        <a:rPr lang="en-US" dirty="0" smtClean="0"/>
                        <a:t>7,400</a:t>
                      </a:r>
                      <a:endParaRPr lang="en-US" dirty="0"/>
                    </a:p>
                  </a:txBody>
                  <a:tcPr/>
                </a:tc>
              </a:tr>
              <a:tr h="509811">
                <a:tc>
                  <a:txBody>
                    <a:bodyPr/>
                    <a:lstStyle/>
                    <a:p>
                      <a:r>
                        <a:rPr lang="en-US" b="1" dirty="0" smtClean="0"/>
                        <a:t>3</a:t>
                      </a:r>
                      <a:endParaRPr lang="en-US" b="1" dirty="0"/>
                    </a:p>
                  </a:txBody>
                  <a:tcPr/>
                </a:tc>
                <a:tc>
                  <a:txBody>
                    <a:bodyPr/>
                    <a:lstStyle/>
                    <a:p>
                      <a:pPr algn="r"/>
                      <a:r>
                        <a:rPr lang="en-US" dirty="0" smtClean="0"/>
                        <a:t>6,950</a:t>
                      </a:r>
                      <a:endParaRPr lang="en-US" dirty="0"/>
                    </a:p>
                  </a:txBody>
                  <a:tcPr/>
                </a:tc>
                <a:tc>
                  <a:txBody>
                    <a:bodyPr/>
                    <a:lstStyle/>
                    <a:p>
                      <a:pPr algn="r"/>
                      <a:r>
                        <a:rPr lang="en-US" dirty="0" smtClean="0"/>
                        <a:t>7,000</a:t>
                      </a:r>
                      <a:endParaRPr lang="en-US" dirty="0"/>
                    </a:p>
                  </a:txBody>
                  <a:tcPr/>
                </a:tc>
                <a:tc>
                  <a:txBody>
                    <a:bodyPr/>
                    <a:lstStyle/>
                    <a:p>
                      <a:pPr algn="r"/>
                      <a:r>
                        <a:rPr lang="en-US" dirty="0" smtClean="0"/>
                        <a:t>7,400</a:t>
                      </a:r>
                      <a:endParaRPr lang="en-US" dirty="0"/>
                    </a:p>
                  </a:txBody>
                  <a:tcPr/>
                </a:tc>
                <a:tc>
                  <a:txBody>
                    <a:bodyPr/>
                    <a:lstStyle/>
                    <a:p>
                      <a:pPr algn="r"/>
                      <a:r>
                        <a:rPr lang="en-US" dirty="0" smtClean="0"/>
                        <a:t>6,950</a:t>
                      </a:r>
                      <a:endParaRPr lang="en-US" dirty="0"/>
                    </a:p>
                  </a:txBody>
                  <a:tcPr/>
                </a:tc>
              </a:tr>
              <a:tr h="509811">
                <a:tc>
                  <a:txBody>
                    <a:bodyPr/>
                    <a:lstStyle/>
                    <a:p>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r"/>
                      <a:r>
                        <a:rPr lang="en-US" dirty="0" smtClean="0"/>
                        <a:t>7,600</a:t>
                      </a:r>
                      <a:endParaRPr lang="en-US" dirty="0"/>
                    </a:p>
                  </a:txBody>
                  <a:tcPr>
                    <a:lnB w="38100" cap="flat" cmpd="sng" algn="ctr">
                      <a:solidFill>
                        <a:schemeClr val="tx1"/>
                      </a:solidFill>
                      <a:prstDash val="solid"/>
                      <a:round/>
                      <a:headEnd type="none" w="med" len="med"/>
                      <a:tailEnd type="none" w="med" len="med"/>
                    </a:lnB>
                  </a:tcPr>
                </a:tc>
                <a:tc>
                  <a:txBody>
                    <a:bodyPr/>
                    <a:lstStyle/>
                    <a:p>
                      <a:pPr algn="r"/>
                      <a:r>
                        <a:rPr lang="en-US" dirty="0" smtClean="0"/>
                        <a:t>6,900</a:t>
                      </a:r>
                      <a:endParaRPr lang="en-US" dirty="0"/>
                    </a:p>
                  </a:txBody>
                  <a:tcPr>
                    <a:lnB w="38100" cap="flat" cmpd="sng" algn="ctr">
                      <a:solidFill>
                        <a:schemeClr val="tx1"/>
                      </a:solidFill>
                      <a:prstDash val="solid"/>
                      <a:round/>
                      <a:headEnd type="none" w="med" len="med"/>
                      <a:tailEnd type="none" w="med" len="med"/>
                    </a:lnB>
                  </a:tcPr>
                </a:tc>
                <a:tc>
                  <a:txBody>
                    <a:bodyPr/>
                    <a:lstStyle/>
                    <a:p>
                      <a:pPr algn="r"/>
                      <a:r>
                        <a:rPr lang="en-US" dirty="0" smtClean="0"/>
                        <a:t>7,300</a:t>
                      </a:r>
                      <a:endParaRPr lang="en-US" dirty="0"/>
                    </a:p>
                  </a:txBody>
                  <a:tcPr>
                    <a:lnB w="38100" cap="flat" cmpd="sng" algn="ctr">
                      <a:solidFill>
                        <a:schemeClr val="tx1"/>
                      </a:solidFill>
                      <a:prstDash val="solid"/>
                      <a:round/>
                      <a:headEnd type="none" w="med" len="med"/>
                      <a:tailEnd type="none" w="med" len="med"/>
                    </a:lnB>
                  </a:tcPr>
                </a:tc>
                <a:tc>
                  <a:txBody>
                    <a:bodyPr/>
                    <a:lstStyle/>
                    <a:p>
                      <a:pPr algn="r"/>
                      <a:r>
                        <a:rPr lang="en-US" dirty="0" smtClean="0"/>
                        <a:t>7,000</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4" name="Content Placeholder 5"/>
          <p:cNvSpPr txBox="1">
            <a:spLocks/>
          </p:cNvSpPr>
          <p:nvPr/>
        </p:nvSpPr>
        <p:spPr>
          <a:xfrm>
            <a:off x="457200" y="609600"/>
            <a:ext cx="8229600" cy="685800"/>
          </a:xfrm>
          <a:prstGeom prst="rect">
            <a:avLst/>
          </a:prstGeom>
        </p:spPr>
        <p:txBody>
          <a:bodyPr vert="horz" lIns="91440" tIns="45720" rIns="91440" bIns="45720" rtlCol="0">
            <a:normAutofit fontScale="7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3200" b="1" dirty="0" smtClean="0">
                <a:solidFill>
                  <a:schemeClr val="tx2"/>
                </a:solidFill>
              </a:rPr>
              <a:t>(NCAA Referee Assignments; Motivating Scenario)</a:t>
            </a:r>
            <a:endParaRPr kumimoji="0" lang="en-US" sz="3200" b="1"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304800" y="685800"/>
            <a:ext cx="8534400" cy="5638800"/>
          </a:xfrm>
        </p:spPr>
        <p:txBody>
          <a:bodyPr>
            <a:normAutofit/>
          </a:bodyPr>
          <a:lstStyle/>
          <a:p>
            <a:pPr marL="0" indent="0" algn="just">
              <a:buNone/>
            </a:pPr>
            <a:r>
              <a:rPr lang="en-US" dirty="0" smtClean="0"/>
              <a:t>This problem can be formulated as an assignment model. Let</a:t>
            </a:r>
          </a:p>
          <a:p>
            <a:pPr marL="0" indent="0" algn="just">
              <a:buNone/>
            </a:pPr>
            <a:endParaRPr lang="en-US" dirty="0" smtClean="0"/>
          </a:p>
          <a:p>
            <a:pPr marL="0" indent="0" algn="just">
              <a:buNone/>
            </a:pPr>
            <a:r>
              <a:rPr lang="en-US" dirty="0" smtClean="0"/>
              <a:t>	1	if team i is assigned to tournament j</a:t>
            </a:r>
          </a:p>
          <a:p>
            <a:pPr marL="1828800" indent="-914400">
              <a:buNone/>
            </a:pPr>
            <a:r>
              <a:rPr lang="en-US" dirty="0" smtClean="0"/>
              <a:t>0	if team </a:t>
            </a:r>
            <a:r>
              <a:rPr lang="en-US" dirty="0" err="1" smtClean="0"/>
              <a:t>i</a:t>
            </a:r>
            <a:r>
              <a:rPr lang="en-US" dirty="0" smtClean="0"/>
              <a:t> is not assigned to tournament j</a:t>
            </a:r>
          </a:p>
          <a:p>
            <a:pPr marL="0" indent="0" algn="just">
              <a:buNone/>
            </a:pPr>
            <a:endParaRPr lang="en-US" dirty="0" smtClean="0"/>
          </a:p>
          <a:p>
            <a:pPr marL="0" indent="0" algn="just">
              <a:buNone/>
            </a:pPr>
            <a:r>
              <a:rPr lang="en-US" dirty="0" smtClean="0"/>
              <a:t>	The problem formulation is as follows:</a:t>
            </a:r>
          </a:p>
          <a:p>
            <a:pPr marL="0" indent="0" algn="just">
              <a:buNone/>
            </a:pPr>
            <a:endParaRPr lang="en-US" dirty="0"/>
          </a:p>
        </p:txBody>
      </p:sp>
      <p:sp>
        <p:nvSpPr>
          <p:cNvPr id="3" name="Rectangle 2"/>
          <p:cNvSpPr/>
          <p:nvPr/>
        </p:nvSpPr>
        <p:spPr>
          <a:xfrm>
            <a:off x="381000" y="2667000"/>
            <a:ext cx="914400" cy="584775"/>
          </a:xfrm>
          <a:prstGeom prst="rect">
            <a:avLst/>
          </a:prstGeom>
        </p:spPr>
        <p:txBody>
          <a:bodyPr wrap="square">
            <a:spAutoFit/>
          </a:bodyPr>
          <a:lstStyle/>
          <a:p>
            <a:r>
              <a:rPr lang="en-US" sz="3200" dirty="0" err="1" smtClean="0"/>
              <a:t>x</a:t>
            </a:r>
            <a:r>
              <a:rPr lang="en-US" sz="3200" baseline="-25000" dirty="0" err="1" smtClean="0"/>
              <a:t>ij</a:t>
            </a:r>
            <a:r>
              <a:rPr lang="en-US" sz="3200" dirty="0" smtClean="0"/>
              <a:t> =</a:t>
            </a:r>
            <a:endParaRPr lang="en-US" sz="3200" dirty="0"/>
          </a:p>
        </p:txBody>
      </p:sp>
      <p:sp>
        <p:nvSpPr>
          <p:cNvPr id="4" name="Left Brace 3"/>
          <p:cNvSpPr/>
          <p:nvPr/>
        </p:nvSpPr>
        <p:spPr>
          <a:xfrm>
            <a:off x="1219200" y="2438400"/>
            <a:ext cx="228600" cy="11430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838200"/>
            <a:ext cx="8229600" cy="5334000"/>
          </a:xfrm>
        </p:spPr>
        <p:txBody>
          <a:bodyPr>
            <a:normAutofit fontScale="92500"/>
          </a:bodyPr>
          <a:lstStyle/>
          <a:p>
            <a:pPr marL="0" indent="0" algn="just">
              <a:buNone/>
            </a:pPr>
            <a:r>
              <a:rPr lang="en-US" sz="2000" dirty="0" smtClean="0"/>
              <a:t>Minimize z </a:t>
            </a:r>
            <a:r>
              <a:rPr lang="en-US" sz="2000" dirty="0" smtClean="0"/>
              <a:t>= 6,600x</a:t>
            </a:r>
            <a:r>
              <a:rPr lang="en-US" sz="2000" baseline="-25000" dirty="0" smtClean="0"/>
              <a:t>11</a:t>
            </a:r>
            <a:r>
              <a:rPr lang="en-US" sz="2000" dirty="0" smtClean="0"/>
              <a:t>+7,200x</a:t>
            </a:r>
            <a:r>
              <a:rPr lang="en-US" sz="2000" baseline="-25000" dirty="0" smtClean="0"/>
              <a:t>12</a:t>
            </a:r>
            <a:r>
              <a:rPr lang="en-US" sz="2000" dirty="0" smtClean="0"/>
              <a:t>+6,750x</a:t>
            </a:r>
            <a:r>
              <a:rPr lang="en-US" sz="2000" baseline="-25000" dirty="0" smtClean="0"/>
              <a:t>13</a:t>
            </a:r>
            <a:r>
              <a:rPr lang="en-US" sz="2000" dirty="0" smtClean="0"/>
              <a:t>+ 7,050x</a:t>
            </a:r>
            <a:r>
              <a:rPr lang="en-US" sz="2000" baseline="-25000" dirty="0" smtClean="0"/>
              <a:t>14</a:t>
            </a:r>
            <a:r>
              <a:rPr lang="en-US" sz="2000" dirty="0" smtClean="0"/>
              <a:t>+ 6,400x</a:t>
            </a:r>
            <a:r>
              <a:rPr lang="en-US" sz="2000" baseline="-25000" dirty="0" smtClean="0"/>
              <a:t>21</a:t>
            </a:r>
            <a:r>
              <a:rPr lang="en-US" sz="2000" dirty="0" smtClean="0"/>
              <a:t>+. . . </a:t>
            </a:r>
            <a:r>
              <a:rPr lang="en-US" sz="2000" dirty="0" smtClean="0"/>
              <a:t>		      +</a:t>
            </a:r>
            <a:r>
              <a:rPr lang="en-US" sz="2000" dirty="0" smtClean="0"/>
              <a:t>7,000x</a:t>
            </a:r>
            <a:r>
              <a:rPr lang="en-US" sz="2000" baseline="-25000" dirty="0" smtClean="0"/>
              <a:t>44</a:t>
            </a:r>
          </a:p>
          <a:p>
            <a:pPr marL="0" indent="0" algn="just">
              <a:buNone/>
            </a:pPr>
            <a:endParaRPr lang="en-US" sz="2000" dirty="0" smtClean="0"/>
          </a:p>
          <a:p>
            <a:pPr marL="0" indent="0" algn="just">
              <a:buNone/>
            </a:pPr>
            <a:r>
              <a:rPr lang="en-US" sz="2000" dirty="0" smtClean="0"/>
              <a:t>subject to </a:t>
            </a:r>
            <a:endParaRPr lang="en-US" sz="2000" baseline="-25000" dirty="0" smtClean="0"/>
          </a:p>
          <a:p>
            <a:pPr marL="0" indent="0" algn="just">
              <a:buNone/>
            </a:pPr>
            <a:r>
              <a:rPr lang="en-US" sz="2000" dirty="0" smtClean="0"/>
              <a:t>	x</a:t>
            </a:r>
            <a:r>
              <a:rPr lang="en-US" sz="2000" baseline="-25000" dirty="0" smtClean="0"/>
              <a:t>11</a:t>
            </a:r>
            <a:r>
              <a:rPr lang="en-US" sz="2000" dirty="0" smtClean="0"/>
              <a:t> + x</a:t>
            </a:r>
            <a:r>
              <a:rPr lang="en-US" sz="2000" baseline="-25000" dirty="0" smtClean="0"/>
              <a:t>12</a:t>
            </a:r>
            <a:r>
              <a:rPr lang="en-US" sz="2000" dirty="0" smtClean="0"/>
              <a:t> + x</a:t>
            </a:r>
            <a:r>
              <a:rPr lang="en-US" sz="2000" baseline="-25000" dirty="0" smtClean="0"/>
              <a:t>13</a:t>
            </a:r>
            <a:r>
              <a:rPr lang="en-US" sz="2000" dirty="0" smtClean="0"/>
              <a:t> + x</a:t>
            </a:r>
            <a:r>
              <a:rPr lang="en-US" sz="2000" baseline="-25000" dirty="0" smtClean="0"/>
              <a:t>14</a:t>
            </a:r>
            <a:r>
              <a:rPr lang="en-US" sz="2000" dirty="0" smtClean="0"/>
              <a:t>   				       =  1  (1)</a:t>
            </a:r>
            <a:endParaRPr lang="en-US" sz="2000" baseline="-25000" dirty="0" smtClean="0"/>
          </a:p>
          <a:p>
            <a:pPr marL="0" indent="0" algn="just">
              <a:buNone/>
            </a:pPr>
            <a:r>
              <a:rPr lang="en-US" sz="2000" dirty="0" smtClean="0"/>
              <a:t>		x</a:t>
            </a:r>
            <a:r>
              <a:rPr lang="en-US" sz="2000" baseline="-25000" dirty="0" smtClean="0"/>
              <a:t>21</a:t>
            </a:r>
            <a:r>
              <a:rPr lang="en-US" sz="2000" dirty="0" smtClean="0"/>
              <a:t> + x</a:t>
            </a:r>
            <a:r>
              <a:rPr lang="en-US" sz="2000" baseline="-25000" dirty="0" smtClean="0"/>
              <a:t>22</a:t>
            </a:r>
            <a:r>
              <a:rPr lang="en-US" sz="2000" dirty="0" smtClean="0"/>
              <a:t> + x</a:t>
            </a:r>
            <a:r>
              <a:rPr lang="en-US" sz="2000" baseline="-25000" dirty="0" smtClean="0"/>
              <a:t>23</a:t>
            </a:r>
            <a:r>
              <a:rPr lang="en-US" sz="2000" dirty="0" smtClean="0"/>
              <a:t> + x</a:t>
            </a:r>
            <a:r>
              <a:rPr lang="en-US" sz="2000" baseline="-25000" dirty="0" smtClean="0"/>
              <a:t>24</a:t>
            </a:r>
            <a:r>
              <a:rPr lang="en-US" sz="2000" dirty="0" smtClean="0"/>
              <a:t>  			       =  1  (2)</a:t>
            </a:r>
            <a:endParaRPr lang="en-US" sz="2000" baseline="-25000" dirty="0" smtClean="0"/>
          </a:p>
          <a:p>
            <a:pPr marL="0" indent="0" algn="just">
              <a:buNone/>
            </a:pPr>
            <a:r>
              <a:rPr lang="en-US" sz="2000" dirty="0" smtClean="0"/>
              <a:t>			x</a:t>
            </a:r>
            <a:r>
              <a:rPr lang="en-US" sz="2000" baseline="-25000" dirty="0" smtClean="0"/>
              <a:t>31</a:t>
            </a:r>
            <a:r>
              <a:rPr lang="en-US" sz="2000" dirty="0" smtClean="0"/>
              <a:t> + x</a:t>
            </a:r>
            <a:r>
              <a:rPr lang="en-US" sz="2000" baseline="-25000" dirty="0" smtClean="0"/>
              <a:t>32</a:t>
            </a:r>
            <a:r>
              <a:rPr lang="en-US" sz="2000" dirty="0" smtClean="0"/>
              <a:t> + x</a:t>
            </a:r>
            <a:r>
              <a:rPr lang="en-US" sz="2000" baseline="-25000" dirty="0" smtClean="0"/>
              <a:t>33</a:t>
            </a:r>
            <a:r>
              <a:rPr lang="en-US" sz="2000" dirty="0" smtClean="0"/>
              <a:t> + x</a:t>
            </a:r>
            <a:r>
              <a:rPr lang="en-US" sz="2000" baseline="-25000" dirty="0" smtClean="0"/>
              <a:t>34</a:t>
            </a:r>
            <a:r>
              <a:rPr lang="en-US" sz="2000" dirty="0" smtClean="0"/>
              <a:t>  		       =  1  (3)</a:t>
            </a:r>
            <a:endParaRPr lang="en-US" sz="2000" baseline="-25000" dirty="0" smtClean="0"/>
          </a:p>
          <a:p>
            <a:pPr marL="0" indent="0" algn="just">
              <a:buNone/>
            </a:pPr>
            <a:r>
              <a:rPr lang="en-US" sz="2000" dirty="0" smtClean="0"/>
              <a:t>				x</a:t>
            </a:r>
            <a:r>
              <a:rPr lang="en-US" sz="2000" baseline="-25000" dirty="0" smtClean="0"/>
              <a:t>41</a:t>
            </a:r>
            <a:r>
              <a:rPr lang="en-US" sz="2000" dirty="0" smtClean="0"/>
              <a:t> + x</a:t>
            </a:r>
            <a:r>
              <a:rPr lang="en-US" sz="2000" baseline="-25000" dirty="0" smtClean="0"/>
              <a:t>42</a:t>
            </a:r>
            <a:r>
              <a:rPr lang="en-US" sz="2000" dirty="0" smtClean="0"/>
              <a:t> + x</a:t>
            </a:r>
            <a:r>
              <a:rPr lang="en-US" sz="2000" baseline="-25000" dirty="0" smtClean="0"/>
              <a:t>43</a:t>
            </a:r>
            <a:r>
              <a:rPr lang="en-US" sz="2000" dirty="0" smtClean="0"/>
              <a:t> + x</a:t>
            </a:r>
            <a:r>
              <a:rPr lang="en-US" sz="2000" baseline="-25000" dirty="0" smtClean="0"/>
              <a:t>44</a:t>
            </a:r>
            <a:r>
              <a:rPr lang="en-US" sz="2000" dirty="0" smtClean="0"/>
              <a:t>	       =  1  (4)</a:t>
            </a:r>
            <a:endParaRPr lang="en-US" sz="2000" baseline="-25000" dirty="0" smtClean="0"/>
          </a:p>
          <a:p>
            <a:pPr marL="0" indent="0" algn="just">
              <a:buNone/>
            </a:pPr>
            <a:r>
              <a:rPr lang="en-US" sz="2000" dirty="0" smtClean="0"/>
              <a:t>	x</a:t>
            </a:r>
            <a:r>
              <a:rPr lang="en-US" sz="2000" baseline="-25000" dirty="0" smtClean="0"/>
              <a:t>11	</a:t>
            </a:r>
            <a:r>
              <a:rPr lang="en-US" sz="2000" dirty="0" smtClean="0"/>
              <a:t> +x</a:t>
            </a:r>
            <a:r>
              <a:rPr lang="en-US" sz="2000" baseline="-25000" dirty="0" smtClean="0"/>
              <a:t>21	</a:t>
            </a:r>
            <a:r>
              <a:rPr lang="en-US" sz="2000" dirty="0" smtClean="0"/>
              <a:t> +x</a:t>
            </a:r>
            <a:r>
              <a:rPr lang="en-US" sz="2000" baseline="-25000" dirty="0" smtClean="0"/>
              <a:t>31	</a:t>
            </a:r>
            <a:r>
              <a:rPr lang="en-US" sz="2000" dirty="0" smtClean="0"/>
              <a:t> +x</a:t>
            </a:r>
            <a:r>
              <a:rPr lang="en-US" sz="2000" baseline="-25000" dirty="0" smtClean="0"/>
              <a:t>41		</a:t>
            </a:r>
            <a:r>
              <a:rPr lang="en-US" sz="2000" dirty="0" smtClean="0"/>
              <a:t>	       =  1  (5)</a:t>
            </a:r>
            <a:endParaRPr lang="en-US" sz="2000" baseline="-25000" dirty="0" smtClean="0"/>
          </a:p>
          <a:p>
            <a:pPr marL="0" indent="0" algn="just">
              <a:buNone/>
            </a:pPr>
            <a:r>
              <a:rPr lang="en-US" sz="2000" baseline="-25000" dirty="0" smtClean="0"/>
              <a:t>	</a:t>
            </a:r>
            <a:r>
              <a:rPr lang="en-US" sz="2000" dirty="0" smtClean="0"/>
              <a:t>         x</a:t>
            </a:r>
            <a:r>
              <a:rPr lang="en-US" sz="2000" baseline="-25000" dirty="0" smtClean="0"/>
              <a:t>12	</a:t>
            </a:r>
            <a:r>
              <a:rPr lang="en-US" sz="2000" dirty="0" smtClean="0"/>
              <a:t>        +x</a:t>
            </a:r>
            <a:r>
              <a:rPr lang="en-US" sz="2000" baseline="-25000" dirty="0" smtClean="0"/>
              <a:t>22	          </a:t>
            </a:r>
            <a:r>
              <a:rPr lang="en-US" sz="2000" dirty="0" smtClean="0"/>
              <a:t> +x</a:t>
            </a:r>
            <a:r>
              <a:rPr lang="en-US" sz="2000" baseline="-25000" dirty="0" smtClean="0"/>
              <a:t>32    </a:t>
            </a:r>
            <a:r>
              <a:rPr lang="en-US" sz="2000" dirty="0" smtClean="0"/>
              <a:t>+x</a:t>
            </a:r>
            <a:r>
              <a:rPr lang="en-US" sz="2000" baseline="-25000" dirty="0" smtClean="0"/>
              <a:t>42    </a:t>
            </a:r>
            <a:r>
              <a:rPr lang="en-US" sz="2000" dirty="0" smtClean="0"/>
              <a:t> 		       =  1  (6)</a:t>
            </a:r>
            <a:endParaRPr lang="en-US" sz="2000" baseline="-25000" dirty="0" smtClean="0"/>
          </a:p>
          <a:p>
            <a:pPr marL="0" indent="0" algn="just">
              <a:buNone/>
            </a:pPr>
            <a:r>
              <a:rPr lang="en-US" sz="2000" baseline="-25000" dirty="0" smtClean="0"/>
              <a:t>	                           </a:t>
            </a:r>
            <a:r>
              <a:rPr lang="en-US" sz="2000" dirty="0" smtClean="0"/>
              <a:t>x</a:t>
            </a:r>
            <a:r>
              <a:rPr lang="en-US" sz="2000" baseline="-25000" dirty="0" smtClean="0"/>
              <a:t>13	</a:t>
            </a:r>
            <a:r>
              <a:rPr lang="en-US" sz="2000" dirty="0" smtClean="0"/>
              <a:t> +x</a:t>
            </a:r>
            <a:r>
              <a:rPr lang="en-US" sz="2000" baseline="-25000" dirty="0" smtClean="0"/>
              <a:t>23	</a:t>
            </a:r>
            <a:r>
              <a:rPr lang="en-US" sz="2000" dirty="0" smtClean="0"/>
              <a:t> +x</a:t>
            </a:r>
            <a:r>
              <a:rPr lang="en-US" sz="2000" baseline="-25000" dirty="0" smtClean="0"/>
              <a:t>33	</a:t>
            </a:r>
            <a:r>
              <a:rPr lang="en-US" sz="2000" dirty="0" smtClean="0"/>
              <a:t> +x</a:t>
            </a:r>
            <a:r>
              <a:rPr lang="en-US" sz="2000" baseline="-25000" dirty="0" smtClean="0"/>
              <a:t>43	</a:t>
            </a:r>
            <a:r>
              <a:rPr lang="en-US" sz="2000" dirty="0" smtClean="0"/>
              <a:t> 	       =  1  (7)</a:t>
            </a:r>
            <a:endParaRPr lang="en-US" sz="2000" baseline="-25000" dirty="0" smtClean="0"/>
          </a:p>
          <a:p>
            <a:pPr marL="0" indent="0">
              <a:buNone/>
            </a:pPr>
            <a:r>
              <a:rPr lang="en-US" sz="2000" dirty="0" smtClean="0"/>
              <a:t>	                           x</a:t>
            </a:r>
            <a:r>
              <a:rPr lang="en-US" sz="2000" baseline="-25000" dirty="0" smtClean="0"/>
              <a:t>14	</a:t>
            </a:r>
            <a:r>
              <a:rPr lang="en-US" sz="2000" dirty="0" smtClean="0"/>
              <a:t>+x</a:t>
            </a:r>
            <a:r>
              <a:rPr lang="en-US" sz="2000" baseline="-25000" dirty="0" smtClean="0"/>
              <a:t>24           </a:t>
            </a:r>
            <a:r>
              <a:rPr lang="en-US" sz="2000" dirty="0" smtClean="0"/>
              <a:t> +x</a:t>
            </a:r>
            <a:r>
              <a:rPr lang="en-US" sz="2000" baseline="-25000" dirty="0" smtClean="0"/>
              <a:t>34	</a:t>
            </a:r>
            <a:r>
              <a:rPr lang="en-US" sz="2000" dirty="0" smtClean="0"/>
              <a:t>      +x</a:t>
            </a:r>
            <a:r>
              <a:rPr lang="en-US" sz="2000" baseline="-25000" dirty="0" smtClean="0"/>
              <a:t>44 	           </a:t>
            </a:r>
            <a:r>
              <a:rPr lang="en-US" sz="2000" dirty="0" smtClean="0"/>
              <a:t>=  1  (8)</a:t>
            </a:r>
          </a:p>
          <a:p>
            <a:pPr marL="0" indent="0">
              <a:buNone/>
            </a:pPr>
            <a:endParaRPr lang="en-US" sz="2000" dirty="0" smtClean="0"/>
          </a:p>
          <a:p>
            <a:pPr marL="0" indent="0">
              <a:buNone/>
            </a:pPr>
            <a:r>
              <a:rPr lang="en-US" sz="2000" dirty="0" smtClean="0"/>
              <a:t>					</a:t>
            </a:r>
            <a:r>
              <a:rPr lang="en-US" sz="2000" baseline="-25000" dirty="0" smtClean="0"/>
              <a:t>	</a:t>
            </a:r>
            <a:r>
              <a:rPr lang="en-US" sz="2000" dirty="0" smtClean="0"/>
              <a:t>      </a:t>
            </a:r>
            <a:r>
              <a:rPr lang="en-US" sz="2000" dirty="0" err="1" smtClean="0"/>
              <a:t>x</a:t>
            </a:r>
            <a:r>
              <a:rPr lang="en-US" sz="2000" baseline="-25000" dirty="0" err="1" smtClean="0"/>
              <a:t>ij</a:t>
            </a:r>
            <a:r>
              <a:rPr lang="en-US" sz="2000" baseline="-25000" dirty="0" smtClean="0"/>
              <a:t>  </a:t>
            </a:r>
            <a:r>
              <a:rPr lang="en-US" sz="2000" dirty="0" smtClean="0"/>
              <a:t>= 0 or 1 for</a:t>
            </a:r>
          </a:p>
          <a:p>
            <a:pPr marL="0" indent="0">
              <a:buNone/>
            </a:pPr>
            <a:r>
              <a:rPr lang="en-US" sz="2000" dirty="0" smtClean="0"/>
              <a:t>						              all </a:t>
            </a:r>
            <a:r>
              <a:rPr lang="en-US" sz="2000" dirty="0" err="1" smtClean="0"/>
              <a:t>i</a:t>
            </a:r>
            <a:r>
              <a:rPr lang="en-US" sz="2000" dirty="0" smtClean="0"/>
              <a:t> and j</a:t>
            </a:r>
            <a:endParaRPr lang="en-US" sz="2000" baseline="-25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3200400"/>
          </a:xfrm>
        </p:spPr>
        <p:txBody>
          <a:bodyPr/>
          <a:lstStyle/>
          <a:p>
            <a:pPr marL="0" indent="0" algn="just">
              <a:buNone/>
            </a:pPr>
            <a:r>
              <a:rPr lang="en-US" dirty="0" smtClean="0"/>
              <a:t>Constraints (1) to (4) assure that each team of officials is assigned to one tourney site only; constraints (5) to (8) assure that each site is assigned exactly one team of officials.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tx2"/>
                </a:solidFill>
              </a:rPr>
              <a:t>Solution Methods</a:t>
            </a:r>
            <a:endParaRPr lang="en-US" dirty="0">
              <a:solidFill>
                <a:schemeClr val="tx2"/>
              </a:solidFill>
            </a:endParaRPr>
          </a:p>
        </p:txBody>
      </p:sp>
      <p:sp>
        <p:nvSpPr>
          <p:cNvPr id="3" name="Content Placeholder 2"/>
          <p:cNvSpPr>
            <a:spLocks noGrp="1"/>
          </p:cNvSpPr>
          <p:nvPr>
            <p:ph idx="1"/>
          </p:nvPr>
        </p:nvSpPr>
        <p:spPr/>
        <p:txBody>
          <a:bodyPr>
            <a:normAutofit fontScale="92500" lnSpcReduction="20000"/>
          </a:bodyPr>
          <a:lstStyle/>
          <a:p>
            <a:pPr marL="0" indent="0"/>
            <a:r>
              <a:rPr lang="en-US" dirty="0" smtClean="0"/>
              <a:t>  Assignment models can be solved using various procedures. </a:t>
            </a:r>
          </a:p>
          <a:p>
            <a:pPr marL="0" indent="0"/>
            <a:r>
              <a:rPr lang="en-US" dirty="0" smtClean="0"/>
              <a:t>  These include total enumeration of all    solutions, 0 – 1 programming methods, the simplex method, transportation methods (stepping stone), and special-purpose algorithms. </a:t>
            </a:r>
          </a:p>
          <a:p>
            <a:pPr marL="0" indent="0"/>
            <a:r>
              <a:rPr lang="en-US" dirty="0" smtClean="0"/>
              <a:t>  These techniques are listed in an order reflecting increasing efficiency.</a:t>
            </a:r>
          </a:p>
          <a:p>
            <a:pPr marL="0" indent="0"/>
            <a:r>
              <a:rPr lang="en-US" dirty="0" smtClean="0"/>
              <a:t> One of the most popular methods is the </a:t>
            </a:r>
            <a:r>
              <a:rPr lang="en-US" b="1" dirty="0" smtClean="0"/>
              <a:t>Hungarian method.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lstStyle/>
          <a:p>
            <a:pPr algn="l"/>
            <a:r>
              <a:rPr lang="en-US" dirty="0" smtClean="0">
                <a:solidFill>
                  <a:schemeClr val="tx2"/>
                </a:solidFill>
              </a:rPr>
              <a:t>The Hungarian Method</a:t>
            </a:r>
            <a:endParaRPr lang="en-US" dirty="0">
              <a:solidFill>
                <a:schemeClr val="tx2"/>
              </a:solidFill>
            </a:endParaRPr>
          </a:p>
        </p:txBody>
      </p:sp>
      <p:sp>
        <p:nvSpPr>
          <p:cNvPr id="8" name="Content Placeholder 2"/>
          <p:cNvSpPr>
            <a:spLocks noGrp="1"/>
          </p:cNvSpPr>
          <p:nvPr>
            <p:ph idx="1"/>
          </p:nvPr>
        </p:nvSpPr>
        <p:spPr>
          <a:xfrm>
            <a:off x="457200" y="1600200"/>
            <a:ext cx="8229600" cy="4525963"/>
          </a:xfrm>
        </p:spPr>
        <p:txBody>
          <a:bodyPr>
            <a:normAutofit fontScale="92500" lnSpcReduction="20000"/>
          </a:bodyPr>
          <a:lstStyle/>
          <a:p>
            <a:pPr marL="0" indent="0" algn="just"/>
            <a:r>
              <a:rPr lang="en-US" dirty="0" smtClean="0"/>
              <a:t>  There </a:t>
            </a:r>
            <a:r>
              <a:rPr lang="en-US" dirty="0" smtClean="0"/>
              <a:t>are three steps in implementing the method.</a:t>
            </a:r>
          </a:p>
          <a:p>
            <a:pPr marL="914400" lvl="1" indent="-514350" algn="just">
              <a:buFont typeface="+mj-lt"/>
              <a:buAutoNum type="arabicPeriod"/>
            </a:pPr>
            <a:r>
              <a:rPr lang="en-US" dirty="0" smtClean="0"/>
              <a:t> An opportunity cost table is constructed from the table of assignment costs. </a:t>
            </a:r>
          </a:p>
          <a:p>
            <a:pPr marL="914400" lvl="1" indent="-514350" algn="just">
              <a:buFont typeface="+mj-lt"/>
              <a:buAutoNum type="arabicPeriod"/>
            </a:pPr>
            <a:r>
              <a:rPr lang="en-US" dirty="0" smtClean="0"/>
              <a:t>It is determined whether an optimal assignment can be made. </a:t>
            </a:r>
          </a:p>
          <a:p>
            <a:pPr marL="914400" lvl="1" indent="-514350" algn="just">
              <a:buFont typeface="+mj-lt"/>
              <a:buAutoNum type="arabicPeriod"/>
            </a:pPr>
            <a:r>
              <a:rPr lang="en-US" dirty="0" smtClean="0"/>
              <a:t>If an optimal assignment cannot be made, the third step involves a revision of the opportunity cost table.</a:t>
            </a:r>
          </a:p>
          <a:p>
            <a:pPr marL="514350" indent="-514350" algn="just"/>
            <a:r>
              <a:rPr lang="en-US" dirty="0" smtClean="0"/>
              <a:t> Let’s illustrate the algorithm with the following example.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lstStyle/>
          <a:p>
            <a:pPr algn="l"/>
            <a:r>
              <a:rPr lang="en-US" dirty="0" smtClean="0">
                <a:solidFill>
                  <a:schemeClr val="tx2"/>
                </a:solidFill>
              </a:rPr>
              <a:t>Court Scheduling</a:t>
            </a:r>
            <a:endParaRPr lang="en-US" dirty="0">
              <a:solidFill>
                <a:schemeClr val="tx2"/>
              </a:solidFill>
            </a:endParaRPr>
          </a:p>
        </p:txBody>
      </p:sp>
      <p:sp>
        <p:nvSpPr>
          <p:cNvPr id="7" name="Content Placeholder 6"/>
          <p:cNvSpPr>
            <a:spLocks noGrp="1"/>
          </p:cNvSpPr>
          <p:nvPr>
            <p:ph idx="1"/>
          </p:nvPr>
        </p:nvSpPr>
        <p:spPr/>
        <p:txBody>
          <a:bodyPr>
            <a:normAutofit lnSpcReduction="10000"/>
          </a:bodyPr>
          <a:lstStyle/>
          <a:p>
            <a:pPr marL="0" indent="0" algn="just"/>
            <a:r>
              <a:rPr lang="en-US" dirty="0" smtClean="0"/>
              <a:t> A court administration is in the process of scheduling four court dockets.</a:t>
            </a:r>
          </a:p>
          <a:p>
            <a:pPr marL="0" indent="0" algn="just"/>
            <a:r>
              <a:rPr lang="en-US" dirty="0" smtClean="0"/>
              <a:t> Four judge are available to be assigned, one judge to each docket. </a:t>
            </a:r>
          </a:p>
          <a:p>
            <a:pPr marL="0" indent="0" algn="just"/>
            <a:r>
              <a:rPr lang="en-US" dirty="0" smtClean="0"/>
              <a:t> The court administration has information regarding the type of cases on each of the dockets as well as data, indicating the relative efficiently of each of the judges in processing different types of court cases.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1752600" y="2362200"/>
          <a:ext cx="5638800" cy="2590800"/>
        </p:xfrm>
        <a:graphic>
          <a:graphicData uri="http://schemas.openxmlformats.org/drawingml/2006/table">
            <a:tbl>
              <a:tblPr firstRow="1" bandRow="1">
                <a:tableStyleId>{2D5ABB26-0587-4C30-8999-92F81FD0307C}</a:tableStyleId>
              </a:tblPr>
              <a:tblGrid>
                <a:gridCol w="1127760"/>
                <a:gridCol w="1127760"/>
                <a:gridCol w="1127760"/>
                <a:gridCol w="1127760"/>
                <a:gridCol w="1127760"/>
              </a:tblGrid>
              <a:tr h="4318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4318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18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14</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13</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17</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14</a:t>
                      </a:r>
                      <a:endParaRPr lang="en-US" dirty="0"/>
                    </a:p>
                  </a:txBody>
                  <a:tcPr>
                    <a:lnT w="12700" cap="flat" cmpd="sng" algn="ctr">
                      <a:solidFill>
                        <a:schemeClr val="tx1"/>
                      </a:solidFill>
                      <a:prstDash val="solid"/>
                      <a:round/>
                      <a:headEnd type="none" w="med" len="med"/>
                      <a:tailEnd type="none" w="med" len="med"/>
                    </a:lnT>
                  </a:tcPr>
                </a:tc>
              </a:tr>
              <a:tr h="431800">
                <a:tc>
                  <a:txBody>
                    <a:bodyPr/>
                    <a:lstStyle/>
                    <a:p>
                      <a:pPr algn="ctr" rtl="0"/>
                      <a:r>
                        <a:rPr lang="en-US" b="1" dirty="0" smtClean="0"/>
                        <a:t>2</a:t>
                      </a:r>
                      <a:endParaRPr lang="en-US" b="1" dirty="0"/>
                    </a:p>
                  </a:txBody>
                  <a:tcPr/>
                </a:tc>
                <a:tc>
                  <a:txBody>
                    <a:bodyPr/>
                    <a:lstStyle/>
                    <a:p>
                      <a:pPr algn="ctr" rtl="0"/>
                      <a:r>
                        <a:rPr lang="en-US" dirty="0" smtClean="0"/>
                        <a:t>16</a:t>
                      </a:r>
                      <a:endParaRPr lang="en-US" dirty="0"/>
                    </a:p>
                  </a:txBody>
                  <a:tcPr/>
                </a:tc>
                <a:tc>
                  <a:txBody>
                    <a:bodyPr/>
                    <a:lstStyle/>
                    <a:p>
                      <a:pPr algn="ctr" rtl="0"/>
                      <a:r>
                        <a:rPr lang="en-US" dirty="0" smtClean="0"/>
                        <a:t>15</a:t>
                      </a:r>
                      <a:endParaRPr lang="en-US" dirty="0"/>
                    </a:p>
                  </a:txBody>
                  <a:tcPr/>
                </a:tc>
                <a:tc>
                  <a:txBody>
                    <a:bodyPr/>
                    <a:lstStyle/>
                    <a:p>
                      <a:pPr algn="ctr" rtl="0"/>
                      <a:r>
                        <a:rPr lang="en-US" dirty="0" smtClean="0"/>
                        <a:t>16</a:t>
                      </a:r>
                      <a:endParaRPr lang="en-US" dirty="0"/>
                    </a:p>
                  </a:txBody>
                  <a:tcPr/>
                </a:tc>
                <a:tc>
                  <a:txBody>
                    <a:bodyPr/>
                    <a:lstStyle/>
                    <a:p>
                      <a:pPr algn="ctr" rtl="0"/>
                      <a:r>
                        <a:rPr lang="en-US" dirty="0" smtClean="0"/>
                        <a:t>15</a:t>
                      </a:r>
                      <a:endParaRPr lang="en-US" dirty="0"/>
                    </a:p>
                  </a:txBody>
                  <a:tcPr/>
                </a:tc>
              </a:tr>
              <a:tr h="431800">
                <a:tc>
                  <a:txBody>
                    <a:bodyPr/>
                    <a:lstStyle/>
                    <a:p>
                      <a:pPr algn="ctr" rtl="0"/>
                      <a:r>
                        <a:rPr lang="en-US" b="1" dirty="0" smtClean="0"/>
                        <a:t>3</a:t>
                      </a:r>
                      <a:endParaRPr lang="en-US" b="1" dirty="0"/>
                    </a:p>
                  </a:txBody>
                  <a:tcPr/>
                </a:tc>
                <a:tc>
                  <a:txBody>
                    <a:bodyPr/>
                    <a:lstStyle/>
                    <a:p>
                      <a:pPr algn="ctr" rtl="0"/>
                      <a:r>
                        <a:rPr lang="en-US" dirty="0" smtClean="0"/>
                        <a:t>18</a:t>
                      </a:r>
                      <a:endParaRPr lang="en-US" dirty="0"/>
                    </a:p>
                  </a:txBody>
                  <a:tcPr/>
                </a:tc>
                <a:tc>
                  <a:txBody>
                    <a:bodyPr/>
                    <a:lstStyle/>
                    <a:p>
                      <a:pPr algn="ctr" rtl="0"/>
                      <a:r>
                        <a:rPr lang="en-US" dirty="0" smtClean="0"/>
                        <a:t>14</a:t>
                      </a:r>
                      <a:endParaRPr lang="en-US" dirty="0"/>
                    </a:p>
                  </a:txBody>
                  <a:tcPr/>
                </a:tc>
                <a:tc>
                  <a:txBody>
                    <a:bodyPr/>
                    <a:lstStyle/>
                    <a:p>
                      <a:pPr algn="ctr" rtl="0"/>
                      <a:r>
                        <a:rPr lang="en-US" dirty="0" smtClean="0"/>
                        <a:t>20</a:t>
                      </a:r>
                      <a:endParaRPr lang="en-US" dirty="0"/>
                    </a:p>
                  </a:txBody>
                  <a:tcPr/>
                </a:tc>
                <a:tc>
                  <a:txBody>
                    <a:bodyPr/>
                    <a:lstStyle/>
                    <a:p>
                      <a:pPr algn="ctr" rtl="0"/>
                      <a:r>
                        <a:rPr lang="en-US" dirty="0" smtClean="0"/>
                        <a:t>17</a:t>
                      </a:r>
                      <a:endParaRPr lang="en-US" dirty="0"/>
                    </a:p>
                  </a:txBody>
                  <a:tcPr/>
                </a:tc>
              </a:tr>
              <a:tr h="431800">
                <a:tc>
                  <a:txBody>
                    <a:bodyPr/>
                    <a:lstStyle/>
                    <a:p>
                      <a:pPr algn="ctr" rtl="0"/>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20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13</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15</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18</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7" name="Title 1"/>
          <p:cNvSpPr>
            <a:spLocks noGrp="1"/>
          </p:cNvSpPr>
          <p:nvPr>
            <p:ph type="title"/>
          </p:nvPr>
        </p:nvSpPr>
        <p:spPr>
          <a:xfrm>
            <a:off x="457200" y="427038"/>
            <a:ext cx="8229600" cy="1143000"/>
          </a:xfrm>
        </p:spPr>
        <p:txBody>
          <a:bodyPr/>
          <a:lstStyle/>
          <a:p>
            <a:r>
              <a:rPr lang="en-US" dirty="0" smtClean="0">
                <a:solidFill>
                  <a:schemeClr val="tx2"/>
                </a:solidFill>
              </a:rPr>
              <a:t>Estimated Days to Clear Docket</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5715000"/>
          </a:xfrm>
        </p:spPr>
        <p:txBody>
          <a:bodyPr>
            <a:normAutofit/>
          </a:bodyPr>
          <a:lstStyle/>
          <a:p>
            <a:pPr marL="0" indent="0" algn="just"/>
            <a:r>
              <a:rPr lang="en-US" dirty="0" smtClean="0"/>
              <a:t>  Based upon this information, the court administrator has compiled the data in the above table. </a:t>
            </a:r>
          </a:p>
          <a:p>
            <a:pPr marL="0" indent="0" algn="just"/>
            <a:r>
              <a:rPr lang="en-US" dirty="0" smtClean="0"/>
              <a:t>  The above table shows estimates of the number of court-days each judge would require in order to completely process each court docket. </a:t>
            </a:r>
          </a:p>
          <a:p>
            <a:pPr marL="0" indent="0" algn="just"/>
            <a:r>
              <a:rPr lang="en-US" dirty="0" smtClean="0"/>
              <a:t>  The court administrator would like to assign the four judges so as to minimize the total number of court-days needed to process all four dockets.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457200"/>
            <a:ext cx="7010400" cy="707886"/>
          </a:xfrm>
          <a:prstGeom prst="rect">
            <a:avLst/>
          </a:prstGeom>
        </p:spPr>
        <p:txBody>
          <a:bodyPr wrap="square">
            <a:spAutoFit/>
          </a:bodyPr>
          <a:lstStyle/>
          <a:p>
            <a:pPr algn="just"/>
            <a:r>
              <a:rPr lang="en-US" sz="4000" b="1" u="sng" dirty="0" smtClean="0">
                <a:solidFill>
                  <a:schemeClr val="tx2"/>
                </a:solidFill>
              </a:rPr>
              <a:t>Solution</a:t>
            </a:r>
          </a:p>
        </p:txBody>
      </p:sp>
      <p:sp>
        <p:nvSpPr>
          <p:cNvPr id="5" name="Rectangle 4"/>
          <p:cNvSpPr/>
          <p:nvPr/>
        </p:nvSpPr>
        <p:spPr>
          <a:xfrm>
            <a:off x="609600" y="1371600"/>
            <a:ext cx="8229600" cy="523220"/>
          </a:xfrm>
          <a:prstGeom prst="rect">
            <a:avLst/>
          </a:prstGeom>
        </p:spPr>
        <p:txBody>
          <a:bodyPr wrap="square">
            <a:spAutoFit/>
          </a:bodyPr>
          <a:lstStyle/>
          <a:p>
            <a:pPr algn="just"/>
            <a:r>
              <a:rPr lang="en-US" sz="2800" b="1" dirty="0" smtClean="0"/>
              <a:t>Step 1: Determine the opportunity cost table.</a:t>
            </a:r>
          </a:p>
        </p:txBody>
      </p:sp>
      <p:sp>
        <p:nvSpPr>
          <p:cNvPr id="6" name="Title 5"/>
          <p:cNvSpPr>
            <a:spLocks noGrp="1"/>
          </p:cNvSpPr>
          <p:nvPr>
            <p:ph type="title"/>
          </p:nvPr>
        </p:nvSpPr>
        <p:spPr>
          <a:xfrm>
            <a:off x="457200" y="274638"/>
            <a:ext cx="8229600" cy="868362"/>
          </a:xfrm>
        </p:spPr>
        <p:txBody>
          <a:bodyPr/>
          <a:lstStyle/>
          <a:p>
            <a:endParaRPr lang="en-GB" dirty="0"/>
          </a:p>
        </p:txBody>
      </p:sp>
      <p:sp>
        <p:nvSpPr>
          <p:cNvPr id="11" name="Content Placeholder 2"/>
          <p:cNvSpPr>
            <a:spLocks noGrp="1"/>
          </p:cNvSpPr>
          <p:nvPr>
            <p:ph idx="1"/>
          </p:nvPr>
        </p:nvSpPr>
        <p:spPr>
          <a:xfrm>
            <a:off x="457200" y="2133600"/>
            <a:ext cx="8229600" cy="4267200"/>
          </a:xfrm>
        </p:spPr>
        <p:txBody>
          <a:bodyPr>
            <a:normAutofit fontScale="92500" lnSpcReduction="20000"/>
          </a:bodyPr>
          <a:lstStyle/>
          <a:p>
            <a:pPr>
              <a:buNone/>
            </a:pPr>
            <a:r>
              <a:rPr lang="en-US" dirty="0" smtClean="0"/>
              <a:t>Finding opportunity cost table requires two steps.</a:t>
            </a:r>
          </a:p>
          <a:p>
            <a:pPr marL="514350" indent="-514350">
              <a:buFont typeface="+mj-lt"/>
              <a:buAutoNum type="arabicPeriod"/>
            </a:pPr>
            <a:r>
              <a:rPr lang="en-US" dirty="0" smtClean="0"/>
              <a:t>Identify the least cost element in each row and subtract it from all elements in the row. The resulting table is called row-reduced table.</a:t>
            </a:r>
          </a:p>
          <a:p>
            <a:pPr marL="514350" indent="-514350">
              <a:buFont typeface="+mj-lt"/>
              <a:buAutoNum type="arabicPeriod"/>
            </a:pPr>
            <a:r>
              <a:rPr lang="en-US" dirty="0" smtClean="0"/>
              <a:t>Identify the least cost element in each column and subtract it from all elements in the column. The resulting table is called opportunity cost table.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solidFill>
                  <a:schemeClr val="tx2"/>
                </a:solidFill>
              </a:rPr>
              <a:t>Row-Reduced Cost Table</a:t>
            </a:r>
            <a:endParaRPr lang="en-US" dirty="0">
              <a:solidFill>
                <a:schemeClr val="tx2"/>
              </a:solidFill>
            </a:endParaRPr>
          </a:p>
        </p:txBody>
      </p:sp>
      <p:graphicFrame>
        <p:nvGraphicFramePr>
          <p:cNvPr id="5" name="Content Placeholder 5"/>
          <p:cNvGraphicFramePr>
            <a:graphicFrameLocks/>
          </p:cNvGraphicFramePr>
          <p:nvPr/>
        </p:nvGraphicFramePr>
        <p:xfrm>
          <a:off x="1447800" y="1981200"/>
          <a:ext cx="5638800" cy="2438400"/>
        </p:xfrm>
        <a:graphic>
          <a:graphicData uri="http://schemas.openxmlformats.org/drawingml/2006/table">
            <a:tbl>
              <a:tblPr firstRow="1" bandRow="1">
                <a:tableStyleId>{2D5ABB26-0587-4C30-8999-92F81FD0307C}</a:tableStyleId>
              </a:tblPr>
              <a:tblGrid>
                <a:gridCol w="1127760"/>
                <a:gridCol w="1127760"/>
                <a:gridCol w="1127760"/>
                <a:gridCol w="1127760"/>
                <a:gridCol w="1127760"/>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4</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1</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1</a:t>
                      </a:r>
                      <a:endParaRPr lang="en-US" dirty="0"/>
                    </a:p>
                  </a:txBody>
                  <a:tcPr/>
                </a:tc>
                <a:tc>
                  <a:txBody>
                    <a:bodyPr/>
                    <a:lstStyle/>
                    <a:p>
                      <a:pPr algn="ctr" rtl="0"/>
                      <a:r>
                        <a:rPr lang="en-US" dirty="0" smtClean="0"/>
                        <a:t>0</a:t>
                      </a:r>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4</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6</a:t>
                      </a:r>
                      <a:endParaRPr lang="en-US" dirty="0"/>
                    </a:p>
                  </a:txBody>
                  <a:tcPr/>
                </a:tc>
                <a:tc>
                  <a:txBody>
                    <a:bodyPr/>
                    <a:lstStyle/>
                    <a:p>
                      <a:pPr algn="ctr" rtl="0"/>
                      <a:r>
                        <a:rPr lang="en-US" dirty="0" smtClean="0"/>
                        <a:t>3</a:t>
                      </a:r>
                      <a:endParaRPr lang="en-US" dirty="0"/>
                    </a:p>
                  </a:txBody>
                  <a:tcPr/>
                </a:tc>
              </a:tr>
              <a:tr h="406400">
                <a:tc>
                  <a:txBody>
                    <a:bodyPr/>
                    <a:lstStyle/>
                    <a:p>
                      <a:pPr algn="ctr" rtl="0"/>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7</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2</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5</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1752600" y="2514600"/>
          <a:ext cx="5638800" cy="2438400"/>
        </p:xfrm>
        <a:graphic>
          <a:graphicData uri="http://schemas.openxmlformats.org/drawingml/2006/table">
            <a:tbl>
              <a:tblPr firstRow="1" bandRow="1">
                <a:tableStyleId>{2D5ABB26-0587-4C30-8999-92F81FD0307C}</a:tableStyleId>
              </a:tblPr>
              <a:tblGrid>
                <a:gridCol w="1127760"/>
                <a:gridCol w="1127760"/>
                <a:gridCol w="1127760"/>
                <a:gridCol w="1127760"/>
                <a:gridCol w="1127760"/>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3</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3</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5</a:t>
                      </a:r>
                      <a:endParaRPr lang="en-US" dirty="0"/>
                    </a:p>
                  </a:txBody>
                  <a:tcPr/>
                </a:tc>
                <a:tc>
                  <a:txBody>
                    <a:bodyPr/>
                    <a:lstStyle/>
                    <a:p>
                      <a:pPr algn="ctr" rtl="0"/>
                      <a:r>
                        <a:rPr lang="en-US" dirty="0" smtClean="0"/>
                        <a:t>3</a:t>
                      </a:r>
                      <a:endParaRPr lang="en-US" dirty="0"/>
                    </a:p>
                  </a:txBody>
                  <a:tcPr/>
                </a:tc>
              </a:tr>
              <a:tr h="406400">
                <a:tc>
                  <a:txBody>
                    <a:bodyPr/>
                    <a:lstStyle/>
                    <a:p>
                      <a:pPr algn="ctr" rtl="0"/>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6</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5</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7" name="Title 1"/>
          <p:cNvSpPr>
            <a:spLocks noGrp="1"/>
          </p:cNvSpPr>
          <p:nvPr>
            <p:ph type="title"/>
          </p:nvPr>
        </p:nvSpPr>
        <p:spPr>
          <a:xfrm>
            <a:off x="457200" y="427038"/>
            <a:ext cx="8229600" cy="1143000"/>
          </a:xfrm>
        </p:spPr>
        <p:txBody>
          <a:bodyPr/>
          <a:lstStyle/>
          <a:p>
            <a:r>
              <a:rPr lang="en-US" dirty="0" smtClean="0">
                <a:solidFill>
                  <a:schemeClr val="tx2"/>
                </a:solidFill>
              </a:rPr>
              <a:t>Opportunity Cost Table</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lnSpcReduction="10000"/>
          </a:bodyPr>
          <a:lstStyle/>
          <a:p>
            <a:pPr>
              <a:buNone/>
            </a:pPr>
            <a:r>
              <a:rPr lang="en-US" b="1" dirty="0" smtClean="0"/>
              <a:t>Step 2: 	Determine whether an optimal assignment can be made:</a:t>
            </a:r>
          </a:p>
          <a:p>
            <a:r>
              <a:rPr lang="en-US" dirty="0" smtClean="0"/>
              <a:t>Draw the straight lines (horizontally and vertically)  through opportunity cost table in such a way as to minimize the number of lines necessary to cover all zero entries.</a:t>
            </a:r>
          </a:p>
          <a:p>
            <a:r>
              <a:rPr lang="en-US" dirty="0" smtClean="0"/>
              <a:t>If number of lines equals either the number of rows or number of columns in the table, an optimal solution can be found.  </a:t>
            </a:r>
          </a:p>
          <a:p>
            <a:r>
              <a:rPr lang="en-US" dirty="0" smtClean="0"/>
              <a:t>Otherwise, opportunity cost table must be revisited. </a:t>
            </a: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5"/>
          <p:cNvGraphicFramePr>
            <a:graphicFrameLocks/>
          </p:cNvGraphicFramePr>
          <p:nvPr/>
        </p:nvGraphicFramePr>
        <p:xfrm>
          <a:off x="1752600" y="2895600"/>
          <a:ext cx="5638800" cy="2438400"/>
        </p:xfrm>
        <a:graphic>
          <a:graphicData uri="http://schemas.openxmlformats.org/drawingml/2006/table">
            <a:tbl>
              <a:tblPr firstRow="1" bandRow="1">
                <a:tableStyleId>{2D5ABB26-0587-4C30-8999-92F81FD0307C}</a:tableStyleId>
              </a:tblPr>
              <a:tblGrid>
                <a:gridCol w="1127760"/>
                <a:gridCol w="1127760"/>
                <a:gridCol w="1127760"/>
                <a:gridCol w="1127760"/>
                <a:gridCol w="1127760"/>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3</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3</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5</a:t>
                      </a:r>
                      <a:endParaRPr lang="en-US" dirty="0"/>
                    </a:p>
                  </a:txBody>
                  <a:tcPr/>
                </a:tc>
                <a:tc>
                  <a:txBody>
                    <a:bodyPr/>
                    <a:lstStyle/>
                    <a:p>
                      <a:pPr algn="ctr" rtl="0"/>
                      <a:r>
                        <a:rPr lang="en-US" dirty="0" smtClean="0"/>
                        <a:t>3</a:t>
                      </a:r>
                      <a:endParaRPr lang="en-US" dirty="0"/>
                    </a:p>
                  </a:txBody>
                  <a:tcPr/>
                </a:tc>
              </a:tr>
              <a:tr h="406400">
                <a:tc>
                  <a:txBody>
                    <a:bodyPr/>
                    <a:lstStyle/>
                    <a:p>
                      <a:pPr algn="ctr" rtl="0"/>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6</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5</a:t>
                      </a:r>
                      <a:endParaRPr lang="en-US" dirty="0"/>
                    </a:p>
                  </a:txBody>
                  <a:tcPr>
                    <a:lnB w="38100" cap="flat" cmpd="sng" algn="ctr">
                      <a:solidFill>
                        <a:schemeClr val="tx1"/>
                      </a:solidFill>
                      <a:prstDash val="solid"/>
                      <a:round/>
                      <a:headEnd type="none" w="med" len="med"/>
                      <a:tailEnd type="none" w="med" len="med"/>
                    </a:lnB>
                  </a:tcPr>
                </a:tc>
              </a:tr>
            </a:tbl>
          </a:graphicData>
        </a:graphic>
      </p:graphicFrame>
      <p:cxnSp>
        <p:nvCxnSpPr>
          <p:cNvPr id="6" name="Straight Connector 5"/>
          <p:cNvCxnSpPr/>
          <p:nvPr/>
        </p:nvCxnSpPr>
        <p:spPr>
          <a:xfrm>
            <a:off x="4572000" y="3733800"/>
            <a:ext cx="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76600" y="3886200"/>
            <a:ext cx="3733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76600" y="4267200"/>
            <a:ext cx="3733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382000" cy="5897563"/>
          </a:xfrm>
        </p:spPr>
        <p:txBody>
          <a:bodyPr/>
          <a:lstStyle/>
          <a:p>
            <a:pPr>
              <a:buNone/>
            </a:pPr>
            <a:r>
              <a:rPr lang="en-US" b="1" dirty="0" smtClean="0"/>
              <a:t>Step 3:	Revise the opportunity cost table.</a:t>
            </a:r>
            <a:endParaRPr lang="en-US" dirty="0" smtClean="0"/>
          </a:p>
          <a:p>
            <a:r>
              <a:rPr lang="en-GB" dirty="0" smtClean="0"/>
              <a:t>Identify the smallest number in the table not covered by straight lines.</a:t>
            </a:r>
          </a:p>
          <a:p>
            <a:r>
              <a:rPr lang="en-GB" dirty="0" smtClean="0"/>
              <a:t>Subtract this number from all the numbers not covered by straight lines and add this number to all numbers lying at the intersection of any two lines.</a:t>
            </a:r>
            <a:endParaRPr lang="en-GB"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p:cNvGraphicFramePr>
            <a:graphicFrameLocks noGrp="1"/>
          </p:cNvGraphicFramePr>
          <p:nvPr>
            <p:ph idx="1"/>
          </p:nvPr>
        </p:nvGraphicFramePr>
        <p:xfrm>
          <a:off x="1752600" y="2514600"/>
          <a:ext cx="5638800" cy="2438400"/>
        </p:xfrm>
        <a:graphic>
          <a:graphicData uri="http://schemas.openxmlformats.org/drawingml/2006/table">
            <a:tbl>
              <a:tblPr firstRow="1" bandRow="1">
                <a:tableStyleId>{2D5ABB26-0587-4C30-8999-92F81FD0307C}</a:tableStyleId>
              </a:tblPr>
              <a:tblGrid>
                <a:gridCol w="1127760"/>
                <a:gridCol w="1127760"/>
                <a:gridCol w="1127760"/>
                <a:gridCol w="1127760"/>
                <a:gridCol w="1127760"/>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3</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0</a:t>
                      </a:r>
                      <a:endParaRPr lang="en-US" dirty="0"/>
                    </a:p>
                  </a:txBody>
                  <a:tcPr/>
                </a:tc>
                <a:tc>
                  <a:txBody>
                    <a:bodyPr/>
                    <a:lstStyle/>
                    <a:p>
                      <a:pPr algn="ctr" rtl="0"/>
                      <a:r>
                        <a:rPr lang="en-US" dirty="0" smtClean="0"/>
                        <a:t>1</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2</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4</a:t>
                      </a:r>
                      <a:endParaRPr lang="en-US" dirty="0"/>
                    </a:p>
                  </a:txBody>
                  <a:tcPr/>
                </a:tc>
                <a:tc>
                  <a:txBody>
                    <a:bodyPr/>
                    <a:lstStyle/>
                    <a:p>
                      <a:pPr algn="ctr" rtl="0"/>
                      <a:r>
                        <a:rPr lang="en-US" dirty="0" smtClean="0"/>
                        <a:t>2</a:t>
                      </a:r>
                      <a:endParaRPr lang="en-US" dirty="0"/>
                    </a:p>
                  </a:txBody>
                  <a:tcPr/>
                </a:tc>
              </a:tr>
              <a:tr h="406400">
                <a:tc>
                  <a:txBody>
                    <a:bodyPr/>
                    <a:lstStyle/>
                    <a:p>
                      <a:pPr algn="ctr" rtl="0"/>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5</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4</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6" name="Title 1"/>
          <p:cNvSpPr>
            <a:spLocks noGrp="1"/>
          </p:cNvSpPr>
          <p:nvPr>
            <p:ph type="title"/>
          </p:nvPr>
        </p:nvSpPr>
        <p:spPr>
          <a:xfrm>
            <a:off x="457200" y="427038"/>
            <a:ext cx="8229600" cy="1143000"/>
          </a:xfrm>
        </p:spPr>
        <p:txBody>
          <a:bodyPr/>
          <a:lstStyle/>
          <a:p>
            <a:r>
              <a:rPr lang="en-US" dirty="0" smtClean="0">
                <a:solidFill>
                  <a:schemeClr val="tx2"/>
                </a:solidFill>
              </a:rPr>
              <a:t>Revised Opportunity Cost Table</a:t>
            </a:r>
            <a:endParaRPr lang="en-US" dirty="0">
              <a:solidFill>
                <a:schemeClr val="tx2"/>
              </a:solidFill>
            </a:endParaRPr>
          </a:p>
        </p:txBody>
      </p:sp>
      <p:cxnSp>
        <p:nvCxnSpPr>
          <p:cNvPr id="7" name="Straight Connector 6"/>
          <p:cNvCxnSpPr/>
          <p:nvPr/>
        </p:nvCxnSpPr>
        <p:spPr>
          <a:xfrm>
            <a:off x="4572000" y="3352800"/>
            <a:ext cx="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76600" y="3886200"/>
            <a:ext cx="3733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429000" y="3352800"/>
            <a:ext cx="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76600" y="4724400"/>
            <a:ext cx="3733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305800" cy="5821363"/>
          </a:xfrm>
        </p:spPr>
        <p:txBody>
          <a:bodyPr/>
          <a:lstStyle/>
          <a:p>
            <a:pPr>
              <a:buNone/>
            </a:pPr>
            <a:r>
              <a:rPr lang="en-US" b="1" dirty="0" smtClean="0"/>
              <a:t>Step 2: 	Determine whether an optimal assignment can be made:</a:t>
            </a:r>
          </a:p>
          <a:p>
            <a:r>
              <a:rPr lang="en-US" dirty="0" smtClean="0"/>
              <a:t>As number of lines   now of rows, optimal assignment is possible.</a:t>
            </a:r>
          </a:p>
          <a:p>
            <a:pPr marL="514350" indent="-514350">
              <a:buNone/>
            </a:pPr>
            <a:r>
              <a:rPr lang="en-US" dirty="0" smtClean="0"/>
              <a:t>How to make optimal assignment?</a:t>
            </a:r>
          </a:p>
          <a:p>
            <a:pPr marL="514350" indent="-514350">
              <a:buFont typeface="+mj-lt"/>
              <a:buAutoNum type="arabicPeriod"/>
            </a:pPr>
            <a:r>
              <a:rPr lang="en-US" dirty="0" smtClean="0"/>
              <a:t>Select a row or column in which is only one zero and make an assignment to that cell.</a:t>
            </a:r>
          </a:p>
          <a:p>
            <a:pPr marL="514350" indent="-514350">
              <a:buFont typeface="+mj-lt"/>
              <a:buAutoNum type="arabicPeriod"/>
            </a:pPr>
            <a:r>
              <a:rPr lang="en-US" dirty="0" smtClean="0"/>
              <a:t>Cross out that row and column and repeat step 1. </a:t>
            </a:r>
          </a:p>
          <a:p>
            <a:pPr marL="514350" indent="-514350">
              <a:buNone/>
            </a:pPr>
            <a:endParaRPr lang="en-US" dirty="0" smtClean="0"/>
          </a:p>
          <a:p>
            <a:endParaRPr lang="en-GB"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p:cNvGraphicFramePr>
          <p:nvPr/>
        </p:nvGraphicFramePr>
        <p:xfrm>
          <a:off x="762000" y="3048000"/>
          <a:ext cx="7391401" cy="3078480"/>
        </p:xfrm>
        <a:graphic>
          <a:graphicData uri="http://schemas.openxmlformats.org/drawingml/2006/table">
            <a:tbl>
              <a:tblPr firstRow="1" bandRow="1">
                <a:tableStyleId>{2D5ABB26-0587-4C30-8999-92F81FD0307C}</a:tableStyleId>
              </a:tblPr>
              <a:tblGrid>
                <a:gridCol w="752003"/>
                <a:gridCol w="752003"/>
                <a:gridCol w="752003"/>
                <a:gridCol w="752003"/>
                <a:gridCol w="752003"/>
                <a:gridCol w="507184"/>
                <a:gridCol w="2209800"/>
                <a:gridCol w="914402"/>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pPr algn="ctr" rtl="0"/>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Final Assignments</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Days</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3</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endParaRPr lang="en-US" dirty="0"/>
                    </a:p>
                  </a:txBody>
                  <a:tcPr>
                    <a:lnT w="12700" cap="flat" cmpd="sng" algn="ctr">
                      <a:solidFill>
                        <a:schemeClr val="tx1"/>
                      </a:solidFill>
                      <a:prstDash val="solid"/>
                      <a:round/>
                      <a:headEnd type="none" w="med" len="med"/>
                      <a:tailEnd type="none" w="med" len="med"/>
                    </a:lnT>
                  </a:tcPr>
                </a:tc>
                <a:tc>
                  <a:txBody>
                    <a:bodyPr/>
                    <a:lstStyle/>
                    <a:p>
                      <a:pPr algn="ctr" rtl="0"/>
                      <a:endParaRPr lang="en-US" dirty="0"/>
                    </a:p>
                  </a:txBody>
                  <a:tcPr>
                    <a:lnT w="12700" cap="flat" cmpd="sng" algn="ctr">
                      <a:solidFill>
                        <a:schemeClr val="tx1"/>
                      </a:solidFill>
                      <a:prstDash val="solid"/>
                      <a:round/>
                      <a:headEnd type="none" w="med" len="med"/>
                      <a:tailEnd type="none" w="med" len="med"/>
                    </a:lnT>
                  </a:tcPr>
                </a:tc>
                <a:tc>
                  <a:txBody>
                    <a:bodyPr/>
                    <a:lstStyle/>
                    <a:p>
                      <a:pPr algn="ctr" rtl="0"/>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0</a:t>
                      </a:r>
                      <a:endParaRPr lang="en-US" dirty="0"/>
                    </a:p>
                  </a:txBody>
                  <a:tcPr/>
                </a:tc>
                <a:tc>
                  <a:txBody>
                    <a:bodyPr/>
                    <a:lstStyle/>
                    <a:p>
                      <a:pPr algn="ctr" rtl="0"/>
                      <a:r>
                        <a:rPr lang="en-US" dirty="0" smtClean="0"/>
                        <a:t>1</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endParaRPr lang="en-US" dirty="0"/>
                    </a:p>
                  </a:txBody>
                  <a:tcPr/>
                </a:tc>
                <a:tc>
                  <a:txBody>
                    <a:bodyPr/>
                    <a:lstStyle/>
                    <a:p>
                      <a:pPr algn="ctr" rtl="0"/>
                      <a:endParaRPr lang="en-US" dirty="0"/>
                    </a:p>
                  </a:txBody>
                  <a:tcPr/>
                </a:tc>
                <a:tc>
                  <a:txBody>
                    <a:bodyPr/>
                    <a:lstStyle/>
                    <a:p>
                      <a:pPr algn="ctr" rtl="0"/>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2</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4</a:t>
                      </a:r>
                      <a:endParaRPr lang="en-US" dirty="0"/>
                    </a:p>
                  </a:txBody>
                  <a:tcPr/>
                </a:tc>
                <a:tc>
                  <a:txBody>
                    <a:bodyPr/>
                    <a:lstStyle/>
                    <a:p>
                      <a:pPr algn="ctr" rtl="0"/>
                      <a:r>
                        <a:rPr lang="en-US" dirty="0" smtClean="0"/>
                        <a:t>2</a:t>
                      </a:r>
                      <a:endParaRPr lang="en-US" dirty="0"/>
                    </a:p>
                  </a:txBody>
                  <a:tcPr/>
                </a:tc>
                <a:tc>
                  <a:txBody>
                    <a:bodyPr/>
                    <a:lstStyle/>
                    <a:p>
                      <a:pPr algn="ctr" rtl="0"/>
                      <a:endParaRPr lang="en-US" dirty="0"/>
                    </a:p>
                  </a:txBody>
                  <a:tcPr/>
                </a:tc>
                <a:tc>
                  <a:txBody>
                    <a:bodyPr/>
                    <a:lstStyle/>
                    <a:p>
                      <a:pPr algn="ctr" rtl="0"/>
                      <a:endParaRPr lang="en-US" dirty="0"/>
                    </a:p>
                  </a:txBody>
                  <a:tcPr/>
                </a:tc>
                <a:tc>
                  <a:txBody>
                    <a:bodyPr/>
                    <a:lstStyle/>
                    <a:p>
                      <a:pPr algn="ctr" rtl="0"/>
                      <a:endParaRPr lang="en-US" dirty="0"/>
                    </a:p>
                  </a:txBody>
                  <a:tcPr/>
                </a:tc>
              </a:tr>
              <a:tr h="406400">
                <a:tc>
                  <a:txBody>
                    <a:bodyPr/>
                    <a:lstStyle/>
                    <a:p>
                      <a:pPr algn="ctr" rtl="0"/>
                      <a:r>
                        <a:rPr lang="en-US" b="1" dirty="0" smtClean="0"/>
                        <a:t>4</a:t>
                      </a:r>
                      <a:endParaRPr lang="en-US" b="1" dirty="0"/>
                    </a:p>
                  </a:txBody>
                  <a:tcPr/>
                </a:tc>
                <a:tc>
                  <a:txBody>
                    <a:bodyPr/>
                    <a:lstStyle/>
                    <a:p>
                      <a:pPr algn="ctr" rtl="0"/>
                      <a:r>
                        <a:rPr lang="en-US" dirty="0" smtClean="0"/>
                        <a:t>5</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4</a:t>
                      </a:r>
                      <a:endParaRPr lang="en-US" dirty="0"/>
                    </a:p>
                  </a:txBody>
                  <a:tcPr/>
                </a:tc>
                <a:tc>
                  <a:txBody>
                    <a:bodyPr/>
                    <a:lstStyle/>
                    <a:p>
                      <a:pPr algn="ctr" rtl="0"/>
                      <a:endParaRPr lang="en-US" dirty="0"/>
                    </a:p>
                  </a:txBody>
                  <a:tcPr/>
                </a:tc>
                <a:tc>
                  <a:txBody>
                    <a:bodyPr/>
                    <a:lstStyle/>
                    <a:p>
                      <a:pPr algn="ctr" rtl="0"/>
                      <a:endParaRPr lang="en-US" dirty="0"/>
                    </a:p>
                  </a:txBody>
                  <a:tcPr/>
                </a:tc>
                <a:tc>
                  <a:txBody>
                    <a:bodyPr/>
                    <a:lstStyle/>
                    <a:p>
                      <a:pPr algn="ctr" rtl="0"/>
                      <a:endParaRPr lang="en-US" dirty="0"/>
                    </a:p>
                  </a:txBody>
                  <a:tcPr/>
                </a:tc>
              </a:tr>
              <a:tr h="406400">
                <a:tc>
                  <a:txBody>
                    <a:bodyPr/>
                    <a:lstStyle/>
                    <a:p>
                      <a:pPr algn="ctr" rtl="0"/>
                      <a:endParaRPr lang="en-US" b="1"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c>
                  <a:txBody>
                    <a:bodyPr/>
                    <a:lstStyle/>
                    <a:p>
                      <a:pPr algn="r" rtl="0"/>
                      <a:r>
                        <a:rPr lang="en-US" b="1" dirty="0" smtClean="0"/>
                        <a:t>Total Days</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7" name="Title 1"/>
          <p:cNvSpPr>
            <a:spLocks noGrp="1"/>
          </p:cNvSpPr>
          <p:nvPr>
            <p:ph type="title"/>
          </p:nvPr>
        </p:nvSpPr>
        <p:spPr>
          <a:xfrm>
            <a:off x="457200" y="1371600"/>
            <a:ext cx="8229600" cy="1371600"/>
          </a:xfrm>
        </p:spPr>
        <p:txBody>
          <a:bodyPr/>
          <a:lstStyle/>
          <a:p>
            <a:r>
              <a:rPr lang="en-US" dirty="0" smtClean="0">
                <a:solidFill>
                  <a:schemeClr val="tx2"/>
                </a:solidFill>
              </a:rPr>
              <a:t>Optimal Assignments</a:t>
            </a:r>
            <a:endParaRPr lang="en-US" dirty="0">
              <a:solidFill>
                <a:schemeClr val="tx2"/>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8305800" cy="5516563"/>
          </a:xfrm>
        </p:spPr>
        <p:txBody>
          <a:bodyPr>
            <a:normAutofit fontScale="92500"/>
          </a:bodyPr>
          <a:lstStyle/>
          <a:p>
            <a:r>
              <a:rPr lang="en-GB" dirty="0" smtClean="0"/>
              <a:t>Select a row/column in which there is only one zero.</a:t>
            </a:r>
          </a:p>
          <a:p>
            <a:r>
              <a:rPr lang="en-GB" dirty="0" smtClean="0"/>
              <a:t>Make an assignment to that cell.</a:t>
            </a:r>
          </a:p>
          <a:p>
            <a:pPr marL="914400" lvl="1" indent="-514350">
              <a:buFont typeface="+mj-lt"/>
              <a:buAutoNum type="arabicPeriod"/>
            </a:pPr>
            <a:r>
              <a:rPr lang="en-GB" dirty="0" smtClean="0"/>
              <a:t>There is only one zero in column 4, thus first assignment is judge 2 to docket 4.</a:t>
            </a:r>
          </a:p>
          <a:p>
            <a:pPr marL="914400" lvl="1" indent="-514350">
              <a:buFont typeface="+mj-lt"/>
              <a:buAutoNum type="arabicPeriod"/>
            </a:pPr>
            <a:r>
              <a:rPr lang="en-GB" dirty="0" smtClean="0"/>
              <a:t>Since no further assignment is possible in row 2 or column 4, we cross them off.</a:t>
            </a:r>
          </a:p>
          <a:p>
            <a:pPr marL="514350" indent="-514350"/>
            <a:r>
              <a:rPr lang="en-GB" dirty="0" smtClean="0"/>
              <a:t>Again find the row or column in which there is only one zero and repeat the steps above.</a:t>
            </a:r>
          </a:p>
          <a:p>
            <a:pPr marL="514350" indent="-514350"/>
            <a:r>
              <a:rPr lang="en-GB" dirty="0" smtClean="0"/>
              <a:t>Continue until all the judges are assigned to respective dockets. </a:t>
            </a:r>
          </a:p>
          <a:p>
            <a:endParaRPr lang="en-GB"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953000"/>
          </a:xfrm>
        </p:spPr>
        <p:txBody>
          <a:bodyPr>
            <a:normAutofit fontScale="92500" lnSpcReduction="10000"/>
          </a:bodyPr>
          <a:lstStyle/>
          <a:p>
            <a:pPr>
              <a:buNone/>
            </a:pPr>
            <a:r>
              <a:rPr lang="en-US" b="1" dirty="0" smtClean="0"/>
              <a:t>Step 1:</a:t>
            </a:r>
            <a:r>
              <a:rPr lang="en-US" dirty="0" smtClean="0"/>
              <a:t>  Determine the opportunity cost table.</a:t>
            </a:r>
          </a:p>
          <a:p>
            <a:pPr marL="914400" indent="-914400">
              <a:buNone/>
            </a:pPr>
            <a:endParaRPr lang="en-US" b="1" dirty="0" smtClean="0"/>
          </a:p>
          <a:p>
            <a:pPr marL="914400" indent="-914400">
              <a:buNone/>
            </a:pPr>
            <a:r>
              <a:rPr lang="en-US" b="1" dirty="0" smtClean="0"/>
              <a:t>     a-</a:t>
            </a:r>
            <a:r>
              <a:rPr lang="en-US" dirty="0" smtClean="0"/>
              <a:t>	Determine the row-reduced cost table by subtracting the least cost element in each row from all elements in the same row.</a:t>
            </a:r>
          </a:p>
          <a:p>
            <a:pPr marL="914400" indent="-914400">
              <a:buNone/>
            </a:pPr>
            <a:endParaRPr lang="en-US" b="1" dirty="0" smtClean="0"/>
          </a:p>
          <a:p>
            <a:pPr marL="914400" indent="-914400">
              <a:buNone/>
            </a:pPr>
            <a:r>
              <a:rPr lang="en-US" b="1" dirty="0" smtClean="0"/>
              <a:t>     b-</a:t>
            </a:r>
            <a:r>
              <a:rPr lang="en-US" dirty="0" smtClean="0"/>
              <a:t>	Using the row-reduced cost table, identify the least cost element in each column, and subtract from all elements in that column.</a:t>
            </a:r>
            <a:endParaRPr lang="en-US" dirty="0"/>
          </a:p>
        </p:txBody>
      </p:sp>
      <p:sp>
        <p:nvSpPr>
          <p:cNvPr id="5" name="Title 1"/>
          <p:cNvSpPr>
            <a:spLocks noGrp="1"/>
          </p:cNvSpPr>
          <p:nvPr>
            <p:ph type="title"/>
          </p:nvPr>
        </p:nvSpPr>
        <p:spPr>
          <a:xfrm>
            <a:off x="457200" y="427038"/>
            <a:ext cx="8229600" cy="1143000"/>
          </a:xfrm>
        </p:spPr>
        <p:txBody>
          <a:bodyPr>
            <a:normAutofit fontScale="90000"/>
          </a:bodyPr>
          <a:lstStyle/>
          <a:p>
            <a:r>
              <a:rPr lang="en-US" dirty="0" smtClean="0">
                <a:solidFill>
                  <a:schemeClr val="tx2"/>
                </a:solidFill>
              </a:rPr>
              <a:t>Summary of the Hungarian Method</a:t>
            </a:r>
            <a:endParaRPr lang="en-US" dirty="0">
              <a:solidFill>
                <a:schemeClr val="tx2"/>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638800"/>
          </a:xfrm>
        </p:spPr>
        <p:txBody>
          <a:bodyPr>
            <a:normAutofit lnSpcReduction="10000"/>
          </a:bodyPr>
          <a:lstStyle/>
          <a:p>
            <a:pPr marL="914400" indent="-914400" algn="just">
              <a:buNone/>
            </a:pPr>
            <a:r>
              <a:rPr lang="en-US" b="1" dirty="0" smtClean="0"/>
              <a:t>Step 2:</a:t>
            </a:r>
            <a:r>
              <a:rPr lang="en-US" dirty="0" smtClean="0"/>
              <a:t>  Determine whether or not an optimal assignment can be made. Draw the minimum number of straight lines necessary to cover all zero elements in the opportunity cost table. If the number of straight lines is less than the number of rows (or columns) in the table, the optimal assignment cannot be made. Go to step 3. If the number of straight lines equals the number of rows (columns), the optimal assignments can be identified.</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idx="1"/>
          </p:nvPr>
        </p:nvSpPr>
        <p:spPr>
          <a:xfrm>
            <a:off x="457200" y="533400"/>
            <a:ext cx="8229600" cy="5867400"/>
          </a:xfrm>
        </p:spPr>
        <p:txBody>
          <a:bodyPr>
            <a:normAutofit fontScale="92500" lnSpcReduction="10000"/>
          </a:bodyPr>
          <a:lstStyle/>
          <a:p>
            <a:pPr>
              <a:buNone/>
            </a:pPr>
            <a:r>
              <a:rPr lang="en-US" b="1" dirty="0" smtClean="0"/>
              <a:t>Step 3:</a:t>
            </a:r>
            <a:r>
              <a:rPr lang="en-US" dirty="0" smtClean="0"/>
              <a:t>  Revise the opportunity cost table. Identify the smallest element in the opportunity cost table not covered by a straight line.</a:t>
            </a:r>
          </a:p>
          <a:p>
            <a:pPr marL="914400" indent="-914400">
              <a:buNone/>
            </a:pPr>
            <a:endParaRPr lang="en-US" b="1" dirty="0" smtClean="0"/>
          </a:p>
          <a:p>
            <a:pPr marL="914400" indent="-914400">
              <a:buNone/>
            </a:pPr>
            <a:r>
              <a:rPr lang="en-US" b="1" dirty="0" smtClean="0"/>
              <a:t>     a-</a:t>
            </a:r>
            <a:r>
              <a:rPr lang="en-US" dirty="0" smtClean="0"/>
              <a:t>	Subtract this element from every element not covered by a straight line.</a:t>
            </a:r>
          </a:p>
          <a:p>
            <a:pPr marL="914400" indent="-914400">
              <a:buNone/>
            </a:pPr>
            <a:endParaRPr lang="en-US" b="1" dirty="0" smtClean="0"/>
          </a:p>
          <a:p>
            <a:pPr marL="914400" indent="-914400">
              <a:buNone/>
            </a:pPr>
            <a:r>
              <a:rPr lang="en-US" b="1" dirty="0" smtClean="0"/>
              <a:t>     b-</a:t>
            </a:r>
            <a:r>
              <a:rPr lang="en-US" dirty="0" smtClean="0"/>
              <a:t>	Add this element to any element(s) found at the intersection of two straight lines.</a:t>
            </a:r>
          </a:p>
          <a:p>
            <a:pPr marL="914400" indent="-914400">
              <a:buNone/>
            </a:pPr>
            <a:endParaRPr lang="en-US" dirty="0" smtClean="0"/>
          </a:p>
          <a:p>
            <a:pPr marL="914400" indent="-914400">
              <a:buNone/>
            </a:pPr>
            <a:r>
              <a:rPr lang="en-US" dirty="0" smtClean="0"/>
              <a:t>     </a:t>
            </a:r>
            <a:r>
              <a:rPr lang="en-US" b="1" dirty="0" smtClean="0"/>
              <a:t>c-</a:t>
            </a:r>
            <a:r>
              <a:rPr lang="en-US" dirty="0" smtClean="0"/>
              <a:t>	Go to step 2.</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lgn="just">
              <a:buNone/>
            </a:pPr>
            <a:r>
              <a:rPr lang="en-US" dirty="0" smtClean="0"/>
              <a:t>	The Hungarian method can be used when the objective function is to be maximized. Two alternative approaches can be used in this situation. The signs on the objective function coefficients can be changed, and the objective function can be minimized, or opportunity costs can be determined by subtracting the largest element (e.g., profit) in a row or column rather than the smallest element.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Covered Sec 12.3; finished Chapter 12.</a:t>
            </a:r>
          </a:p>
          <a:p>
            <a:r>
              <a:rPr lang="en-US" dirty="0" smtClean="0"/>
              <a:t>General Form and Assumptions of Assignment  Model</a:t>
            </a:r>
          </a:p>
          <a:p>
            <a:r>
              <a:rPr lang="en-US" dirty="0" smtClean="0"/>
              <a:t>Methods of Solution to Assignment Model</a:t>
            </a:r>
          </a:p>
          <a:p>
            <a:r>
              <a:rPr lang="en-US" dirty="0" smtClean="0"/>
              <a:t>The Hungarian Method</a:t>
            </a:r>
          </a:p>
          <a:p>
            <a:endParaRPr lang="en-US" dirty="0" smtClean="0"/>
          </a:p>
          <a:p>
            <a:r>
              <a:rPr lang="en-US" dirty="0" smtClean="0"/>
              <a:t>Next, we’ll start THE CALCULUS (Ch. </a:t>
            </a:r>
            <a:r>
              <a:rPr lang="en-US" smtClean="0"/>
              <a:t>15 – 20)</a:t>
            </a:r>
            <a:endParaRPr lang="en-US" dirty="0" smtClean="0"/>
          </a:p>
          <a:p>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1857</TotalTime>
  <Words>1388</Words>
  <Application>Microsoft Office PowerPoint</Application>
  <PresentationFormat>On-screen Show (4:3)</PresentationFormat>
  <Paragraphs>350</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Business Mathematics  MTH-367 </vt:lpstr>
      <vt:lpstr>Slide 2</vt:lpstr>
      <vt:lpstr>Last Lecture’s Summary</vt:lpstr>
      <vt:lpstr>Today’s Topics</vt:lpstr>
      <vt:lpstr>The Assignment Model and Methods of Solution</vt:lpstr>
      <vt:lpstr>General Form and Assumptions</vt:lpstr>
      <vt:lpstr>Slide 7</vt:lpstr>
      <vt:lpstr>Slide 8</vt:lpstr>
      <vt:lpstr>Slide 9</vt:lpstr>
      <vt:lpstr>Slide 10</vt:lpstr>
      <vt:lpstr>Slide 11</vt:lpstr>
      <vt:lpstr>Slide 12</vt:lpstr>
      <vt:lpstr>Slide 13</vt:lpstr>
      <vt:lpstr>Slide 14</vt:lpstr>
      <vt:lpstr>Slide 15</vt:lpstr>
      <vt:lpstr>Slide 16</vt:lpstr>
      <vt:lpstr>Solution Methods</vt:lpstr>
      <vt:lpstr>The Hungarian Method</vt:lpstr>
      <vt:lpstr>Court Scheduling</vt:lpstr>
      <vt:lpstr>Estimated Days to Clear Docket</vt:lpstr>
      <vt:lpstr>Slide 21</vt:lpstr>
      <vt:lpstr>Slide 22</vt:lpstr>
      <vt:lpstr>Row-Reduced Cost Table</vt:lpstr>
      <vt:lpstr>Opportunity Cost Table</vt:lpstr>
      <vt:lpstr>Slide 25</vt:lpstr>
      <vt:lpstr>Slide 26</vt:lpstr>
      <vt:lpstr>Slide 27</vt:lpstr>
      <vt:lpstr>Revised Opportunity Cost Table</vt:lpstr>
      <vt:lpstr>Slide 29</vt:lpstr>
      <vt:lpstr>Optimal Assignments</vt:lpstr>
      <vt:lpstr>Slide 31</vt:lpstr>
      <vt:lpstr>Summary of the Hungarian Method</vt:lpstr>
      <vt:lpstr>Slide 33</vt:lpstr>
      <vt:lpstr>Slide 34</vt:lpstr>
      <vt:lpstr>Slide 35</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444</cp:revision>
  <dcterms:created xsi:type="dcterms:W3CDTF">2012-08-14T18:22:23Z</dcterms:created>
  <dcterms:modified xsi:type="dcterms:W3CDTF">2012-12-24T13:30:45Z</dcterms:modified>
</cp:coreProperties>
</file>