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slides/slide4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Layouts/slideLayout3.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tags/tag1.xml" ContentType="application/vnd.openxmlformats-officedocument.presentationml.tags+xml"/>
  <Override PartName="/ppt/slideLayouts/slideLayout1.xml" ContentType="application/vnd.openxmlformats-officedocument.presentationml.slideLayout+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6"/>
  </p:notesMasterIdLst>
  <p:sldIdLst>
    <p:sldId id="333" r:id="rId2"/>
    <p:sldId id="334" r:id="rId3"/>
    <p:sldId id="289" r:id="rId4"/>
    <p:sldId id="290" r:id="rId5"/>
    <p:sldId id="259" r:id="rId6"/>
    <p:sldId id="335" r:id="rId7"/>
    <p:sldId id="310" r:id="rId8"/>
    <p:sldId id="260" r:id="rId9"/>
    <p:sldId id="311" r:id="rId10"/>
    <p:sldId id="261" r:id="rId11"/>
    <p:sldId id="262" r:id="rId12"/>
    <p:sldId id="316" r:id="rId13"/>
    <p:sldId id="308" r:id="rId14"/>
    <p:sldId id="302" r:id="rId15"/>
    <p:sldId id="263" r:id="rId16"/>
    <p:sldId id="265" r:id="rId17"/>
    <p:sldId id="317" r:id="rId18"/>
    <p:sldId id="336" r:id="rId19"/>
    <p:sldId id="337" r:id="rId20"/>
    <p:sldId id="338" r:id="rId21"/>
    <p:sldId id="339" r:id="rId22"/>
    <p:sldId id="332" r:id="rId23"/>
    <p:sldId id="266" r:id="rId24"/>
    <p:sldId id="303" r:id="rId25"/>
    <p:sldId id="318" r:id="rId26"/>
    <p:sldId id="304" r:id="rId27"/>
    <p:sldId id="320" r:id="rId28"/>
    <p:sldId id="321" r:id="rId29"/>
    <p:sldId id="322" r:id="rId30"/>
    <p:sldId id="291" r:id="rId31"/>
    <p:sldId id="298" r:id="rId32"/>
    <p:sldId id="313" r:id="rId33"/>
    <p:sldId id="314" r:id="rId34"/>
    <p:sldId id="323" r:id="rId35"/>
    <p:sldId id="324" r:id="rId36"/>
    <p:sldId id="325" r:id="rId37"/>
    <p:sldId id="326" r:id="rId38"/>
    <p:sldId id="315" r:id="rId39"/>
    <p:sldId id="327" r:id="rId40"/>
    <p:sldId id="328" r:id="rId41"/>
    <p:sldId id="329" r:id="rId42"/>
    <p:sldId id="330" r:id="rId43"/>
    <p:sldId id="340" r:id="rId44"/>
    <p:sldId id="341" r:id="rId45"/>
  </p:sldIdLst>
  <p:sldSz cx="9144000" cy="6858000" type="screen4x3"/>
  <p:notesSz cx="6858000" cy="9144000"/>
  <p:custDataLst>
    <p:tags r:id="rId47"/>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40" d="100"/>
          <a:sy n="40" d="100"/>
        </p:scale>
        <p:origin x="-1555" y="-86"/>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ags" Target="tags/tag1.xml"/><Relationship Id="rId50"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3147228B-A51A-4E57-85AA-BAB137AC2F89}" type="datetimeFigureOut">
              <a:rPr lang="en-US" smtClean="0"/>
              <a:pPr/>
              <a:t>12/24/2012</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7135D15D-C678-4025-BE92-FEDD32DED096}" type="slidenum">
              <a:rPr lang="en-US" smtClean="0"/>
              <a:pPr/>
              <a:t>‹#›</a:t>
            </a:fld>
            <a:endParaRPr lang="en-US"/>
          </a:p>
        </p:txBody>
      </p:sp>
    </p:spTree>
    <p:extLst>
      <p:ext uri="{BB962C8B-B14F-4D97-AF65-F5344CB8AC3E}">
        <p14:creationId xmlns="" xmlns:p14="http://schemas.microsoft.com/office/powerpoint/2010/main" val="335381687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7135D15D-C678-4025-BE92-FEDD32DED096}" type="slidenum">
              <a:rPr lang="en-US" smtClean="0"/>
              <a:pPr/>
              <a:t>13</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F6B23650-DAC4-4EE2-9CC7-CE45B3EB0B3D}" type="datetimeFigureOut">
              <a:rPr lang="en-US" smtClean="0"/>
              <a:pPr/>
              <a:t>12/24/2012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E749293-DDCB-45A0-96D6-05B55ABF9688}"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6B23650-DAC4-4EE2-9CC7-CE45B3EB0B3D}" type="datetimeFigureOut">
              <a:rPr lang="en-US" smtClean="0"/>
              <a:pPr/>
              <a:t>12/24/2012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E749293-DDCB-45A0-96D6-05B55ABF9688}"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F6B23650-DAC4-4EE2-9CC7-CE45B3EB0B3D}" type="datetimeFigureOut">
              <a:rPr lang="en-US" smtClean="0"/>
              <a:pPr/>
              <a:t>12/24/2012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E749293-DDCB-45A0-96D6-05B55ABF9688}"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F6B23650-DAC4-4EE2-9CC7-CE45B3EB0B3D}" type="datetimeFigureOut">
              <a:rPr lang="en-US" smtClean="0"/>
              <a:pPr/>
              <a:t>12/24/2012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E749293-DDCB-45A0-96D6-05B55ABF9688}"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F6B23650-DAC4-4EE2-9CC7-CE45B3EB0B3D}" type="datetimeFigureOut">
              <a:rPr lang="en-US" smtClean="0"/>
              <a:pPr/>
              <a:t>12/24/2012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E749293-DDCB-45A0-96D6-05B55ABF9688}"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F6B23650-DAC4-4EE2-9CC7-CE45B3EB0B3D}" type="datetimeFigureOut">
              <a:rPr lang="en-US" smtClean="0"/>
              <a:pPr/>
              <a:t>12/24/2012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E749293-DDCB-45A0-96D6-05B55ABF9688}"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6B23650-DAC4-4EE2-9CC7-CE45B3EB0B3D}" type="datetimeFigureOut">
              <a:rPr lang="en-US" smtClean="0"/>
              <a:pPr/>
              <a:t>12/24/2012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E749293-DDCB-45A0-96D6-05B55ABF9688}"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6B23650-DAC4-4EE2-9CC7-CE45B3EB0B3D}" type="datetimeFigureOut">
              <a:rPr lang="en-US" smtClean="0"/>
              <a:pPr/>
              <a:t>12/24/2012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E749293-DDCB-45A0-96D6-05B55ABF9688}"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6B23650-DAC4-4EE2-9CC7-CE45B3EB0B3D}" type="datetimeFigureOut">
              <a:rPr lang="en-US" smtClean="0"/>
              <a:pPr/>
              <a:t>12/24/2012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E749293-DDCB-45A0-96D6-05B55ABF9688}"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6B23650-DAC4-4EE2-9CC7-CE45B3EB0B3D}" type="datetimeFigureOut">
              <a:rPr lang="en-US" smtClean="0"/>
              <a:pPr/>
              <a:t>12/24/2012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E749293-DDCB-45A0-96D6-05B55ABF9688}"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6B23650-DAC4-4EE2-9CC7-CE45B3EB0B3D}" type="datetimeFigureOut">
              <a:rPr lang="en-US" smtClean="0"/>
              <a:pPr/>
              <a:t>12/24/2012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E749293-DDCB-45A0-96D6-05B55ABF9688}"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6B23650-DAC4-4EE2-9CC7-CE45B3EB0B3D}" type="datetimeFigureOut">
              <a:rPr lang="en-US" smtClean="0"/>
              <a:pPr/>
              <a:t>12/24/2012</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E749293-DDCB-45A0-96D6-05B55ABF9688}"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v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2.vml"/></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2.xml"/><Relationship Id="rId1" Type="http://schemas.openxmlformats.org/officeDocument/2006/relationships/vmlDrawing" Target="../drawings/vmlDrawing3.v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4.vml"/></Relationships>
</file>

<file path=ppt/slides/_rels/slide1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5.vml"/></Relationships>
</file>

<file path=ppt/slides/_rels/slide1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6.vml"/></Relationships>
</file>

<file path=ppt/slides/_rels/slide1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7.vml"/></Relationships>
</file>

<file path=ppt/slides/_rels/slide2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8.vml"/></Relationships>
</file>

<file path=ppt/slides/_rels/slide2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9.v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0.v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1.v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2.vml"/></Relationships>
</file>

<file path=ppt/slides/_rels/slide3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3.vml"/></Relationships>
</file>

<file path=ppt/slides/_rels/slide3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4.v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5.v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r>
              <a:rPr lang="en-GB" b="1" dirty="0">
                <a:latin typeface="Arial" pitchFamily="34" charset="0"/>
                <a:cs typeface="Arial" pitchFamily="34" charset="0"/>
              </a:rPr>
              <a:t>Business Mathematics </a:t>
            </a:r>
            <a:br>
              <a:rPr lang="en-GB" b="1" dirty="0">
                <a:latin typeface="Arial" pitchFamily="34" charset="0"/>
                <a:cs typeface="Arial" pitchFamily="34" charset="0"/>
              </a:rPr>
            </a:br>
            <a:r>
              <a:rPr lang="en-GB" b="1" dirty="0" smtClean="0">
                <a:latin typeface="Arial" pitchFamily="34" charset="0"/>
                <a:cs typeface="Arial" pitchFamily="34" charset="0"/>
              </a:rPr>
              <a:t>MTH-367</a:t>
            </a:r>
            <a:r>
              <a:rPr lang="en-GB" b="1" dirty="0" smtClean="0"/>
              <a:t/>
            </a:r>
            <a:br>
              <a:rPr lang="en-GB" b="1" dirty="0" smtClean="0"/>
            </a:br>
            <a:endParaRPr lang="en-GB" b="1" dirty="0"/>
          </a:p>
        </p:txBody>
      </p:sp>
      <p:sp>
        <p:nvSpPr>
          <p:cNvPr id="3" name="Subtitle 2"/>
          <p:cNvSpPr>
            <a:spLocks noGrp="1"/>
          </p:cNvSpPr>
          <p:nvPr>
            <p:ph type="subTitle" idx="1"/>
          </p:nvPr>
        </p:nvSpPr>
        <p:spPr/>
        <p:txBody>
          <a:bodyPr>
            <a:normAutofit/>
          </a:bodyPr>
          <a:lstStyle/>
          <a:p>
            <a:r>
              <a:rPr lang="en-GB" sz="4400" b="1" dirty="0" smtClean="0">
                <a:solidFill>
                  <a:schemeClr val="tx2"/>
                </a:solidFill>
                <a:latin typeface="Arial" pitchFamily="34" charset="0"/>
                <a:cs typeface="Arial" pitchFamily="34" charset="0"/>
              </a:rPr>
              <a:t>Lecture 19</a:t>
            </a:r>
            <a:endParaRPr lang="en-GB" sz="4400" b="1" dirty="0">
              <a:solidFill>
                <a:schemeClr val="tx2"/>
              </a:solidFill>
              <a:latin typeface="Arial" pitchFamily="34" charset="0"/>
              <a:cs typeface="Arial" pitchFamily="34" charset="0"/>
            </a:endParaRPr>
          </a:p>
        </p:txBody>
      </p:sp>
    </p:spTree>
    <p:extLst>
      <p:ext uri="{BB962C8B-B14F-4D97-AF65-F5344CB8AC3E}">
        <p14:creationId xmlns="" xmlns:p14="http://schemas.microsoft.com/office/powerpoint/2010/main" val="51504461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611560" y="1268760"/>
            <a:ext cx="7772400" cy="1470025"/>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GB" sz="4400" b="1" i="0" u="none" strike="noStrike" kern="1200" cap="none" spc="0" normalizeH="0" baseline="0" noProof="0" dirty="0" smtClean="0">
                <a:ln>
                  <a:noFill/>
                </a:ln>
                <a:solidFill>
                  <a:schemeClr val="tx1"/>
                </a:solidFill>
                <a:effectLst/>
                <a:uLnTx/>
                <a:uFillTx/>
                <a:latin typeface="+mj-lt"/>
                <a:ea typeface="+mj-ea"/>
                <a:cs typeface="+mj-cs"/>
              </a:rPr>
              <a:t>Chapter 12</a:t>
            </a:r>
            <a:endParaRPr kumimoji="0" lang="en-GB" sz="4400" b="1" i="0" u="none" strike="noStrike" kern="1200" cap="none" spc="0" normalizeH="0" baseline="0" noProof="0" dirty="0">
              <a:ln>
                <a:noFill/>
              </a:ln>
              <a:solidFill>
                <a:schemeClr val="tx1"/>
              </a:solidFill>
              <a:effectLst/>
              <a:uLnTx/>
              <a:uFillTx/>
              <a:latin typeface="+mj-lt"/>
              <a:ea typeface="+mj-ea"/>
              <a:cs typeface="+mj-cs"/>
            </a:endParaRPr>
          </a:p>
        </p:txBody>
      </p:sp>
      <p:sp>
        <p:nvSpPr>
          <p:cNvPr id="5" name="Subtitle 2"/>
          <p:cNvSpPr txBox="1">
            <a:spLocks/>
          </p:cNvSpPr>
          <p:nvPr/>
        </p:nvSpPr>
        <p:spPr>
          <a:xfrm>
            <a:off x="611560" y="3429000"/>
            <a:ext cx="7192888" cy="1752600"/>
          </a:xfrm>
          <a:prstGeom prst="rect">
            <a:avLst/>
          </a:prstGeom>
        </p:spPr>
        <p:txBody>
          <a:bodyPr vert="horz" lIns="91440" tIns="45720" rIns="91440" bIns="45720" rtlCol="0">
            <a:normAutofit lnSpcReduction="10000"/>
          </a:bodyPr>
          <a:lstStyle/>
          <a:p>
            <a:pPr marL="342900" lvl="0" indent="-342900" algn="ctr">
              <a:spcBef>
                <a:spcPct val="20000"/>
              </a:spcBef>
              <a:defRPr/>
            </a:pPr>
            <a:r>
              <a:rPr lang="en-GB" sz="3600" b="1" dirty="0">
                <a:solidFill>
                  <a:schemeClr val="tx2"/>
                </a:solidFill>
              </a:rPr>
              <a:t>Transportation and Assignment </a:t>
            </a:r>
            <a:r>
              <a:rPr lang="en-GB" sz="3600" b="1" dirty="0" smtClean="0">
                <a:solidFill>
                  <a:schemeClr val="tx2"/>
                </a:solidFill>
              </a:rPr>
              <a:t>Models</a:t>
            </a:r>
          </a:p>
          <a:p>
            <a:pPr marL="342900" lvl="0" indent="-342900" algn="ctr">
              <a:spcBef>
                <a:spcPct val="20000"/>
              </a:spcBef>
              <a:defRPr/>
            </a:pPr>
            <a:r>
              <a:rPr kumimoji="0" lang="en-GB" sz="3600" i="0" u="none" strike="noStrike" kern="1200" cap="none" spc="0" normalizeH="0" baseline="0" noProof="0" dirty="0" smtClean="0">
                <a:ln>
                  <a:noFill/>
                </a:ln>
                <a:solidFill>
                  <a:schemeClr val="tx2"/>
                </a:solidFill>
                <a:effectLst/>
                <a:uLnTx/>
                <a:uFillTx/>
              </a:rPr>
              <a:t>continued</a:t>
            </a:r>
            <a:endParaRPr kumimoji="0" lang="en-GB" sz="3600" i="0" u="none" strike="noStrike" kern="1200" cap="none" spc="0" normalizeH="0" baseline="0" noProof="0" dirty="0">
              <a:ln>
                <a:noFill/>
              </a:ln>
              <a:solidFill>
                <a:schemeClr val="tx2"/>
              </a:solidFill>
              <a:effectLst/>
              <a:uLnTx/>
              <a:uFillTx/>
            </a:endParaRPr>
          </a:p>
        </p:txBody>
      </p:sp>
    </p:spTree>
    <p:extLst>
      <p:ext uri="{BB962C8B-B14F-4D97-AF65-F5344CB8AC3E}">
        <p14:creationId xmlns="" xmlns:p14="http://schemas.microsoft.com/office/powerpoint/2010/main" val="79196127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u="sng" dirty="0" smtClean="0">
                <a:solidFill>
                  <a:schemeClr val="tx2"/>
                </a:solidFill>
              </a:rPr>
              <a:t>Last Lecture’s Summary</a:t>
            </a:r>
            <a:endParaRPr lang="en-US" u="sng" dirty="0">
              <a:solidFill>
                <a:schemeClr val="tx2"/>
              </a:solidFill>
            </a:endParaRPr>
          </a:p>
        </p:txBody>
      </p:sp>
      <p:sp>
        <p:nvSpPr>
          <p:cNvPr id="3" name="Content Placeholder 2"/>
          <p:cNvSpPr>
            <a:spLocks noGrp="1"/>
          </p:cNvSpPr>
          <p:nvPr>
            <p:ph idx="1"/>
          </p:nvPr>
        </p:nvSpPr>
        <p:spPr>
          <a:xfrm>
            <a:off x="457200" y="1600200"/>
            <a:ext cx="8229600" cy="4190999"/>
          </a:xfrm>
        </p:spPr>
        <p:txBody>
          <a:bodyPr>
            <a:normAutofit/>
          </a:bodyPr>
          <a:lstStyle/>
          <a:p>
            <a:r>
              <a:rPr lang="en-US" dirty="0"/>
              <a:t>General Form and Assumptions of Transportation Model</a:t>
            </a:r>
          </a:p>
          <a:p>
            <a:r>
              <a:rPr lang="en-US" dirty="0"/>
              <a:t>Solutions to Transportation Model</a:t>
            </a:r>
          </a:p>
          <a:p>
            <a:r>
              <a:rPr lang="en-US" dirty="0"/>
              <a:t>Northwest Corner Method for Initial Solution</a:t>
            </a: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u="sng" dirty="0" smtClean="0">
                <a:solidFill>
                  <a:schemeClr val="tx2"/>
                </a:solidFill>
              </a:rPr>
              <a:t>Today’s topics</a:t>
            </a:r>
            <a:endParaRPr lang="en-US" u="sng" dirty="0">
              <a:solidFill>
                <a:schemeClr val="tx2"/>
              </a:solidFill>
            </a:endParaRPr>
          </a:p>
        </p:txBody>
      </p:sp>
      <p:sp>
        <p:nvSpPr>
          <p:cNvPr id="3" name="Content Placeholder 2"/>
          <p:cNvSpPr>
            <a:spLocks noGrp="1"/>
          </p:cNvSpPr>
          <p:nvPr>
            <p:ph idx="1"/>
          </p:nvPr>
        </p:nvSpPr>
        <p:spPr/>
        <p:txBody>
          <a:bodyPr/>
          <a:lstStyle/>
          <a:p>
            <a:pPr>
              <a:buNone/>
            </a:pPr>
            <a:r>
              <a:rPr lang="en-US" dirty="0" smtClean="0"/>
              <a:t>We will finish the rest of Sec 12.2:</a:t>
            </a:r>
          </a:p>
          <a:p>
            <a:r>
              <a:rPr lang="en-US" dirty="0" smtClean="0"/>
              <a:t>Solutions to Transportation Model by Stepping Stone Algorithm</a:t>
            </a:r>
          </a:p>
          <a:p>
            <a:pPr>
              <a:buNone/>
            </a:pPr>
            <a:endParaRPr lang="en-US" dirty="0" smtClean="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04800" y="609600"/>
            <a:ext cx="8382000" cy="1676400"/>
          </a:xfrm>
        </p:spPr>
        <p:txBody>
          <a:bodyPr>
            <a:normAutofit/>
          </a:bodyPr>
          <a:lstStyle/>
          <a:p>
            <a:pPr marL="0" indent="0" algn="just">
              <a:buNone/>
            </a:pPr>
            <a:r>
              <a:rPr lang="en-GB" dirty="0" smtClean="0"/>
              <a:t>The initial solution of the example given below, was generated by using North-west corner method in the last lecture.</a:t>
            </a:r>
          </a:p>
        </p:txBody>
      </p:sp>
      <p:graphicFrame>
        <p:nvGraphicFramePr>
          <p:cNvPr id="6" name="Content Placeholder 7"/>
          <p:cNvGraphicFramePr>
            <a:graphicFrameLocks/>
          </p:cNvGraphicFramePr>
          <p:nvPr>
            <p:extLst>
              <p:ext uri="{D42A27DB-BD31-4B8C-83A1-F6EECF244321}">
                <p14:modId xmlns="" xmlns:p14="http://schemas.microsoft.com/office/powerpoint/2010/main" val="107944887"/>
              </p:ext>
            </p:extLst>
          </p:nvPr>
        </p:nvGraphicFramePr>
        <p:xfrm>
          <a:off x="381000" y="2514600"/>
          <a:ext cx="8229600" cy="3096260"/>
        </p:xfrm>
        <a:graphic>
          <a:graphicData uri="http://schemas.openxmlformats.org/drawingml/2006/table">
            <a:tbl>
              <a:tblPr firstRow="1" bandRow="1">
                <a:tableStyleId>{2D5ABB26-0587-4C30-8999-92F81FD0307C}</a:tableStyleId>
              </a:tblPr>
              <a:tblGrid>
                <a:gridCol w="1645920"/>
                <a:gridCol w="1645920"/>
                <a:gridCol w="1645920"/>
                <a:gridCol w="1645920"/>
                <a:gridCol w="1645920"/>
              </a:tblGrid>
              <a:tr h="0">
                <a:tc>
                  <a:txBody>
                    <a:bodyPr/>
                    <a:lstStyle/>
                    <a:p>
                      <a:endParaRPr lang="en-US" b="1" dirty="0"/>
                    </a:p>
                  </a:txBody>
                  <a:tcPr anchor="b">
                    <a:lnT w="38100" cap="flat" cmpd="sng" algn="ctr">
                      <a:solidFill>
                        <a:schemeClr val="tx1"/>
                      </a:solidFill>
                      <a:prstDash val="solid"/>
                      <a:round/>
                      <a:headEnd type="none" w="med" len="med"/>
                      <a:tailEnd type="none" w="med" len="med"/>
                    </a:lnT>
                  </a:tcPr>
                </a:tc>
                <a:tc gridSpan="3">
                  <a:txBody>
                    <a:bodyPr/>
                    <a:lstStyle/>
                    <a:p>
                      <a:pPr algn="ctr"/>
                      <a:r>
                        <a:rPr lang="en-US" b="1" dirty="0" smtClean="0"/>
                        <a:t>Destination</a:t>
                      </a:r>
                      <a:endParaRPr lang="en-US" b="1" dirty="0"/>
                    </a:p>
                  </a:txBody>
                  <a:tcPr anchor="b">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a:p>
                  </a:txBody>
                  <a:tcPr/>
                </a:tc>
                <a:tc hMerge="1">
                  <a:txBody>
                    <a:bodyPr/>
                    <a:lstStyle/>
                    <a:p>
                      <a:endParaRPr lang="en-US" dirty="0"/>
                    </a:p>
                  </a:txBody>
                  <a:tcPr/>
                </a:tc>
                <a:tc>
                  <a:txBody>
                    <a:bodyPr/>
                    <a:lstStyle/>
                    <a:p>
                      <a:endParaRPr lang="en-US" b="1" dirty="0"/>
                    </a:p>
                  </a:txBody>
                  <a:tcPr anchor="b">
                    <a:lnT w="38100" cap="flat" cmpd="sng" algn="ctr">
                      <a:solidFill>
                        <a:schemeClr val="tx1"/>
                      </a:solidFill>
                      <a:prstDash val="solid"/>
                      <a:round/>
                      <a:headEnd type="none" w="med" len="med"/>
                      <a:tailEnd type="none" w="med" len="med"/>
                    </a:lnT>
                  </a:tcPr>
                </a:tc>
              </a:tr>
              <a:tr h="546100">
                <a:tc>
                  <a:txBody>
                    <a:bodyPr/>
                    <a:lstStyle/>
                    <a:p>
                      <a:r>
                        <a:rPr lang="en-US" b="1" dirty="0" smtClean="0"/>
                        <a:t>Origin</a:t>
                      </a:r>
                      <a:endParaRPr lang="en-US" b="1" dirty="0"/>
                    </a:p>
                  </a:txBody>
                  <a:tcPr anchor="b">
                    <a:lnB w="12700" cap="flat" cmpd="sng" algn="ctr">
                      <a:solidFill>
                        <a:schemeClr val="tx1"/>
                      </a:solidFill>
                      <a:prstDash val="solid"/>
                      <a:round/>
                      <a:headEnd type="none" w="med" len="med"/>
                      <a:tailEnd type="none" w="med" len="med"/>
                    </a:lnB>
                  </a:tcPr>
                </a:tc>
                <a:tc>
                  <a:txBody>
                    <a:bodyPr/>
                    <a:lstStyle/>
                    <a:p>
                      <a:r>
                        <a:rPr lang="en-US" b="1" dirty="0" smtClean="0"/>
                        <a:t>1</a:t>
                      </a:r>
                      <a:endParaRPr lang="en-US" b="1" dirty="0"/>
                    </a:p>
                  </a:txBody>
                  <a:tcPr anchor="b">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b="1" dirty="0" smtClean="0"/>
                        <a:t>2</a:t>
                      </a:r>
                      <a:endParaRPr lang="en-US" b="1" dirty="0"/>
                    </a:p>
                  </a:txBody>
                  <a:tcPr anchor="b">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b="1" dirty="0" smtClean="0"/>
                        <a:t>3</a:t>
                      </a:r>
                      <a:endParaRPr lang="en-US" b="1" dirty="0"/>
                    </a:p>
                  </a:txBody>
                  <a:tcPr anchor="b">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b="1" dirty="0" smtClean="0"/>
                        <a:t>Supply</a:t>
                      </a:r>
                      <a:endParaRPr lang="en-US" b="1" dirty="0"/>
                    </a:p>
                  </a:txBody>
                  <a:tcPr anchor="b">
                    <a:lnB w="12700" cap="flat" cmpd="sng" algn="ctr">
                      <a:solidFill>
                        <a:schemeClr val="tx1"/>
                      </a:solidFill>
                      <a:prstDash val="solid"/>
                      <a:round/>
                      <a:headEnd type="none" w="med" len="med"/>
                      <a:tailEnd type="none" w="med" len="med"/>
                    </a:lnB>
                  </a:tcPr>
                </a:tc>
              </a:tr>
              <a:tr h="546100">
                <a:tc>
                  <a:txBody>
                    <a:bodyPr/>
                    <a:lstStyle/>
                    <a:p>
                      <a:r>
                        <a:rPr lang="en-US" b="1" dirty="0" smtClean="0"/>
                        <a:t>1</a:t>
                      </a:r>
                      <a:endParaRPr lang="en-US" b="1" dirty="0"/>
                    </a:p>
                  </a:txBody>
                  <a:tcPr anchor="b">
                    <a:lnT w="12700" cap="flat" cmpd="sng" algn="ctr">
                      <a:solidFill>
                        <a:schemeClr val="tx1"/>
                      </a:solidFill>
                      <a:prstDash val="solid"/>
                      <a:round/>
                      <a:headEnd type="none" w="med" len="med"/>
                      <a:tailEnd type="none" w="med" len="med"/>
                    </a:lnT>
                  </a:tcPr>
                </a:tc>
                <a:tc>
                  <a:txBody>
                    <a:bodyPr/>
                    <a:lstStyle/>
                    <a:p>
                      <a:r>
                        <a:rPr lang="en-US" dirty="0" smtClean="0"/>
                        <a:t>5</a:t>
                      </a:r>
                      <a:endParaRPr lang="en-US" dirty="0"/>
                    </a:p>
                  </a:txBody>
                  <a:tcPr anchor="b">
                    <a:lnT w="12700" cap="flat" cmpd="sng" algn="ctr">
                      <a:solidFill>
                        <a:schemeClr val="tx1"/>
                      </a:solidFill>
                      <a:prstDash val="solid"/>
                      <a:round/>
                      <a:headEnd type="none" w="med" len="med"/>
                      <a:tailEnd type="none" w="med" len="med"/>
                    </a:lnT>
                  </a:tcPr>
                </a:tc>
                <a:tc>
                  <a:txBody>
                    <a:bodyPr/>
                    <a:lstStyle/>
                    <a:p>
                      <a:r>
                        <a:rPr lang="en-US" dirty="0" smtClean="0"/>
                        <a:t>10</a:t>
                      </a:r>
                      <a:endParaRPr lang="en-US" dirty="0"/>
                    </a:p>
                  </a:txBody>
                  <a:tcPr anchor="b">
                    <a:lnT w="12700" cap="flat" cmpd="sng" algn="ctr">
                      <a:solidFill>
                        <a:schemeClr val="tx1"/>
                      </a:solidFill>
                      <a:prstDash val="solid"/>
                      <a:round/>
                      <a:headEnd type="none" w="med" len="med"/>
                      <a:tailEnd type="none" w="med" len="med"/>
                    </a:lnT>
                  </a:tcPr>
                </a:tc>
                <a:tc>
                  <a:txBody>
                    <a:bodyPr/>
                    <a:lstStyle/>
                    <a:p>
                      <a:r>
                        <a:rPr lang="en-US" dirty="0" smtClean="0"/>
                        <a:t>10</a:t>
                      </a:r>
                      <a:endParaRPr lang="en-US" dirty="0"/>
                    </a:p>
                  </a:txBody>
                  <a:tcPr anchor="b">
                    <a:lnT w="12700" cap="flat" cmpd="sng" algn="ctr">
                      <a:solidFill>
                        <a:schemeClr val="tx1"/>
                      </a:solidFill>
                      <a:prstDash val="solid"/>
                      <a:round/>
                      <a:headEnd type="none" w="med" len="med"/>
                      <a:tailEnd type="none" w="med" len="med"/>
                    </a:lnT>
                  </a:tcPr>
                </a:tc>
                <a:tc>
                  <a:txBody>
                    <a:bodyPr/>
                    <a:lstStyle/>
                    <a:p>
                      <a:r>
                        <a:rPr lang="en-US" dirty="0" smtClean="0"/>
                        <a:t>55</a:t>
                      </a:r>
                      <a:endParaRPr lang="en-US" dirty="0"/>
                    </a:p>
                  </a:txBody>
                  <a:tcPr anchor="b">
                    <a:lnT w="12700" cap="flat" cmpd="sng" algn="ctr">
                      <a:solidFill>
                        <a:schemeClr val="tx1"/>
                      </a:solidFill>
                      <a:prstDash val="solid"/>
                      <a:round/>
                      <a:headEnd type="none" w="med" len="med"/>
                      <a:tailEnd type="none" w="med" len="med"/>
                    </a:lnT>
                  </a:tcPr>
                </a:tc>
              </a:tr>
              <a:tr h="546100">
                <a:tc>
                  <a:txBody>
                    <a:bodyPr/>
                    <a:lstStyle/>
                    <a:p>
                      <a:r>
                        <a:rPr lang="en-US" b="1" dirty="0" smtClean="0"/>
                        <a:t>2</a:t>
                      </a:r>
                      <a:endParaRPr lang="en-US" b="1" dirty="0"/>
                    </a:p>
                  </a:txBody>
                  <a:tcPr anchor="b"/>
                </a:tc>
                <a:tc>
                  <a:txBody>
                    <a:bodyPr/>
                    <a:lstStyle/>
                    <a:p>
                      <a:r>
                        <a:rPr lang="en-US" dirty="0" smtClean="0"/>
                        <a:t>20</a:t>
                      </a:r>
                      <a:endParaRPr lang="en-US" dirty="0"/>
                    </a:p>
                  </a:txBody>
                  <a:tcPr anchor="b"/>
                </a:tc>
                <a:tc>
                  <a:txBody>
                    <a:bodyPr/>
                    <a:lstStyle/>
                    <a:p>
                      <a:r>
                        <a:rPr lang="en-US" dirty="0" smtClean="0"/>
                        <a:t>30</a:t>
                      </a:r>
                      <a:endParaRPr lang="en-US" dirty="0"/>
                    </a:p>
                  </a:txBody>
                  <a:tcPr anchor="b"/>
                </a:tc>
                <a:tc>
                  <a:txBody>
                    <a:bodyPr/>
                    <a:lstStyle/>
                    <a:p>
                      <a:r>
                        <a:rPr lang="en-US" dirty="0" smtClean="0"/>
                        <a:t>20</a:t>
                      </a:r>
                      <a:endParaRPr lang="en-US" dirty="0"/>
                    </a:p>
                  </a:txBody>
                  <a:tcPr anchor="b"/>
                </a:tc>
                <a:tc>
                  <a:txBody>
                    <a:bodyPr/>
                    <a:lstStyle/>
                    <a:p>
                      <a:r>
                        <a:rPr lang="en-US" dirty="0" smtClean="0"/>
                        <a:t>80</a:t>
                      </a:r>
                      <a:endParaRPr lang="en-US" dirty="0"/>
                    </a:p>
                  </a:txBody>
                  <a:tcPr anchor="b"/>
                </a:tc>
              </a:tr>
              <a:tr h="546100">
                <a:tc>
                  <a:txBody>
                    <a:bodyPr/>
                    <a:lstStyle/>
                    <a:p>
                      <a:r>
                        <a:rPr lang="en-US" b="1" dirty="0" smtClean="0"/>
                        <a:t>3</a:t>
                      </a:r>
                      <a:endParaRPr lang="en-US" b="1" dirty="0"/>
                    </a:p>
                  </a:txBody>
                  <a:tcPr anchor="b"/>
                </a:tc>
                <a:tc>
                  <a:txBody>
                    <a:bodyPr/>
                    <a:lstStyle/>
                    <a:p>
                      <a:r>
                        <a:rPr lang="en-US" dirty="0" smtClean="0"/>
                        <a:t>10</a:t>
                      </a:r>
                      <a:endParaRPr lang="en-US" dirty="0"/>
                    </a:p>
                  </a:txBody>
                  <a:tcPr anchor="b"/>
                </a:tc>
                <a:tc>
                  <a:txBody>
                    <a:bodyPr/>
                    <a:lstStyle/>
                    <a:p>
                      <a:r>
                        <a:rPr lang="en-US" dirty="0" smtClean="0"/>
                        <a:t>20</a:t>
                      </a:r>
                      <a:endParaRPr lang="en-US" dirty="0"/>
                    </a:p>
                  </a:txBody>
                  <a:tcPr anchor="b"/>
                </a:tc>
                <a:tc>
                  <a:txBody>
                    <a:bodyPr/>
                    <a:lstStyle/>
                    <a:p>
                      <a:r>
                        <a:rPr lang="en-US" dirty="0" smtClean="0"/>
                        <a:t>30</a:t>
                      </a:r>
                      <a:endParaRPr lang="en-US" dirty="0"/>
                    </a:p>
                  </a:txBody>
                  <a:tcPr anchor="b"/>
                </a:tc>
                <a:tc>
                  <a:txBody>
                    <a:bodyPr/>
                    <a:lstStyle/>
                    <a:p>
                      <a:r>
                        <a:rPr lang="en-US" dirty="0" smtClean="0"/>
                        <a:t>75</a:t>
                      </a:r>
                      <a:endParaRPr lang="en-US" dirty="0"/>
                    </a:p>
                  </a:txBody>
                  <a:tcPr anchor="b"/>
                </a:tc>
              </a:tr>
              <a:tr h="546100">
                <a:tc>
                  <a:txBody>
                    <a:bodyPr/>
                    <a:lstStyle/>
                    <a:p>
                      <a:r>
                        <a:rPr lang="en-US" b="1" dirty="0" smtClean="0"/>
                        <a:t>Demand</a:t>
                      </a:r>
                      <a:endParaRPr lang="en-US" b="1" dirty="0"/>
                    </a:p>
                  </a:txBody>
                  <a:tcPr anchor="b">
                    <a:lnB w="38100" cap="flat" cmpd="sng" algn="ctr">
                      <a:solidFill>
                        <a:schemeClr val="tx1"/>
                      </a:solidFill>
                      <a:prstDash val="solid"/>
                      <a:round/>
                      <a:headEnd type="none" w="med" len="med"/>
                      <a:tailEnd type="none" w="med" len="med"/>
                    </a:lnB>
                  </a:tcPr>
                </a:tc>
                <a:tc>
                  <a:txBody>
                    <a:bodyPr/>
                    <a:lstStyle/>
                    <a:p>
                      <a:r>
                        <a:rPr lang="en-US" dirty="0" smtClean="0"/>
                        <a:t>70</a:t>
                      </a:r>
                      <a:endParaRPr lang="en-US" dirty="0"/>
                    </a:p>
                  </a:txBody>
                  <a:tcPr anchor="b">
                    <a:lnB w="38100" cap="flat" cmpd="sng" algn="ctr">
                      <a:solidFill>
                        <a:schemeClr val="tx1"/>
                      </a:solidFill>
                      <a:prstDash val="solid"/>
                      <a:round/>
                      <a:headEnd type="none" w="med" len="med"/>
                      <a:tailEnd type="none" w="med" len="med"/>
                    </a:lnB>
                  </a:tcPr>
                </a:tc>
                <a:tc>
                  <a:txBody>
                    <a:bodyPr/>
                    <a:lstStyle/>
                    <a:p>
                      <a:r>
                        <a:rPr lang="en-US" dirty="0" smtClean="0"/>
                        <a:t>100</a:t>
                      </a:r>
                      <a:endParaRPr lang="en-US" dirty="0"/>
                    </a:p>
                  </a:txBody>
                  <a:tcPr anchor="b">
                    <a:lnB w="38100" cap="flat" cmpd="sng" algn="ctr">
                      <a:solidFill>
                        <a:schemeClr val="tx1"/>
                      </a:solidFill>
                      <a:prstDash val="solid"/>
                      <a:round/>
                      <a:headEnd type="none" w="med" len="med"/>
                      <a:tailEnd type="none" w="med" len="med"/>
                    </a:lnB>
                  </a:tcPr>
                </a:tc>
                <a:tc>
                  <a:txBody>
                    <a:bodyPr/>
                    <a:lstStyle/>
                    <a:p>
                      <a:r>
                        <a:rPr lang="en-US" dirty="0" smtClean="0"/>
                        <a:t>40</a:t>
                      </a:r>
                      <a:endParaRPr lang="en-US" dirty="0"/>
                    </a:p>
                  </a:txBody>
                  <a:tcPr anchor="b">
                    <a:lnB w="38100" cap="flat" cmpd="sng" algn="ctr">
                      <a:solidFill>
                        <a:schemeClr val="tx1"/>
                      </a:solidFill>
                      <a:prstDash val="solid"/>
                      <a:round/>
                      <a:headEnd type="none" w="med" len="med"/>
                      <a:tailEnd type="none" w="med" len="med"/>
                    </a:lnB>
                  </a:tcPr>
                </a:tc>
                <a:tc>
                  <a:txBody>
                    <a:bodyPr/>
                    <a:lstStyle/>
                    <a:p>
                      <a:r>
                        <a:rPr lang="en-US" dirty="0" smtClean="0"/>
                        <a:t>210</a:t>
                      </a:r>
                      <a:endParaRPr lang="en-US" dirty="0"/>
                    </a:p>
                  </a:txBody>
                  <a:tcPr anchor="b">
                    <a:lnB w="38100" cap="flat" cmpd="sng" algn="ctr">
                      <a:solidFill>
                        <a:schemeClr val="tx1"/>
                      </a:solidFill>
                      <a:prstDash val="solid"/>
                      <a:round/>
                      <a:headEnd type="none" w="med" len="med"/>
                      <a:tailEnd type="none" w="med" len="med"/>
                    </a:lnB>
                  </a:tcPr>
                </a:tc>
              </a:tr>
            </a:tbl>
          </a:graphicData>
        </a:graphic>
      </p:graphicFrame>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Initial Solution Derived Using Northwest Corner Method</a:t>
            </a:r>
            <a:endParaRPr lang="en-US" dirty="0"/>
          </a:p>
        </p:txBody>
      </p:sp>
      <p:graphicFrame>
        <p:nvGraphicFramePr>
          <p:cNvPr id="4" name="Content Placeholder 3"/>
          <p:cNvGraphicFramePr>
            <a:graphicFrameLocks noGrp="1"/>
          </p:cNvGraphicFramePr>
          <p:nvPr>
            <p:ph idx="1"/>
          </p:nvPr>
        </p:nvGraphicFramePr>
        <p:xfrm>
          <a:off x="457200" y="1676400"/>
          <a:ext cx="8229600" cy="4754880"/>
        </p:xfrm>
        <a:graphic>
          <a:graphicData uri="http://schemas.openxmlformats.org/drawingml/2006/table">
            <a:tbl>
              <a:tblPr firstRow="1" bandRow="1">
                <a:tableStyleId>{2D5ABB26-0587-4C30-8999-92F81FD0307C}</a:tableStyleId>
              </a:tblPr>
              <a:tblGrid>
                <a:gridCol w="1028700"/>
                <a:gridCol w="1409700"/>
                <a:gridCol w="647700"/>
                <a:gridCol w="1409700"/>
                <a:gridCol w="647700"/>
                <a:gridCol w="1409700"/>
                <a:gridCol w="647700"/>
                <a:gridCol w="1028700"/>
              </a:tblGrid>
              <a:tr h="457200">
                <a:tc>
                  <a:txBody>
                    <a:bodyPr/>
                    <a:lstStyle/>
                    <a:p>
                      <a:endParaRPr lang="en-US" b="1" dirty="0"/>
                    </a:p>
                  </a:txBody>
                  <a:tcPr anchor="b">
                    <a:lnT w="38100" cap="flat" cmpd="sng" algn="ctr">
                      <a:solidFill>
                        <a:schemeClr val="tx1"/>
                      </a:solidFill>
                      <a:prstDash val="solid"/>
                      <a:round/>
                      <a:headEnd type="none" w="med" len="med"/>
                      <a:tailEnd type="none" w="med" len="med"/>
                    </a:lnT>
                  </a:tcPr>
                </a:tc>
                <a:tc gridSpan="6">
                  <a:txBody>
                    <a:bodyPr/>
                    <a:lstStyle/>
                    <a:p>
                      <a:pPr algn="ctr"/>
                      <a:r>
                        <a:rPr lang="en-US" b="1" dirty="0" smtClean="0"/>
                        <a:t>Destination</a:t>
                      </a:r>
                      <a:endParaRPr lang="en-US" b="1" dirty="0"/>
                    </a:p>
                  </a:txBody>
                  <a:tcPr anchor="b">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dirty="0"/>
                    </a:p>
                  </a:txBody>
                  <a:tcPr/>
                </a:tc>
                <a:tc>
                  <a:txBody>
                    <a:bodyPr/>
                    <a:lstStyle/>
                    <a:p>
                      <a:endParaRPr lang="en-US" b="1" dirty="0"/>
                    </a:p>
                  </a:txBody>
                  <a:tcPr anchor="b">
                    <a:lnT w="38100" cap="flat" cmpd="sng" algn="ctr">
                      <a:solidFill>
                        <a:schemeClr val="tx1"/>
                      </a:solidFill>
                      <a:prstDash val="solid"/>
                      <a:round/>
                      <a:headEnd type="none" w="med" len="med"/>
                      <a:tailEnd type="none" w="med" len="med"/>
                    </a:lnT>
                  </a:tcPr>
                </a:tc>
              </a:tr>
              <a:tr h="457200">
                <a:tc>
                  <a:txBody>
                    <a:bodyPr/>
                    <a:lstStyle/>
                    <a:p>
                      <a:r>
                        <a:rPr lang="en-US" b="1" dirty="0" smtClean="0"/>
                        <a:t>Origin</a:t>
                      </a:r>
                      <a:endParaRPr lang="en-US" b="1" dirty="0"/>
                    </a:p>
                  </a:txBody>
                  <a:tcPr anchor="b">
                    <a:lnB w="12700" cap="flat" cmpd="sng" algn="ctr">
                      <a:solidFill>
                        <a:schemeClr val="tx1"/>
                      </a:solidFill>
                      <a:prstDash val="solid"/>
                      <a:round/>
                      <a:headEnd type="none" w="med" len="med"/>
                      <a:tailEnd type="none" w="med" len="med"/>
                    </a:lnB>
                  </a:tcPr>
                </a:tc>
                <a:tc gridSpan="2">
                  <a:txBody>
                    <a:bodyPr/>
                    <a:lstStyle/>
                    <a:p>
                      <a:pPr algn="ctr"/>
                      <a:r>
                        <a:rPr lang="en-US" b="1" dirty="0" smtClean="0"/>
                        <a:t>1</a:t>
                      </a:r>
                      <a:endParaRPr lang="en-US" b="1" dirty="0"/>
                    </a:p>
                  </a:txBody>
                  <a:tcPr anchor="b">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dirty="0"/>
                    </a:p>
                  </a:txBody>
                  <a:tcPr/>
                </a:tc>
                <a:tc gridSpan="2">
                  <a:txBody>
                    <a:bodyPr/>
                    <a:lstStyle/>
                    <a:p>
                      <a:pPr algn="ctr"/>
                      <a:r>
                        <a:rPr lang="en-US" b="1" dirty="0" smtClean="0"/>
                        <a:t>2</a:t>
                      </a:r>
                      <a:endParaRPr lang="en-US" b="1" dirty="0"/>
                    </a:p>
                  </a:txBody>
                  <a:tcPr anchor="b">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dirty="0"/>
                    </a:p>
                  </a:txBody>
                  <a:tcPr/>
                </a:tc>
                <a:tc gridSpan="2">
                  <a:txBody>
                    <a:bodyPr/>
                    <a:lstStyle/>
                    <a:p>
                      <a:pPr algn="ctr"/>
                      <a:r>
                        <a:rPr lang="en-US" b="1" dirty="0" smtClean="0"/>
                        <a:t>3</a:t>
                      </a:r>
                      <a:endParaRPr lang="en-US" b="1" dirty="0"/>
                    </a:p>
                  </a:txBody>
                  <a:tcPr anchor="b">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dirty="0"/>
                    </a:p>
                  </a:txBody>
                  <a:tcPr/>
                </a:tc>
                <a:tc>
                  <a:txBody>
                    <a:bodyPr/>
                    <a:lstStyle/>
                    <a:p>
                      <a:pPr algn="ctr"/>
                      <a:r>
                        <a:rPr lang="en-US" b="1" dirty="0" smtClean="0"/>
                        <a:t>Supply</a:t>
                      </a:r>
                      <a:endParaRPr lang="en-US" b="1" dirty="0"/>
                    </a:p>
                  </a:txBody>
                  <a:tcPr anchor="b">
                    <a:lnB w="12700" cap="flat" cmpd="sng" algn="ctr">
                      <a:solidFill>
                        <a:schemeClr val="tx1"/>
                      </a:solidFill>
                      <a:prstDash val="solid"/>
                      <a:round/>
                      <a:headEnd type="none" w="med" len="med"/>
                      <a:tailEnd type="none" w="med" len="med"/>
                    </a:lnB>
                  </a:tcPr>
                </a:tc>
              </a:tr>
              <a:tr h="457200">
                <a:tc rowSpan="2">
                  <a:txBody>
                    <a:bodyPr/>
                    <a:lstStyle/>
                    <a:p>
                      <a:r>
                        <a:rPr lang="en-US" b="1" dirty="0" smtClean="0"/>
                        <a:t>1</a:t>
                      </a:r>
                      <a:endParaRPr lang="en-US" b="1" dirty="0"/>
                    </a:p>
                  </a:txBody>
                  <a:tcPr anchor="b">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dirty="0"/>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pPr algn="ctr"/>
                      <a:r>
                        <a:rPr lang="en-US" dirty="0" smtClean="0"/>
                        <a:t>5</a:t>
                      </a:r>
                      <a:endParaRPr lang="en-US" dirty="0"/>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dirty="0"/>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pPr algn="ctr"/>
                      <a:r>
                        <a:rPr lang="en-US" dirty="0" smtClean="0"/>
                        <a:t>10</a:t>
                      </a:r>
                      <a:endParaRPr lang="en-US" dirty="0"/>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dirty="0"/>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pPr algn="ctr"/>
                      <a:r>
                        <a:rPr lang="en-US" dirty="0" smtClean="0"/>
                        <a:t>10</a:t>
                      </a:r>
                      <a:endParaRPr lang="en-US" dirty="0"/>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US"/>
                    </a:p>
                  </a:txBody>
                  <a:tcPr anchor="b">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tcPr>
                </a:tc>
              </a:tr>
              <a:tr h="457200">
                <a:tc vMerge="1">
                  <a:txBody>
                    <a:bodyPr/>
                    <a:lstStyle/>
                    <a:p>
                      <a:endParaRPr lang="en-US" b="1" dirty="0"/>
                    </a:p>
                  </a:txBody>
                  <a:tcPr anchor="b">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dirty="0" smtClean="0"/>
                        <a:t>55</a:t>
                      </a:r>
                      <a:endParaRPr lang="en-US" baseline="-25000" dirty="0" smtClean="0"/>
                    </a:p>
                  </a:txBody>
                  <a:tcPr anchor="b">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tcPr>
                </a:tc>
                <a:tc>
                  <a:txBody>
                    <a:bodyPr/>
                    <a:lstStyle/>
                    <a:p>
                      <a:endParaRPr lang="en-US" dirty="0"/>
                    </a:p>
                  </a:txBody>
                  <a:tcPr anchor="b">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baseline="-25000" dirty="0"/>
                    </a:p>
                  </a:txBody>
                  <a:tcPr anchor="b">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tcPr>
                </a:tc>
                <a:tc>
                  <a:txBody>
                    <a:bodyPr/>
                    <a:lstStyle/>
                    <a:p>
                      <a:endParaRPr lang="en-US" dirty="0"/>
                    </a:p>
                  </a:txBody>
                  <a:tcPr anchor="b">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baseline="-25000" dirty="0"/>
                    </a:p>
                  </a:txBody>
                  <a:tcPr anchor="b">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tcPr>
                </a:tc>
                <a:tc>
                  <a:txBody>
                    <a:bodyPr/>
                    <a:lstStyle/>
                    <a:p>
                      <a:endParaRPr lang="en-US" dirty="0"/>
                    </a:p>
                  </a:txBody>
                  <a:tcPr anchor="b">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smtClean="0"/>
                        <a:t>55</a:t>
                      </a:r>
                      <a:endParaRPr lang="en-US" dirty="0"/>
                    </a:p>
                  </a:txBody>
                  <a:tcPr anchor="b">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tcPr>
                </a:tc>
              </a:tr>
              <a:tr h="457200">
                <a:tc rowSpan="2">
                  <a:txBody>
                    <a:bodyPr/>
                    <a:lstStyle/>
                    <a:p>
                      <a:r>
                        <a:rPr lang="en-US" b="1" dirty="0" smtClean="0"/>
                        <a:t>2</a:t>
                      </a:r>
                      <a:endParaRPr lang="en-US" b="1" dirty="0"/>
                    </a:p>
                  </a:txBody>
                  <a:tcPr anchor="b">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dirty="0"/>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pPr algn="ctr"/>
                      <a:r>
                        <a:rPr lang="en-US" dirty="0" smtClean="0"/>
                        <a:t>20</a:t>
                      </a:r>
                      <a:endParaRPr lang="en-US" dirty="0"/>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dirty="0"/>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pPr algn="ctr"/>
                      <a:r>
                        <a:rPr lang="en-US" dirty="0" smtClean="0"/>
                        <a:t>30</a:t>
                      </a:r>
                      <a:endParaRPr lang="en-US" dirty="0"/>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dirty="0"/>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pPr algn="ctr"/>
                      <a:r>
                        <a:rPr lang="en-US" dirty="0" smtClean="0"/>
                        <a:t>20</a:t>
                      </a:r>
                      <a:endParaRPr lang="en-US" dirty="0"/>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dirty="0"/>
                    </a:p>
                  </a:txBody>
                  <a:tcPr anchor="b">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tcPr>
                </a:tc>
              </a:tr>
              <a:tr h="457200">
                <a:tc vMerge="1">
                  <a:txBody>
                    <a:bodyPr/>
                    <a:lstStyle/>
                    <a:p>
                      <a:endParaRPr lang="en-US" b="1" dirty="0"/>
                    </a:p>
                  </a:txBody>
                  <a:tcPr anchor="b">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pPr algn="ctr"/>
                      <a:r>
                        <a:rPr lang="en-US" dirty="0" smtClean="0"/>
                        <a:t>15</a:t>
                      </a:r>
                      <a:endParaRPr lang="en-US" baseline="-25000" dirty="0"/>
                    </a:p>
                  </a:txBody>
                  <a:tcPr anchor="b">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tcPr>
                </a:tc>
                <a:tc>
                  <a:txBody>
                    <a:bodyPr/>
                    <a:lstStyle/>
                    <a:p>
                      <a:endParaRPr lang="en-US" dirty="0"/>
                    </a:p>
                  </a:txBody>
                  <a:tcPr anchor="b">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smtClean="0"/>
                        <a:t>65</a:t>
                      </a:r>
                      <a:endParaRPr lang="en-US" baseline="-25000" dirty="0"/>
                    </a:p>
                  </a:txBody>
                  <a:tcPr anchor="b">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tcPr>
                </a:tc>
                <a:tc>
                  <a:txBody>
                    <a:bodyPr/>
                    <a:lstStyle/>
                    <a:p>
                      <a:endParaRPr lang="en-US" dirty="0"/>
                    </a:p>
                  </a:txBody>
                  <a:tcPr anchor="b">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baseline="-25000" dirty="0"/>
                    </a:p>
                  </a:txBody>
                  <a:tcPr anchor="b">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tcPr>
                </a:tc>
                <a:tc>
                  <a:txBody>
                    <a:bodyPr/>
                    <a:lstStyle/>
                    <a:p>
                      <a:endParaRPr lang="en-US" dirty="0"/>
                    </a:p>
                  </a:txBody>
                  <a:tcPr anchor="b">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smtClean="0"/>
                        <a:t>80    65</a:t>
                      </a:r>
                      <a:endParaRPr lang="en-US" dirty="0"/>
                    </a:p>
                  </a:txBody>
                  <a:tcPr anchor="b">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tcPr>
                </a:tc>
              </a:tr>
              <a:tr h="457200">
                <a:tc rowSpan="2">
                  <a:txBody>
                    <a:bodyPr/>
                    <a:lstStyle/>
                    <a:p>
                      <a:r>
                        <a:rPr lang="en-US" b="1" dirty="0" smtClean="0"/>
                        <a:t>3</a:t>
                      </a:r>
                      <a:endParaRPr lang="en-US" b="1" dirty="0"/>
                    </a:p>
                  </a:txBody>
                  <a:tcPr anchor="b">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dirty="0"/>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pPr algn="ctr"/>
                      <a:r>
                        <a:rPr lang="en-US" dirty="0" smtClean="0"/>
                        <a:t>10</a:t>
                      </a:r>
                      <a:endParaRPr lang="en-US" dirty="0"/>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dirty="0"/>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pPr algn="ctr"/>
                      <a:r>
                        <a:rPr lang="en-US" dirty="0" smtClean="0"/>
                        <a:t>20</a:t>
                      </a:r>
                      <a:endParaRPr lang="en-US" dirty="0"/>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dirty="0"/>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pPr algn="ctr"/>
                      <a:r>
                        <a:rPr lang="en-US" dirty="0" smtClean="0"/>
                        <a:t>30</a:t>
                      </a:r>
                      <a:endParaRPr lang="en-US" dirty="0"/>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dirty="0"/>
                    </a:p>
                  </a:txBody>
                  <a:tcPr anchor="b">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tcPr>
                </a:tc>
              </a:tr>
              <a:tr h="457200">
                <a:tc vMerge="1">
                  <a:txBody>
                    <a:bodyPr/>
                    <a:lstStyle/>
                    <a:p>
                      <a:endParaRPr lang="en-US" b="1" dirty="0"/>
                    </a:p>
                  </a:txBody>
                  <a:tcPr anchor="b">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pPr algn="ctr"/>
                      <a:endParaRPr lang="en-US" baseline="-25000" dirty="0"/>
                    </a:p>
                  </a:txBody>
                  <a:tcPr anchor="b">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tcPr>
                </a:tc>
                <a:tc>
                  <a:txBody>
                    <a:bodyPr/>
                    <a:lstStyle/>
                    <a:p>
                      <a:endParaRPr lang="en-US" dirty="0"/>
                    </a:p>
                  </a:txBody>
                  <a:tcPr anchor="b">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smtClean="0"/>
                        <a:t>35</a:t>
                      </a:r>
                      <a:endParaRPr lang="en-US" baseline="-25000" dirty="0"/>
                    </a:p>
                  </a:txBody>
                  <a:tcPr anchor="b">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tcPr>
                </a:tc>
                <a:tc>
                  <a:txBody>
                    <a:bodyPr/>
                    <a:lstStyle/>
                    <a:p>
                      <a:endParaRPr lang="en-US" dirty="0"/>
                    </a:p>
                  </a:txBody>
                  <a:tcPr anchor="b">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smtClean="0"/>
                        <a:t>40</a:t>
                      </a:r>
                      <a:endParaRPr lang="en-US" baseline="-25000" dirty="0"/>
                    </a:p>
                  </a:txBody>
                  <a:tcPr anchor="b">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tcPr>
                </a:tc>
                <a:tc>
                  <a:txBody>
                    <a:bodyPr/>
                    <a:lstStyle/>
                    <a:p>
                      <a:endParaRPr lang="en-US" dirty="0"/>
                    </a:p>
                  </a:txBody>
                  <a:tcPr anchor="b">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smtClean="0"/>
                        <a:t>75    40</a:t>
                      </a:r>
                      <a:endParaRPr lang="en-US" dirty="0"/>
                    </a:p>
                  </a:txBody>
                  <a:tcPr anchor="b">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tcPr>
                </a:tc>
              </a:tr>
              <a:tr h="457200">
                <a:tc>
                  <a:txBody>
                    <a:bodyPr/>
                    <a:lstStyle/>
                    <a:p>
                      <a:r>
                        <a:rPr lang="en-US" b="1" dirty="0" smtClean="0"/>
                        <a:t>Demand</a:t>
                      </a:r>
                      <a:endParaRPr lang="en-US" b="1" dirty="0"/>
                    </a:p>
                  </a:txBody>
                  <a:tcPr anchor="b">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tcPr>
                </a:tc>
                <a:tc gridSpan="2">
                  <a:txBody>
                    <a:bodyPr/>
                    <a:lstStyle/>
                    <a:p>
                      <a:r>
                        <a:rPr lang="en-US" dirty="0" smtClean="0"/>
                        <a:t>70</a:t>
                      </a:r>
                      <a:endParaRPr lang="en-US" dirty="0"/>
                    </a:p>
                  </a:txBody>
                  <a:tcPr anchor="b">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tcPr>
                </a:tc>
                <a:tc hMerge="1">
                  <a:txBody>
                    <a:bodyPr/>
                    <a:lstStyle/>
                    <a:p>
                      <a:endParaRPr lang="en-US" dirty="0"/>
                    </a:p>
                  </a:txBody>
                  <a:tcPr/>
                </a:tc>
                <a:tc gridSpan="2">
                  <a:txBody>
                    <a:bodyPr/>
                    <a:lstStyle/>
                    <a:p>
                      <a:r>
                        <a:rPr lang="en-US" dirty="0" smtClean="0"/>
                        <a:t>100</a:t>
                      </a:r>
                      <a:endParaRPr lang="en-US" dirty="0"/>
                    </a:p>
                  </a:txBody>
                  <a:tcPr anchor="b">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tcPr>
                </a:tc>
                <a:tc hMerge="1">
                  <a:txBody>
                    <a:bodyPr/>
                    <a:lstStyle/>
                    <a:p>
                      <a:endParaRPr lang="en-US" dirty="0"/>
                    </a:p>
                  </a:txBody>
                  <a:tcPr/>
                </a:tc>
                <a:tc gridSpan="2">
                  <a:txBody>
                    <a:bodyPr/>
                    <a:lstStyle/>
                    <a:p>
                      <a:r>
                        <a:rPr lang="en-US" dirty="0" smtClean="0"/>
                        <a:t>40</a:t>
                      </a:r>
                      <a:endParaRPr lang="en-US" dirty="0"/>
                    </a:p>
                  </a:txBody>
                  <a:tcPr anchor="b">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tcPr>
                </a:tc>
                <a:tc hMerge="1">
                  <a:txBody>
                    <a:bodyPr/>
                    <a:lstStyle/>
                    <a:p>
                      <a:endParaRPr lang="en-US" dirty="0"/>
                    </a:p>
                  </a:txBody>
                  <a:tcPr/>
                </a:tc>
                <a:tc>
                  <a:txBody>
                    <a:bodyPr/>
                    <a:lstStyle/>
                    <a:p>
                      <a:pPr algn="ctr"/>
                      <a:r>
                        <a:rPr lang="en-US" dirty="0" smtClean="0"/>
                        <a:t>210</a:t>
                      </a:r>
                      <a:endParaRPr lang="en-US" dirty="0"/>
                    </a:p>
                  </a:txBody>
                  <a:tcPr anchor="b">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tcPr>
                </a:tc>
              </a:tr>
              <a:tr h="457200">
                <a:tc>
                  <a:txBody>
                    <a:bodyPr/>
                    <a:lstStyle/>
                    <a:p>
                      <a:endParaRPr lang="en-US" b="1" dirty="0"/>
                    </a:p>
                  </a:txBody>
                  <a:tcPr anchor="b">
                    <a:lnT w="12700" cap="flat" cmpd="sng" algn="ctr">
                      <a:noFill/>
                      <a:prstDash val="solid"/>
                      <a:round/>
                      <a:headEnd type="none" w="med" len="med"/>
                      <a:tailEnd type="none" w="med" len="med"/>
                    </a:lnT>
                    <a:lnB w="38100" cap="flat" cmpd="sng" algn="ctr">
                      <a:solidFill>
                        <a:schemeClr val="tx1"/>
                      </a:solidFill>
                      <a:prstDash val="solid"/>
                      <a:round/>
                      <a:headEnd type="none" w="med" len="med"/>
                      <a:tailEnd type="none" w="med" len="med"/>
                    </a:lnB>
                  </a:tcPr>
                </a:tc>
                <a:tc gridSpan="2">
                  <a:txBody>
                    <a:bodyPr/>
                    <a:lstStyle/>
                    <a:p>
                      <a:r>
                        <a:rPr lang="en-US" dirty="0" smtClean="0"/>
                        <a:t>15</a:t>
                      </a:r>
                      <a:endParaRPr lang="en-US" dirty="0"/>
                    </a:p>
                  </a:txBody>
                  <a:tcPr anchor="b">
                    <a:lnT w="12700" cap="flat" cmpd="sng" algn="ctr">
                      <a:noFill/>
                      <a:prstDash val="solid"/>
                      <a:round/>
                      <a:headEnd type="none" w="med" len="med"/>
                      <a:tailEnd type="none" w="med" len="med"/>
                    </a:lnT>
                    <a:lnB w="38100" cap="flat" cmpd="sng" algn="ctr">
                      <a:solidFill>
                        <a:schemeClr val="tx1"/>
                      </a:solidFill>
                      <a:prstDash val="solid"/>
                      <a:round/>
                      <a:headEnd type="none" w="med" len="med"/>
                      <a:tailEnd type="none" w="med" len="med"/>
                    </a:lnB>
                  </a:tcPr>
                </a:tc>
                <a:tc hMerge="1">
                  <a:txBody>
                    <a:bodyPr/>
                    <a:lstStyle/>
                    <a:p>
                      <a:endParaRPr lang="en-US"/>
                    </a:p>
                  </a:txBody>
                  <a:tcPr/>
                </a:tc>
                <a:tc gridSpan="2">
                  <a:txBody>
                    <a:bodyPr/>
                    <a:lstStyle/>
                    <a:p>
                      <a:r>
                        <a:rPr lang="en-US" dirty="0" smtClean="0"/>
                        <a:t>35</a:t>
                      </a:r>
                      <a:endParaRPr lang="en-US" dirty="0"/>
                    </a:p>
                  </a:txBody>
                  <a:tcPr anchor="b">
                    <a:lnT w="12700" cap="flat" cmpd="sng" algn="ctr">
                      <a:noFill/>
                      <a:prstDash val="solid"/>
                      <a:round/>
                      <a:headEnd type="none" w="med" len="med"/>
                      <a:tailEnd type="none" w="med" len="med"/>
                    </a:lnT>
                    <a:lnB w="38100" cap="flat" cmpd="sng" algn="ctr">
                      <a:solidFill>
                        <a:schemeClr val="tx1"/>
                      </a:solidFill>
                      <a:prstDash val="solid"/>
                      <a:round/>
                      <a:headEnd type="none" w="med" len="med"/>
                      <a:tailEnd type="none" w="med" len="med"/>
                    </a:lnB>
                  </a:tcPr>
                </a:tc>
                <a:tc hMerge="1">
                  <a:txBody>
                    <a:bodyPr/>
                    <a:lstStyle/>
                    <a:p>
                      <a:endParaRPr lang="en-US"/>
                    </a:p>
                  </a:txBody>
                  <a:tcPr/>
                </a:tc>
                <a:tc gridSpan="2">
                  <a:txBody>
                    <a:bodyPr/>
                    <a:lstStyle/>
                    <a:p>
                      <a:endParaRPr lang="en-US" dirty="0"/>
                    </a:p>
                  </a:txBody>
                  <a:tcPr anchor="b">
                    <a:lnT w="12700" cap="flat" cmpd="sng" algn="ctr">
                      <a:noFill/>
                      <a:prstDash val="solid"/>
                      <a:round/>
                      <a:headEnd type="none" w="med" len="med"/>
                      <a:tailEnd type="none" w="med" len="med"/>
                    </a:lnT>
                    <a:lnB w="38100" cap="flat" cmpd="sng" algn="ctr">
                      <a:solidFill>
                        <a:schemeClr val="tx1"/>
                      </a:solidFill>
                      <a:prstDash val="solid"/>
                      <a:round/>
                      <a:headEnd type="none" w="med" len="med"/>
                      <a:tailEnd type="none" w="med" len="med"/>
                    </a:lnB>
                  </a:tcPr>
                </a:tc>
                <a:tc hMerge="1">
                  <a:txBody>
                    <a:bodyPr/>
                    <a:lstStyle/>
                    <a:p>
                      <a:endParaRPr lang="en-US"/>
                    </a:p>
                  </a:txBody>
                  <a:tcPr/>
                </a:tc>
                <a:tc>
                  <a:txBody>
                    <a:bodyPr/>
                    <a:lstStyle/>
                    <a:p>
                      <a:pPr algn="ctr"/>
                      <a:endParaRPr lang="en-US" dirty="0"/>
                    </a:p>
                  </a:txBody>
                  <a:tcPr anchor="b">
                    <a:lnT w="12700" cap="flat" cmpd="sng" algn="ctr">
                      <a:noFill/>
                      <a:prstDash val="solid"/>
                      <a:round/>
                      <a:headEnd type="none" w="med" len="med"/>
                      <a:tailEnd type="none" w="med" len="med"/>
                    </a:lnT>
                    <a:lnB w="38100" cap="flat" cmpd="sng" algn="ctr">
                      <a:solidFill>
                        <a:schemeClr val="tx1"/>
                      </a:solidFill>
                      <a:prstDash val="solid"/>
                      <a:round/>
                      <a:headEnd type="none" w="med" len="med"/>
                      <a:tailEnd type="none" w="med" len="med"/>
                    </a:lnB>
                  </a:tcPr>
                </a:tc>
              </a:tr>
            </a:tbl>
          </a:graphicData>
        </a:graphic>
      </p:graphicFrame>
      <p:sp>
        <p:nvSpPr>
          <p:cNvPr id="5" name="Oval 4"/>
          <p:cNvSpPr/>
          <p:nvPr/>
        </p:nvSpPr>
        <p:spPr>
          <a:xfrm>
            <a:off x="1905000" y="4038600"/>
            <a:ext cx="533400" cy="381000"/>
          </a:xfrm>
          <a:prstGeom prst="ellipse">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Oval 5"/>
          <p:cNvSpPr/>
          <p:nvPr/>
        </p:nvSpPr>
        <p:spPr>
          <a:xfrm>
            <a:off x="1905000" y="3124200"/>
            <a:ext cx="533400" cy="381000"/>
          </a:xfrm>
          <a:prstGeom prst="ellipse">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Oval 6"/>
          <p:cNvSpPr/>
          <p:nvPr/>
        </p:nvSpPr>
        <p:spPr>
          <a:xfrm>
            <a:off x="3962400" y="4038600"/>
            <a:ext cx="533400" cy="381000"/>
          </a:xfrm>
          <a:prstGeom prst="ellipse">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Oval 7"/>
          <p:cNvSpPr/>
          <p:nvPr/>
        </p:nvSpPr>
        <p:spPr>
          <a:xfrm>
            <a:off x="3962400" y="4953000"/>
            <a:ext cx="533400" cy="381000"/>
          </a:xfrm>
          <a:prstGeom prst="ellipse">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Oval 8"/>
          <p:cNvSpPr/>
          <p:nvPr/>
        </p:nvSpPr>
        <p:spPr>
          <a:xfrm>
            <a:off x="6019800" y="4953000"/>
            <a:ext cx="533400" cy="381000"/>
          </a:xfrm>
          <a:prstGeom prst="ellipse">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1" name="Straight Connector 10"/>
          <p:cNvCxnSpPr/>
          <p:nvPr/>
        </p:nvCxnSpPr>
        <p:spPr>
          <a:xfrm flipH="1">
            <a:off x="8001000" y="3124200"/>
            <a:ext cx="304800" cy="30480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flipH="1">
            <a:off x="7772400" y="4114800"/>
            <a:ext cx="304800" cy="30480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a:xfrm flipH="1">
            <a:off x="8229600" y="4114800"/>
            <a:ext cx="304800" cy="30480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flipH="1">
            <a:off x="7772400" y="5029200"/>
            <a:ext cx="304800" cy="30480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a:xfrm flipH="1">
            <a:off x="8229600" y="5029200"/>
            <a:ext cx="304800" cy="30480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a:xfrm flipH="1">
            <a:off x="5715000" y="5486400"/>
            <a:ext cx="228600" cy="22860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flipH="1">
            <a:off x="3733800" y="5486400"/>
            <a:ext cx="228600" cy="22860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a:xfrm flipH="1">
            <a:off x="1600200" y="5486400"/>
            <a:ext cx="228600" cy="22860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a:xfrm flipH="1">
            <a:off x="3657600" y="5943600"/>
            <a:ext cx="228600" cy="22860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a:xfrm flipH="1">
            <a:off x="1600200" y="5943600"/>
            <a:ext cx="228600" cy="22860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 xmlns:p14="http://schemas.microsoft.com/office/powerpoint/2010/main" val="123659803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p:cNvGraphicFramePr>
          <p:nvPr>
            <p:extLst>
              <p:ext uri="{D42A27DB-BD31-4B8C-83A1-F6EECF244321}">
                <p14:modId xmlns="" xmlns:p14="http://schemas.microsoft.com/office/powerpoint/2010/main" val="2193961368"/>
              </p:ext>
            </p:extLst>
          </p:nvPr>
        </p:nvGraphicFramePr>
        <p:xfrm>
          <a:off x="609600" y="2133600"/>
          <a:ext cx="7620000" cy="3518172"/>
        </p:xfrm>
        <a:graphic>
          <a:graphicData uri="http://schemas.openxmlformats.org/drawingml/2006/table">
            <a:tbl>
              <a:tblPr firstRow="1" bandRow="1">
                <a:tableStyleId>{2D5ABB26-0587-4C30-8999-92F81FD0307C}</a:tableStyleId>
              </a:tblPr>
              <a:tblGrid>
                <a:gridCol w="1270000"/>
                <a:gridCol w="1320800"/>
                <a:gridCol w="1219200"/>
                <a:gridCol w="1270000"/>
                <a:gridCol w="1092200"/>
                <a:gridCol w="1447800"/>
              </a:tblGrid>
              <a:tr h="749030">
                <a:tc>
                  <a:txBody>
                    <a:bodyPr/>
                    <a:lstStyle/>
                    <a:p>
                      <a:r>
                        <a:rPr lang="en-US" b="1" dirty="0" smtClean="0"/>
                        <a:t>From </a:t>
                      </a:r>
                    </a:p>
                    <a:p>
                      <a:r>
                        <a:rPr lang="en-US" b="1" dirty="0" smtClean="0"/>
                        <a:t>Origin</a:t>
                      </a:r>
                      <a:endParaRPr lang="en-US" b="1" dirty="0"/>
                    </a:p>
                  </a:txBody>
                  <a:tcPr anchor="b">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b="1" dirty="0" smtClean="0"/>
                        <a:t>To</a:t>
                      </a:r>
                    </a:p>
                    <a:p>
                      <a:r>
                        <a:rPr lang="en-US" b="1" dirty="0" smtClean="0"/>
                        <a:t>Destination</a:t>
                      </a:r>
                      <a:endParaRPr lang="en-US" b="1" dirty="0"/>
                    </a:p>
                  </a:txBody>
                  <a:tcPr anchor="b">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US" b="1" dirty="0" smtClean="0"/>
                    </a:p>
                    <a:p>
                      <a:r>
                        <a:rPr lang="en-US" b="1" dirty="0" smtClean="0"/>
                        <a:t>Quantity</a:t>
                      </a:r>
                      <a:endParaRPr lang="en-US" b="1" dirty="0"/>
                    </a:p>
                  </a:txBody>
                  <a:tcPr anchor="b">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US" b="1" dirty="0"/>
                    </a:p>
                  </a:txBody>
                  <a:tcPr anchor="b">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b="1" dirty="0" smtClean="0"/>
                        <a:t>Unit</a:t>
                      </a:r>
                    </a:p>
                    <a:p>
                      <a:r>
                        <a:rPr lang="en-US" b="1" dirty="0" smtClean="0"/>
                        <a:t>Cost</a:t>
                      </a:r>
                      <a:endParaRPr lang="en-US" b="1" dirty="0"/>
                    </a:p>
                  </a:txBody>
                  <a:tcPr anchor="b">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b="1" dirty="0" smtClean="0"/>
                        <a:t>Total</a:t>
                      </a:r>
                      <a:r>
                        <a:rPr lang="en-US" b="1" baseline="0" dirty="0" smtClean="0"/>
                        <a:t> </a:t>
                      </a:r>
                    </a:p>
                    <a:p>
                      <a:r>
                        <a:rPr lang="en-US" b="1" baseline="0" dirty="0" smtClean="0"/>
                        <a:t>Cost</a:t>
                      </a:r>
                      <a:endParaRPr lang="en-US" b="1" dirty="0"/>
                    </a:p>
                  </a:txBody>
                  <a:tcPr anchor="b">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433962">
                <a:tc>
                  <a:txBody>
                    <a:bodyPr/>
                    <a:lstStyle/>
                    <a:p>
                      <a:r>
                        <a:rPr lang="en-US" dirty="0" smtClean="0"/>
                        <a:t>1</a:t>
                      </a:r>
                      <a:endParaRPr lang="en-US" dirty="0"/>
                    </a:p>
                  </a:txBody>
                  <a:tcPr anchor="b">
                    <a:lnT w="12700" cap="flat" cmpd="sng" algn="ctr">
                      <a:solidFill>
                        <a:schemeClr val="tx1"/>
                      </a:solidFill>
                      <a:prstDash val="solid"/>
                      <a:round/>
                      <a:headEnd type="none" w="med" len="med"/>
                      <a:tailEnd type="none" w="med" len="med"/>
                    </a:lnT>
                  </a:tcPr>
                </a:tc>
                <a:tc>
                  <a:txBody>
                    <a:bodyPr/>
                    <a:lstStyle/>
                    <a:p>
                      <a:r>
                        <a:rPr lang="en-US" dirty="0" smtClean="0"/>
                        <a:t>1</a:t>
                      </a:r>
                      <a:endParaRPr lang="en-US" dirty="0"/>
                    </a:p>
                  </a:txBody>
                  <a:tcPr anchor="b">
                    <a:lnT w="12700" cap="flat" cmpd="sng" algn="ctr">
                      <a:solidFill>
                        <a:schemeClr val="tx1"/>
                      </a:solidFill>
                      <a:prstDash val="solid"/>
                      <a:round/>
                      <a:headEnd type="none" w="med" len="med"/>
                      <a:tailEnd type="none" w="med" len="med"/>
                    </a:lnT>
                  </a:tcPr>
                </a:tc>
                <a:tc>
                  <a:txBody>
                    <a:bodyPr/>
                    <a:lstStyle/>
                    <a:p>
                      <a:r>
                        <a:rPr lang="en-US" dirty="0" smtClean="0"/>
                        <a:t>55</a:t>
                      </a:r>
                      <a:endParaRPr lang="en-US" dirty="0"/>
                    </a:p>
                  </a:txBody>
                  <a:tcPr anchor="b">
                    <a:lnT w="12700" cap="flat" cmpd="sng" algn="ctr">
                      <a:solidFill>
                        <a:schemeClr val="tx1"/>
                      </a:solidFill>
                      <a:prstDash val="solid"/>
                      <a:round/>
                      <a:headEnd type="none" w="med" len="med"/>
                      <a:tailEnd type="none" w="med" len="med"/>
                    </a:lnT>
                  </a:tcPr>
                </a:tc>
                <a:tc>
                  <a:txBody>
                    <a:bodyPr/>
                    <a:lstStyle/>
                    <a:p>
                      <a:pPr algn="ctr"/>
                      <a:r>
                        <a:rPr lang="en-US" dirty="0" smtClean="0"/>
                        <a:t>X</a:t>
                      </a:r>
                      <a:endParaRPr lang="en-US" dirty="0"/>
                    </a:p>
                  </a:txBody>
                  <a:tcPr anchor="b">
                    <a:lnT w="12700" cap="flat" cmpd="sng" algn="ctr">
                      <a:solidFill>
                        <a:schemeClr val="tx1"/>
                      </a:solidFill>
                      <a:prstDash val="solid"/>
                      <a:round/>
                      <a:headEnd type="none" w="med" len="med"/>
                      <a:tailEnd type="none" w="med" len="med"/>
                    </a:lnT>
                  </a:tcPr>
                </a:tc>
                <a:tc>
                  <a:txBody>
                    <a:bodyPr/>
                    <a:lstStyle/>
                    <a:p>
                      <a:pPr algn="r"/>
                      <a:r>
                        <a:rPr lang="en-US" dirty="0" smtClean="0"/>
                        <a:t>$  5.00</a:t>
                      </a:r>
                      <a:endParaRPr lang="en-US" dirty="0"/>
                    </a:p>
                  </a:txBody>
                  <a:tcPr anchor="b">
                    <a:lnT w="12700" cap="flat" cmpd="sng" algn="ctr">
                      <a:solidFill>
                        <a:schemeClr val="tx1"/>
                      </a:solidFill>
                      <a:prstDash val="solid"/>
                      <a:round/>
                      <a:headEnd type="none" w="med" len="med"/>
                      <a:tailEnd type="none" w="med" len="med"/>
                    </a:lnT>
                  </a:tcPr>
                </a:tc>
                <a:tc>
                  <a:txBody>
                    <a:bodyPr/>
                    <a:lstStyle/>
                    <a:p>
                      <a:pPr algn="r"/>
                      <a:r>
                        <a:rPr lang="en-US" dirty="0" smtClean="0"/>
                        <a:t>$ 275.00</a:t>
                      </a:r>
                      <a:endParaRPr lang="en-US" dirty="0"/>
                    </a:p>
                  </a:txBody>
                  <a:tcPr anchor="b">
                    <a:lnT w="12700" cap="flat" cmpd="sng" algn="ctr">
                      <a:solidFill>
                        <a:schemeClr val="tx1"/>
                      </a:solidFill>
                      <a:prstDash val="solid"/>
                      <a:round/>
                      <a:headEnd type="none" w="med" len="med"/>
                      <a:tailEnd type="none" w="med" len="med"/>
                    </a:lnT>
                  </a:tcPr>
                </a:tc>
              </a:tr>
              <a:tr h="433962">
                <a:tc>
                  <a:txBody>
                    <a:bodyPr/>
                    <a:lstStyle/>
                    <a:p>
                      <a:r>
                        <a:rPr lang="en-US" dirty="0" smtClean="0"/>
                        <a:t>2</a:t>
                      </a:r>
                      <a:endParaRPr lang="en-US" dirty="0"/>
                    </a:p>
                  </a:txBody>
                  <a:tcPr anchor="b"/>
                </a:tc>
                <a:tc>
                  <a:txBody>
                    <a:bodyPr/>
                    <a:lstStyle/>
                    <a:p>
                      <a:r>
                        <a:rPr lang="en-US" dirty="0" smtClean="0"/>
                        <a:t>1</a:t>
                      </a:r>
                      <a:endParaRPr lang="en-US" dirty="0"/>
                    </a:p>
                  </a:txBody>
                  <a:tcPr anchor="b"/>
                </a:tc>
                <a:tc>
                  <a:txBody>
                    <a:bodyPr/>
                    <a:lstStyle/>
                    <a:p>
                      <a:r>
                        <a:rPr lang="en-US" dirty="0" smtClean="0"/>
                        <a:t>15</a:t>
                      </a:r>
                      <a:endParaRPr lang="en-US" dirty="0"/>
                    </a:p>
                  </a:txBody>
                  <a:tcPr anchor="b"/>
                </a:tc>
                <a:tc>
                  <a:txBody>
                    <a:bodyPr/>
                    <a:lstStyle/>
                    <a:p>
                      <a:pPr algn="ctr"/>
                      <a:r>
                        <a:rPr lang="en-US" dirty="0" smtClean="0"/>
                        <a:t>X</a:t>
                      </a:r>
                      <a:endParaRPr lang="en-US" dirty="0"/>
                    </a:p>
                  </a:txBody>
                  <a:tcPr anchor="b"/>
                </a:tc>
                <a:tc>
                  <a:txBody>
                    <a:bodyPr/>
                    <a:lstStyle/>
                    <a:p>
                      <a:pPr algn="r"/>
                      <a:r>
                        <a:rPr lang="en-US" dirty="0" smtClean="0"/>
                        <a:t>20.00</a:t>
                      </a:r>
                      <a:endParaRPr lang="en-US" dirty="0"/>
                    </a:p>
                  </a:txBody>
                  <a:tcPr anchor="b"/>
                </a:tc>
                <a:tc>
                  <a:txBody>
                    <a:bodyPr/>
                    <a:lstStyle/>
                    <a:p>
                      <a:pPr algn="r"/>
                      <a:r>
                        <a:rPr lang="en-US" dirty="0" smtClean="0"/>
                        <a:t>300.00</a:t>
                      </a:r>
                      <a:endParaRPr lang="en-US" dirty="0"/>
                    </a:p>
                  </a:txBody>
                  <a:tcPr anchor="b"/>
                </a:tc>
              </a:tr>
              <a:tr h="433962">
                <a:tc>
                  <a:txBody>
                    <a:bodyPr/>
                    <a:lstStyle/>
                    <a:p>
                      <a:r>
                        <a:rPr lang="en-US" dirty="0" smtClean="0"/>
                        <a:t>2</a:t>
                      </a:r>
                      <a:endParaRPr lang="en-US" dirty="0"/>
                    </a:p>
                  </a:txBody>
                  <a:tcPr anchor="b"/>
                </a:tc>
                <a:tc>
                  <a:txBody>
                    <a:bodyPr/>
                    <a:lstStyle/>
                    <a:p>
                      <a:r>
                        <a:rPr lang="en-US" dirty="0" smtClean="0"/>
                        <a:t>2</a:t>
                      </a:r>
                      <a:endParaRPr lang="en-US" dirty="0"/>
                    </a:p>
                  </a:txBody>
                  <a:tcPr anchor="b"/>
                </a:tc>
                <a:tc>
                  <a:txBody>
                    <a:bodyPr/>
                    <a:lstStyle/>
                    <a:p>
                      <a:r>
                        <a:rPr lang="en-US" dirty="0" smtClean="0"/>
                        <a:t>65</a:t>
                      </a:r>
                      <a:endParaRPr lang="en-US" dirty="0"/>
                    </a:p>
                  </a:txBody>
                  <a:tcPr anchor="b"/>
                </a:tc>
                <a:tc>
                  <a:txBody>
                    <a:bodyPr/>
                    <a:lstStyle/>
                    <a:p>
                      <a:pPr algn="ctr"/>
                      <a:r>
                        <a:rPr lang="en-US" dirty="0" smtClean="0"/>
                        <a:t>X</a:t>
                      </a:r>
                      <a:endParaRPr lang="en-US" dirty="0"/>
                    </a:p>
                  </a:txBody>
                  <a:tcPr anchor="b"/>
                </a:tc>
                <a:tc>
                  <a:txBody>
                    <a:bodyPr/>
                    <a:lstStyle/>
                    <a:p>
                      <a:pPr algn="r"/>
                      <a:r>
                        <a:rPr lang="en-US" dirty="0" smtClean="0"/>
                        <a:t>30.00</a:t>
                      </a:r>
                      <a:endParaRPr lang="en-US" dirty="0"/>
                    </a:p>
                  </a:txBody>
                  <a:tcPr anchor="b"/>
                </a:tc>
                <a:tc>
                  <a:txBody>
                    <a:bodyPr/>
                    <a:lstStyle/>
                    <a:p>
                      <a:pPr algn="r"/>
                      <a:r>
                        <a:rPr lang="en-US" dirty="0" smtClean="0"/>
                        <a:t>1,950.00</a:t>
                      </a:r>
                      <a:endParaRPr lang="en-US" dirty="0"/>
                    </a:p>
                  </a:txBody>
                  <a:tcPr anchor="b"/>
                </a:tc>
              </a:tr>
              <a:tr h="433962">
                <a:tc>
                  <a:txBody>
                    <a:bodyPr/>
                    <a:lstStyle/>
                    <a:p>
                      <a:r>
                        <a:rPr lang="en-US" dirty="0" smtClean="0"/>
                        <a:t>3</a:t>
                      </a:r>
                      <a:endParaRPr lang="en-US" dirty="0"/>
                    </a:p>
                  </a:txBody>
                  <a:tcPr anchor="b"/>
                </a:tc>
                <a:tc>
                  <a:txBody>
                    <a:bodyPr/>
                    <a:lstStyle/>
                    <a:p>
                      <a:r>
                        <a:rPr lang="en-US" dirty="0" smtClean="0"/>
                        <a:t>2</a:t>
                      </a:r>
                      <a:endParaRPr lang="en-US" dirty="0"/>
                    </a:p>
                  </a:txBody>
                  <a:tcPr anchor="b"/>
                </a:tc>
                <a:tc>
                  <a:txBody>
                    <a:bodyPr/>
                    <a:lstStyle/>
                    <a:p>
                      <a:r>
                        <a:rPr lang="en-US" dirty="0" smtClean="0"/>
                        <a:t>35</a:t>
                      </a:r>
                      <a:endParaRPr lang="en-US" dirty="0"/>
                    </a:p>
                  </a:txBody>
                  <a:tcPr anchor="b"/>
                </a:tc>
                <a:tc>
                  <a:txBody>
                    <a:bodyPr/>
                    <a:lstStyle/>
                    <a:p>
                      <a:pPr algn="ctr"/>
                      <a:r>
                        <a:rPr lang="en-US" dirty="0" smtClean="0"/>
                        <a:t>X</a:t>
                      </a:r>
                      <a:endParaRPr lang="en-US" dirty="0"/>
                    </a:p>
                  </a:txBody>
                  <a:tcPr anchor="b"/>
                </a:tc>
                <a:tc>
                  <a:txBody>
                    <a:bodyPr/>
                    <a:lstStyle/>
                    <a:p>
                      <a:pPr algn="r"/>
                      <a:r>
                        <a:rPr lang="en-US" dirty="0" smtClean="0"/>
                        <a:t>20.00</a:t>
                      </a:r>
                      <a:endParaRPr lang="en-US" dirty="0"/>
                    </a:p>
                  </a:txBody>
                  <a:tcPr anchor="b"/>
                </a:tc>
                <a:tc>
                  <a:txBody>
                    <a:bodyPr/>
                    <a:lstStyle/>
                    <a:p>
                      <a:pPr algn="r"/>
                      <a:r>
                        <a:rPr lang="en-US" dirty="0" smtClean="0"/>
                        <a:t>700.00</a:t>
                      </a:r>
                      <a:endParaRPr lang="en-US" dirty="0"/>
                    </a:p>
                  </a:txBody>
                  <a:tcPr anchor="b"/>
                </a:tc>
              </a:tr>
              <a:tr h="433962">
                <a:tc>
                  <a:txBody>
                    <a:bodyPr/>
                    <a:lstStyle/>
                    <a:p>
                      <a:r>
                        <a:rPr lang="en-US" dirty="0" smtClean="0"/>
                        <a:t>3</a:t>
                      </a:r>
                      <a:endParaRPr lang="en-US" dirty="0"/>
                    </a:p>
                  </a:txBody>
                  <a:tcPr anchor="b"/>
                </a:tc>
                <a:tc>
                  <a:txBody>
                    <a:bodyPr/>
                    <a:lstStyle/>
                    <a:p>
                      <a:r>
                        <a:rPr lang="en-US" dirty="0" smtClean="0"/>
                        <a:t>3</a:t>
                      </a:r>
                      <a:endParaRPr lang="en-US" dirty="0"/>
                    </a:p>
                  </a:txBody>
                  <a:tcPr anchor="b"/>
                </a:tc>
                <a:tc>
                  <a:txBody>
                    <a:bodyPr/>
                    <a:lstStyle/>
                    <a:p>
                      <a:r>
                        <a:rPr lang="en-US" dirty="0" smtClean="0"/>
                        <a:t>40</a:t>
                      </a:r>
                      <a:endParaRPr lang="en-US" dirty="0"/>
                    </a:p>
                  </a:txBody>
                  <a:tcPr anchor="b"/>
                </a:tc>
                <a:tc>
                  <a:txBody>
                    <a:bodyPr/>
                    <a:lstStyle/>
                    <a:p>
                      <a:pPr algn="ctr"/>
                      <a:r>
                        <a:rPr lang="en-US" dirty="0" smtClean="0"/>
                        <a:t>X</a:t>
                      </a:r>
                      <a:endParaRPr lang="en-US" dirty="0"/>
                    </a:p>
                  </a:txBody>
                  <a:tcPr anchor="b"/>
                </a:tc>
                <a:tc>
                  <a:txBody>
                    <a:bodyPr/>
                    <a:lstStyle/>
                    <a:p>
                      <a:pPr algn="r"/>
                      <a:r>
                        <a:rPr lang="en-US" dirty="0" smtClean="0"/>
                        <a:t>30.00</a:t>
                      </a:r>
                      <a:endParaRPr lang="en-US" dirty="0"/>
                    </a:p>
                  </a:txBody>
                  <a:tcPr anchor="b"/>
                </a:tc>
                <a:tc>
                  <a:txBody>
                    <a:bodyPr/>
                    <a:lstStyle/>
                    <a:p>
                      <a:pPr algn="r"/>
                      <a:r>
                        <a:rPr lang="en-US" dirty="0" smtClean="0"/>
                        <a:t>1,200.00</a:t>
                      </a:r>
                      <a:endParaRPr lang="en-US" dirty="0"/>
                    </a:p>
                  </a:txBody>
                  <a:tcPr anchor="b">
                    <a:lnB w="12700" cap="flat" cmpd="sng" algn="ctr">
                      <a:solidFill>
                        <a:schemeClr val="tx1"/>
                      </a:solidFill>
                      <a:prstDash val="solid"/>
                      <a:round/>
                      <a:headEnd type="none" w="med" len="med"/>
                      <a:tailEnd type="none" w="med" len="med"/>
                    </a:lnB>
                  </a:tcPr>
                </a:tc>
              </a:tr>
              <a:tr h="433962">
                <a:tc>
                  <a:txBody>
                    <a:bodyPr/>
                    <a:lstStyle/>
                    <a:p>
                      <a:endParaRPr lang="en-US" dirty="0"/>
                    </a:p>
                  </a:txBody>
                  <a:tcPr anchor="b">
                    <a:lnB w="38100" cap="flat" cmpd="sng" algn="ctr">
                      <a:solidFill>
                        <a:schemeClr val="tx1"/>
                      </a:solidFill>
                      <a:prstDash val="solid"/>
                      <a:round/>
                      <a:headEnd type="none" w="med" len="med"/>
                      <a:tailEnd type="none" w="med" len="med"/>
                    </a:lnB>
                  </a:tcPr>
                </a:tc>
                <a:tc>
                  <a:txBody>
                    <a:bodyPr/>
                    <a:lstStyle/>
                    <a:p>
                      <a:endParaRPr lang="en-US" dirty="0"/>
                    </a:p>
                  </a:txBody>
                  <a:tcPr anchor="b">
                    <a:lnB w="38100" cap="flat" cmpd="sng" algn="ctr">
                      <a:solidFill>
                        <a:schemeClr val="tx1"/>
                      </a:solidFill>
                      <a:prstDash val="solid"/>
                      <a:round/>
                      <a:headEnd type="none" w="med" len="med"/>
                      <a:tailEnd type="none" w="med" len="med"/>
                    </a:lnB>
                  </a:tcPr>
                </a:tc>
                <a:tc>
                  <a:txBody>
                    <a:bodyPr/>
                    <a:lstStyle/>
                    <a:p>
                      <a:endParaRPr lang="en-US" dirty="0"/>
                    </a:p>
                  </a:txBody>
                  <a:tcPr anchor="b">
                    <a:lnB w="38100" cap="flat" cmpd="sng" algn="ctr">
                      <a:solidFill>
                        <a:schemeClr val="tx1"/>
                      </a:solidFill>
                      <a:prstDash val="solid"/>
                      <a:round/>
                      <a:headEnd type="none" w="med" len="med"/>
                      <a:tailEnd type="none" w="med" len="med"/>
                    </a:lnB>
                  </a:tcPr>
                </a:tc>
                <a:tc>
                  <a:txBody>
                    <a:bodyPr/>
                    <a:lstStyle/>
                    <a:p>
                      <a:endParaRPr lang="en-US" dirty="0"/>
                    </a:p>
                  </a:txBody>
                  <a:tcPr anchor="b">
                    <a:lnB w="38100" cap="flat" cmpd="sng" algn="ctr">
                      <a:solidFill>
                        <a:schemeClr val="tx1"/>
                      </a:solidFill>
                      <a:prstDash val="solid"/>
                      <a:round/>
                      <a:headEnd type="none" w="med" len="med"/>
                      <a:tailEnd type="none" w="med" len="med"/>
                    </a:lnB>
                  </a:tcPr>
                </a:tc>
                <a:tc>
                  <a:txBody>
                    <a:bodyPr/>
                    <a:lstStyle/>
                    <a:p>
                      <a:pPr algn="r"/>
                      <a:endParaRPr lang="en-US" dirty="0"/>
                    </a:p>
                  </a:txBody>
                  <a:tcPr anchor="b">
                    <a:lnB w="38100" cap="flat" cmpd="sng" algn="ctr">
                      <a:solidFill>
                        <a:schemeClr val="tx1"/>
                      </a:solidFill>
                      <a:prstDash val="solid"/>
                      <a:round/>
                      <a:headEnd type="none" w="med" len="med"/>
                      <a:tailEnd type="none" w="med" len="med"/>
                    </a:lnB>
                  </a:tcPr>
                </a:tc>
                <a:tc>
                  <a:txBody>
                    <a:bodyPr/>
                    <a:lstStyle/>
                    <a:p>
                      <a:pPr algn="r"/>
                      <a:r>
                        <a:rPr lang="en-US" dirty="0" smtClean="0"/>
                        <a:t>$ 4,425.00</a:t>
                      </a:r>
                      <a:endParaRPr lang="en-US" dirty="0"/>
                    </a:p>
                  </a:txBody>
                  <a:tcPr anchor="b">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tr>
            </a:tbl>
          </a:graphicData>
        </a:graphic>
      </p:graphicFrame>
      <p:sp>
        <p:nvSpPr>
          <p:cNvPr id="3" name="Title 1"/>
          <p:cNvSpPr>
            <a:spLocks noGrp="1"/>
          </p:cNvSpPr>
          <p:nvPr>
            <p:ph type="title"/>
          </p:nvPr>
        </p:nvSpPr>
        <p:spPr>
          <a:xfrm>
            <a:off x="457200" y="274638"/>
            <a:ext cx="8229600" cy="1143000"/>
          </a:xfrm>
        </p:spPr>
        <p:txBody>
          <a:bodyPr>
            <a:normAutofit fontScale="90000"/>
          </a:bodyPr>
          <a:lstStyle/>
          <a:p>
            <a:r>
              <a:rPr lang="en-US" dirty="0" smtClean="0"/>
              <a:t>Initial Solution Derived Using Northwest Corner Method</a:t>
            </a:r>
            <a:endParaRPr lang="en-US"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3"/>
          <p:cNvSpPr txBox="1">
            <a:spLocks/>
          </p:cNvSpPr>
          <p:nvPr/>
        </p:nvSpPr>
        <p:spPr>
          <a:xfrm>
            <a:off x="533400" y="1524000"/>
            <a:ext cx="8229600" cy="4724400"/>
          </a:xfrm>
          <a:prstGeom prst="rect">
            <a:avLst/>
          </a:prstGeom>
        </p:spPr>
        <p:txBody>
          <a:bodyPr vert="horz" lIns="91440" tIns="45720" rIns="91440" bIns="45720" rtlCol="0">
            <a:normAutofit/>
          </a:bodyPr>
          <a:lstStyle/>
          <a:p>
            <a:pPr lvl="0" algn="just">
              <a:spcBef>
                <a:spcPct val="20000"/>
              </a:spcBef>
            </a:pPr>
            <a:endParaRPr lang="en-US" sz="3200" dirty="0" smtClean="0"/>
          </a:p>
        </p:txBody>
      </p:sp>
      <p:sp>
        <p:nvSpPr>
          <p:cNvPr id="9" name="Content Placeholder 2"/>
          <p:cNvSpPr>
            <a:spLocks noGrp="1"/>
          </p:cNvSpPr>
          <p:nvPr>
            <p:ph idx="1"/>
          </p:nvPr>
        </p:nvSpPr>
        <p:spPr>
          <a:xfrm>
            <a:off x="381000" y="1524000"/>
            <a:ext cx="8305800" cy="4419600"/>
          </a:xfrm>
        </p:spPr>
        <p:txBody>
          <a:bodyPr>
            <a:normAutofit fontScale="92500" lnSpcReduction="20000"/>
          </a:bodyPr>
          <a:lstStyle/>
          <a:p>
            <a:pPr marL="0" indent="0" algn="just">
              <a:buNone/>
            </a:pPr>
            <a:r>
              <a:rPr lang="en-US" b="1" dirty="0" smtClean="0"/>
              <a:t>Step 1: Determine the </a:t>
            </a:r>
            <a:r>
              <a:rPr lang="en-US" b="1" i="1" dirty="0" smtClean="0"/>
              <a:t>improvement index</a:t>
            </a:r>
            <a:r>
              <a:rPr lang="en-US" b="1" dirty="0" smtClean="0"/>
              <a:t> for each non-basic variable (cell).</a:t>
            </a:r>
            <a:r>
              <a:rPr lang="en-US" dirty="0" smtClean="0"/>
              <a:t> As we examine the effects of introducing one unit of a non-basic variable, we focus upon two marginal effects: </a:t>
            </a:r>
          </a:p>
          <a:p>
            <a:pPr marL="514350" indent="-514350" algn="just">
              <a:buAutoNum type="arabicParenBoth"/>
            </a:pPr>
            <a:r>
              <a:rPr lang="en-US" dirty="0" smtClean="0"/>
              <a:t>What adjustments must be made to the values of the current basic variables (in order to continue satisfying all supply and demand constraints)? </a:t>
            </a:r>
          </a:p>
          <a:p>
            <a:pPr marL="0" indent="0" algn="just">
              <a:buNone/>
            </a:pPr>
            <a:r>
              <a:rPr lang="en-US" dirty="0" smtClean="0"/>
              <a:t>(2) What is the resulting change in the value of the objective function?</a:t>
            </a:r>
            <a:endParaRPr lang="en-US" dirty="0"/>
          </a:p>
        </p:txBody>
      </p:sp>
      <p:sp>
        <p:nvSpPr>
          <p:cNvPr id="4" name="Title 5"/>
          <p:cNvSpPr>
            <a:spLocks noGrp="1"/>
          </p:cNvSpPr>
          <p:nvPr>
            <p:ph type="title"/>
          </p:nvPr>
        </p:nvSpPr>
        <p:spPr>
          <a:xfrm>
            <a:off x="457200" y="274638"/>
            <a:ext cx="8229600" cy="1143000"/>
          </a:xfrm>
        </p:spPr>
        <p:txBody>
          <a:bodyPr>
            <a:normAutofit/>
          </a:bodyPr>
          <a:lstStyle/>
          <a:p>
            <a:pPr algn="l"/>
            <a:r>
              <a:rPr lang="en-US" u="sng" dirty="0" smtClean="0">
                <a:solidFill>
                  <a:schemeClr val="tx2"/>
                </a:solidFill>
                <a:latin typeface="+mn-lt"/>
              </a:rPr>
              <a:t>Stepping Stone Algorithm</a:t>
            </a:r>
            <a:endParaRPr lang="en-US" u="sng" dirty="0">
              <a:solidFill>
                <a:schemeClr val="tx2"/>
              </a:solidFill>
              <a:latin typeface="+mn-lt"/>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1"/>
          <p:cNvSpPr>
            <a:spLocks noGrp="1"/>
          </p:cNvSpPr>
          <p:nvPr>
            <p:ph type="title"/>
          </p:nvPr>
        </p:nvSpPr>
        <p:spPr>
          <a:xfrm>
            <a:off x="457200" y="274638"/>
            <a:ext cx="8229600" cy="1143000"/>
          </a:xfrm>
        </p:spPr>
        <p:txBody>
          <a:bodyPr>
            <a:normAutofit fontScale="90000"/>
          </a:bodyPr>
          <a:lstStyle/>
          <a:p>
            <a:r>
              <a:rPr lang="en-US" sz="4000" dirty="0" smtClean="0"/>
              <a:t>Closed Path and Adjustments for Cell (1, 2)</a:t>
            </a:r>
            <a:endParaRPr lang="en-US" dirty="0"/>
          </a:p>
        </p:txBody>
      </p:sp>
      <p:graphicFrame>
        <p:nvGraphicFramePr>
          <p:cNvPr id="11" name="Content Placeholder 3"/>
          <p:cNvGraphicFramePr>
            <a:graphicFrameLocks noGrp="1"/>
          </p:cNvGraphicFramePr>
          <p:nvPr>
            <p:ph idx="1"/>
            <p:extLst>
              <p:ext uri="{D42A27DB-BD31-4B8C-83A1-F6EECF244321}">
                <p14:modId xmlns="" xmlns:p14="http://schemas.microsoft.com/office/powerpoint/2010/main" val="1583113537"/>
              </p:ext>
            </p:extLst>
          </p:nvPr>
        </p:nvGraphicFramePr>
        <p:xfrm>
          <a:off x="457200" y="1752600"/>
          <a:ext cx="8229600" cy="4114800"/>
        </p:xfrm>
        <a:graphic>
          <a:graphicData uri="http://schemas.openxmlformats.org/drawingml/2006/table">
            <a:tbl>
              <a:tblPr firstRow="1" bandRow="1">
                <a:tableStyleId>{2D5ABB26-0587-4C30-8999-92F81FD0307C}</a:tableStyleId>
              </a:tblPr>
              <a:tblGrid>
                <a:gridCol w="1143000"/>
                <a:gridCol w="1295400"/>
                <a:gridCol w="647700"/>
                <a:gridCol w="1409700"/>
                <a:gridCol w="647700"/>
                <a:gridCol w="1409700"/>
                <a:gridCol w="647700"/>
                <a:gridCol w="1028700"/>
              </a:tblGrid>
              <a:tr h="457200">
                <a:tc>
                  <a:txBody>
                    <a:bodyPr/>
                    <a:lstStyle/>
                    <a:p>
                      <a:endParaRPr lang="en-US" b="1" dirty="0"/>
                    </a:p>
                  </a:txBody>
                  <a:tcPr anchor="b">
                    <a:lnT w="38100" cap="flat" cmpd="sng" algn="ctr">
                      <a:solidFill>
                        <a:schemeClr val="tx1"/>
                      </a:solidFill>
                      <a:prstDash val="solid"/>
                      <a:round/>
                      <a:headEnd type="none" w="med" len="med"/>
                      <a:tailEnd type="none" w="med" len="med"/>
                    </a:lnT>
                  </a:tcPr>
                </a:tc>
                <a:tc gridSpan="6">
                  <a:txBody>
                    <a:bodyPr/>
                    <a:lstStyle/>
                    <a:p>
                      <a:pPr algn="ctr"/>
                      <a:r>
                        <a:rPr lang="en-US" b="1" dirty="0" smtClean="0"/>
                        <a:t>Destination</a:t>
                      </a:r>
                      <a:endParaRPr lang="en-US" b="1" dirty="0"/>
                    </a:p>
                  </a:txBody>
                  <a:tcPr anchor="b">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dirty="0"/>
                    </a:p>
                  </a:txBody>
                  <a:tcPr/>
                </a:tc>
                <a:tc>
                  <a:txBody>
                    <a:bodyPr/>
                    <a:lstStyle/>
                    <a:p>
                      <a:endParaRPr lang="en-US" b="1" dirty="0"/>
                    </a:p>
                  </a:txBody>
                  <a:tcPr anchor="b">
                    <a:lnT w="38100" cap="flat" cmpd="sng" algn="ctr">
                      <a:solidFill>
                        <a:schemeClr val="tx1"/>
                      </a:solidFill>
                      <a:prstDash val="solid"/>
                      <a:round/>
                      <a:headEnd type="none" w="med" len="med"/>
                      <a:tailEnd type="none" w="med" len="med"/>
                    </a:lnT>
                  </a:tcPr>
                </a:tc>
              </a:tr>
              <a:tr h="457200">
                <a:tc>
                  <a:txBody>
                    <a:bodyPr/>
                    <a:lstStyle/>
                    <a:p>
                      <a:r>
                        <a:rPr lang="en-US" b="1" dirty="0" smtClean="0"/>
                        <a:t>Origin</a:t>
                      </a:r>
                      <a:endParaRPr lang="en-US" b="1" dirty="0"/>
                    </a:p>
                  </a:txBody>
                  <a:tcPr anchor="b">
                    <a:lnB w="12700" cap="flat" cmpd="sng" algn="ctr">
                      <a:solidFill>
                        <a:schemeClr val="tx1"/>
                      </a:solidFill>
                      <a:prstDash val="solid"/>
                      <a:round/>
                      <a:headEnd type="none" w="med" len="med"/>
                      <a:tailEnd type="none" w="med" len="med"/>
                    </a:lnB>
                  </a:tcPr>
                </a:tc>
                <a:tc gridSpan="2">
                  <a:txBody>
                    <a:bodyPr/>
                    <a:lstStyle/>
                    <a:p>
                      <a:pPr algn="ctr"/>
                      <a:r>
                        <a:rPr lang="en-US" b="1" dirty="0" smtClean="0"/>
                        <a:t>1</a:t>
                      </a:r>
                      <a:endParaRPr lang="en-US" b="1" dirty="0"/>
                    </a:p>
                  </a:txBody>
                  <a:tcPr anchor="b">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dirty="0"/>
                    </a:p>
                  </a:txBody>
                  <a:tcPr/>
                </a:tc>
                <a:tc gridSpan="2">
                  <a:txBody>
                    <a:bodyPr/>
                    <a:lstStyle/>
                    <a:p>
                      <a:pPr algn="ctr"/>
                      <a:r>
                        <a:rPr lang="en-US" b="1" dirty="0" smtClean="0"/>
                        <a:t>2</a:t>
                      </a:r>
                      <a:endParaRPr lang="en-US" b="1" dirty="0"/>
                    </a:p>
                  </a:txBody>
                  <a:tcPr anchor="b">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dirty="0"/>
                    </a:p>
                  </a:txBody>
                  <a:tcPr/>
                </a:tc>
                <a:tc gridSpan="2">
                  <a:txBody>
                    <a:bodyPr/>
                    <a:lstStyle/>
                    <a:p>
                      <a:pPr algn="ctr"/>
                      <a:r>
                        <a:rPr lang="en-US" b="1" dirty="0" smtClean="0"/>
                        <a:t>3</a:t>
                      </a:r>
                      <a:endParaRPr lang="en-US" b="1" dirty="0"/>
                    </a:p>
                  </a:txBody>
                  <a:tcPr anchor="b">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dirty="0"/>
                    </a:p>
                  </a:txBody>
                  <a:tcPr/>
                </a:tc>
                <a:tc>
                  <a:txBody>
                    <a:bodyPr/>
                    <a:lstStyle/>
                    <a:p>
                      <a:pPr algn="ctr"/>
                      <a:r>
                        <a:rPr lang="en-US" b="1" dirty="0" smtClean="0"/>
                        <a:t>Supply</a:t>
                      </a:r>
                      <a:endParaRPr lang="en-US" b="1" dirty="0"/>
                    </a:p>
                  </a:txBody>
                  <a:tcPr anchor="b">
                    <a:lnB w="12700" cap="flat" cmpd="sng" algn="ctr">
                      <a:solidFill>
                        <a:schemeClr val="tx1"/>
                      </a:solidFill>
                      <a:prstDash val="solid"/>
                      <a:round/>
                      <a:headEnd type="none" w="med" len="med"/>
                      <a:tailEnd type="none" w="med" len="med"/>
                    </a:lnB>
                  </a:tcPr>
                </a:tc>
              </a:tr>
              <a:tr h="457200">
                <a:tc rowSpan="2">
                  <a:txBody>
                    <a:bodyPr/>
                    <a:lstStyle/>
                    <a:p>
                      <a:r>
                        <a:rPr lang="en-US" b="1" dirty="0" smtClean="0"/>
                        <a:t>1</a:t>
                      </a:r>
                      <a:endParaRPr lang="en-US" b="1" dirty="0"/>
                    </a:p>
                  </a:txBody>
                  <a:tcPr anchor="b">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dirty="0"/>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pPr algn="ctr"/>
                      <a:r>
                        <a:rPr lang="en-US" dirty="0" smtClean="0"/>
                        <a:t>5</a:t>
                      </a:r>
                      <a:endParaRPr lang="en-US" dirty="0"/>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dirty="0"/>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pPr algn="ctr"/>
                      <a:r>
                        <a:rPr lang="en-US" dirty="0" smtClean="0"/>
                        <a:t>10</a:t>
                      </a:r>
                      <a:endParaRPr lang="en-US" dirty="0"/>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dirty="0"/>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pPr algn="ctr"/>
                      <a:r>
                        <a:rPr lang="en-US" dirty="0" smtClean="0"/>
                        <a:t>10</a:t>
                      </a:r>
                      <a:endParaRPr lang="en-US" dirty="0"/>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US"/>
                    </a:p>
                  </a:txBody>
                  <a:tcPr anchor="b">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tcPr>
                </a:tc>
              </a:tr>
              <a:tr h="457200">
                <a:tc vMerge="1">
                  <a:txBody>
                    <a:bodyPr/>
                    <a:lstStyle/>
                    <a:p>
                      <a:endParaRPr lang="en-US" b="1" dirty="0"/>
                    </a:p>
                  </a:txBody>
                  <a:tcPr anchor="b">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dirty="0" smtClean="0"/>
                        <a:t>55</a:t>
                      </a:r>
                      <a:endParaRPr lang="en-US" baseline="-25000" dirty="0" smtClean="0"/>
                    </a:p>
                  </a:txBody>
                  <a:tcPr anchor="b">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tcPr>
                </a:tc>
                <a:tc>
                  <a:txBody>
                    <a:bodyPr/>
                    <a:lstStyle/>
                    <a:p>
                      <a:endParaRPr lang="en-US" dirty="0"/>
                    </a:p>
                  </a:txBody>
                  <a:tcPr anchor="b">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baseline="-25000" dirty="0"/>
                    </a:p>
                  </a:txBody>
                  <a:tcPr anchor="b">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tcPr>
                </a:tc>
                <a:tc>
                  <a:txBody>
                    <a:bodyPr/>
                    <a:lstStyle/>
                    <a:p>
                      <a:endParaRPr lang="en-US" dirty="0"/>
                    </a:p>
                  </a:txBody>
                  <a:tcPr anchor="b">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baseline="-25000" dirty="0"/>
                    </a:p>
                  </a:txBody>
                  <a:tcPr anchor="b">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tcPr>
                </a:tc>
                <a:tc>
                  <a:txBody>
                    <a:bodyPr/>
                    <a:lstStyle/>
                    <a:p>
                      <a:endParaRPr lang="en-US" dirty="0"/>
                    </a:p>
                  </a:txBody>
                  <a:tcPr anchor="b">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smtClean="0"/>
                        <a:t>55</a:t>
                      </a:r>
                      <a:endParaRPr lang="en-US" dirty="0"/>
                    </a:p>
                  </a:txBody>
                  <a:tcPr anchor="b">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tcPr>
                </a:tc>
              </a:tr>
              <a:tr h="457200">
                <a:tc rowSpan="2">
                  <a:txBody>
                    <a:bodyPr/>
                    <a:lstStyle/>
                    <a:p>
                      <a:r>
                        <a:rPr lang="en-US" b="1" dirty="0" smtClean="0"/>
                        <a:t>2</a:t>
                      </a:r>
                      <a:endParaRPr lang="en-US" b="1" dirty="0"/>
                    </a:p>
                  </a:txBody>
                  <a:tcPr anchor="b">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dirty="0"/>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pPr algn="ctr"/>
                      <a:r>
                        <a:rPr lang="en-US" dirty="0" smtClean="0"/>
                        <a:t>20</a:t>
                      </a:r>
                      <a:endParaRPr lang="en-US" dirty="0"/>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dirty="0"/>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pPr algn="ctr"/>
                      <a:r>
                        <a:rPr lang="en-US" dirty="0" smtClean="0"/>
                        <a:t>30</a:t>
                      </a:r>
                      <a:endParaRPr lang="en-US" dirty="0"/>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dirty="0"/>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pPr algn="ctr"/>
                      <a:r>
                        <a:rPr lang="en-US" dirty="0" smtClean="0"/>
                        <a:t>20</a:t>
                      </a:r>
                      <a:endParaRPr lang="en-US" dirty="0"/>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dirty="0"/>
                    </a:p>
                  </a:txBody>
                  <a:tcPr anchor="b">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tcPr>
                </a:tc>
              </a:tr>
              <a:tr h="457200">
                <a:tc vMerge="1">
                  <a:txBody>
                    <a:bodyPr/>
                    <a:lstStyle/>
                    <a:p>
                      <a:endParaRPr lang="en-US" b="1" dirty="0"/>
                    </a:p>
                  </a:txBody>
                  <a:tcPr anchor="b">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pPr algn="ctr"/>
                      <a:r>
                        <a:rPr lang="en-US" dirty="0" smtClean="0"/>
                        <a:t>15</a:t>
                      </a:r>
                      <a:endParaRPr lang="en-US" baseline="-25000" dirty="0"/>
                    </a:p>
                  </a:txBody>
                  <a:tcPr anchor="b">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tcPr>
                </a:tc>
                <a:tc>
                  <a:txBody>
                    <a:bodyPr/>
                    <a:lstStyle/>
                    <a:p>
                      <a:endParaRPr lang="en-US" dirty="0"/>
                    </a:p>
                  </a:txBody>
                  <a:tcPr anchor="b">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smtClean="0"/>
                        <a:t>65</a:t>
                      </a:r>
                      <a:endParaRPr lang="en-US" baseline="-25000" dirty="0"/>
                    </a:p>
                  </a:txBody>
                  <a:tcPr anchor="b">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tcPr>
                </a:tc>
                <a:tc>
                  <a:txBody>
                    <a:bodyPr/>
                    <a:lstStyle/>
                    <a:p>
                      <a:endParaRPr lang="en-US" dirty="0"/>
                    </a:p>
                  </a:txBody>
                  <a:tcPr anchor="b">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baseline="-25000" dirty="0"/>
                    </a:p>
                  </a:txBody>
                  <a:tcPr anchor="b">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tcPr>
                </a:tc>
                <a:tc>
                  <a:txBody>
                    <a:bodyPr/>
                    <a:lstStyle/>
                    <a:p>
                      <a:endParaRPr lang="en-US" dirty="0"/>
                    </a:p>
                  </a:txBody>
                  <a:tcPr anchor="b">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smtClean="0"/>
                        <a:t>80</a:t>
                      </a:r>
                      <a:endParaRPr lang="en-US" dirty="0"/>
                    </a:p>
                  </a:txBody>
                  <a:tcPr anchor="b">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tcPr>
                </a:tc>
              </a:tr>
              <a:tr h="457200">
                <a:tc rowSpan="2">
                  <a:txBody>
                    <a:bodyPr/>
                    <a:lstStyle/>
                    <a:p>
                      <a:r>
                        <a:rPr lang="en-US" b="1" dirty="0" smtClean="0"/>
                        <a:t>3</a:t>
                      </a:r>
                      <a:endParaRPr lang="en-US" b="1" dirty="0"/>
                    </a:p>
                  </a:txBody>
                  <a:tcPr anchor="b">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dirty="0"/>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pPr algn="ctr"/>
                      <a:r>
                        <a:rPr lang="en-US" dirty="0" smtClean="0"/>
                        <a:t>10</a:t>
                      </a:r>
                      <a:endParaRPr lang="en-US" dirty="0"/>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dirty="0"/>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pPr algn="ctr"/>
                      <a:r>
                        <a:rPr lang="en-US" dirty="0" smtClean="0"/>
                        <a:t>20</a:t>
                      </a:r>
                      <a:endParaRPr lang="en-US" dirty="0"/>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dirty="0"/>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pPr algn="ctr"/>
                      <a:r>
                        <a:rPr lang="en-US" dirty="0" smtClean="0"/>
                        <a:t>30</a:t>
                      </a:r>
                      <a:endParaRPr lang="en-US" dirty="0"/>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dirty="0"/>
                    </a:p>
                  </a:txBody>
                  <a:tcPr anchor="b">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tcPr>
                </a:tc>
              </a:tr>
              <a:tr h="457200">
                <a:tc vMerge="1">
                  <a:txBody>
                    <a:bodyPr/>
                    <a:lstStyle/>
                    <a:p>
                      <a:endParaRPr lang="en-US" b="1" dirty="0"/>
                    </a:p>
                  </a:txBody>
                  <a:tcPr anchor="b">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pPr algn="ctr"/>
                      <a:endParaRPr lang="en-US" baseline="-25000" dirty="0"/>
                    </a:p>
                  </a:txBody>
                  <a:tcPr anchor="b">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tcPr>
                </a:tc>
                <a:tc>
                  <a:txBody>
                    <a:bodyPr/>
                    <a:lstStyle/>
                    <a:p>
                      <a:endParaRPr lang="en-US" dirty="0"/>
                    </a:p>
                  </a:txBody>
                  <a:tcPr anchor="b">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smtClean="0"/>
                        <a:t>35</a:t>
                      </a:r>
                      <a:endParaRPr lang="en-US" baseline="-25000" dirty="0"/>
                    </a:p>
                  </a:txBody>
                  <a:tcPr anchor="b">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tcPr>
                </a:tc>
                <a:tc>
                  <a:txBody>
                    <a:bodyPr/>
                    <a:lstStyle/>
                    <a:p>
                      <a:endParaRPr lang="en-US" dirty="0"/>
                    </a:p>
                  </a:txBody>
                  <a:tcPr anchor="b">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smtClean="0"/>
                        <a:t>40</a:t>
                      </a:r>
                      <a:endParaRPr lang="en-US" baseline="-25000" dirty="0"/>
                    </a:p>
                  </a:txBody>
                  <a:tcPr anchor="b">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tcPr>
                </a:tc>
                <a:tc>
                  <a:txBody>
                    <a:bodyPr/>
                    <a:lstStyle/>
                    <a:p>
                      <a:endParaRPr lang="en-US" dirty="0"/>
                    </a:p>
                  </a:txBody>
                  <a:tcPr anchor="b">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smtClean="0"/>
                        <a:t>75</a:t>
                      </a:r>
                      <a:endParaRPr lang="en-US" dirty="0"/>
                    </a:p>
                  </a:txBody>
                  <a:tcPr anchor="b">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tcPr>
                </a:tc>
              </a:tr>
              <a:tr h="457200">
                <a:tc>
                  <a:txBody>
                    <a:bodyPr/>
                    <a:lstStyle/>
                    <a:p>
                      <a:r>
                        <a:rPr lang="en-US" b="1" dirty="0" smtClean="0"/>
                        <a:t>Demand</a:t>
                      </a:r>
                      <a:endParaRPr lang="en-US" b="1" dirty="0"/>
                    </a:p>
                  </a:txBody>
                  <a:tcPr anchor="b">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tc gridSpan="2">
                  <a:txBody>
                    <a:bodyPr/>
                    <a:lstStyle/>
                    <a:p>
                      <a:r>
                        <a:rPr lang="en-US" dirty="0" smtClean="0"/>
                        <a:t>          70</a:t>
                      </a:r>
                      <a:endParaRPr lang="en-US" dirty="0"/>
                    </a:p>
                  </a:txBody>
                  <a:tcPr anchor="b">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tc hMerge="1">
                  <a:txBody>
                    <a:bodyPr/>
                    <a:lstStyle/>
                    <a:p>
                      <a:endParaRPr lang="en-US" dirty="0"/>
                    </a:p>
                  </a:txBody>
                  <a:tcPr/>
                </a:tc>
                <a:tc gridSpan="2">
                  <a:txBody>
                    <a:bodyPr/>
                    <a:lstStyle/>
                    <a:p>
                      <a:r>
                        <a:rPr lang="en-US" dirty="0" smtClean="0"/>
                        <a:t>         100</a:t>
                      </a:r>
                      <a:endParaRPr lang="en-US" dirty="0"/>
                    </a:p>
                  </a:txBody>
                  <a:tcPr anchor="b">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tc hMerge="1">
                  <a:txBody>
                    <a:bodyPr/>
                    <a:lstStyle/>
                    <a:p>
                      <a:endParaRPr lang="en-US" dirty="0"/>
                    </a:p>
                  </a:txBody>
                  <a:tcPr/>
                </a:tc>
                <a:tc gridSpan="2">
                  <a:txBody>
                    <a:bodyPr/>
                    <a:lstStyle/>
                    <a:p>
                      <a:r>
                        <a:rPr lang="en-US" dirty="0" smtClean="0"/>
                        <a:t>          40</a:t>
                      </a:r>
                      <a:endParaRPr lang="en-US" dirty="0"/>
                    </a:p>
                  </a:txBody>
                  <a:tcPr anchor="b">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tc hMerge="1">
                  <a:txBody>
                    <a:bodyPr/>
                    <a:lstStyle/>
                    <a:p>
                      <a:endParaRPr lang="en-US" dirty="0"/>
                    </a:p>
                  </a:txBody>
                  <a:tcPr/>
                </a:tc>
                <a:tc>
                  <a:txBody>
                    <a:bodyPr/>
                    <a:lstStyle/>
                    <a:p>
                      <a:pPr algn="ctr"/>
                      <a:r>
                        <a:rPr lang="en-US" dirty="0" smtClean="0"/>
                        <a:t>210</a:t>
                      </a:r>
                      <a:endParaRPr lang="en-US" dirty="0"/>
                    </a:p>
                  </a:txBody>
                  <a:tcPr anchor="b">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tr>
            </a:tbl>
          </a:graphicData>
        </a:graphic>
      </p:graphicFrame>
      <p:sp>
        <p:nvSpPr>
          <p:cNvPr id="12" name="Oval 11"/>
          <p:cNvSpPr/>
          <p:nvPr/>
        </p:nvSpPr>
        <p:spPr>
          <a:xfrm>
            <a:off x="1905000" y="4038600"/>
            <a:ext cx="533400" cy="381000"/>
          </a:xfrm>
          <a:prstGeom prst="ellipse">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Oval 12"/>
          <p:cNvSpPr/>
          <p:nvPr/>
        </p:nvSpPr>
        <p:spPr>
          <a:xfrm>
            <a:off x="1905000" y="3124200"/>
            <a:ext cx="533400" cy="381000"/>
          </a:xfrm>
          <a:prstGeom prst="ellipse">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Oval 13"/>
          <p:cNvSpPr/>
          <p:nvPr/>
        </p:nvSpPr>
        <p:spPr>
          <a:xfrm>
            <a:off x="3962400" y="4038600"/>
            <a:ext cx="533400" cy="381000"/>
          </a:xfrm>
          <a:prstGeom prst="ellipse">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Oval 14"/>
          <p:cNvSpPr/>
          <p:nvPr/>
        </p:nvSpPr>
        <p:spPr>
          <a:xfrm>
            <a:off x="3962400" y="4953000"/>
            <a:ext cx="533400" cy="381000"/>
          </a:xfrm>
          <a:prstGeom prst="ellipse">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Oval 15"/>
          <p:cNvSpPr/>
          <p:nvPr/>
        </p:nvSpPr>
        <p:spPr>
          <a:xfrm>
            <a:off x="6019800" y="4953000"/>
            <a:ext cx="533400" cy="381000"/>
          </a:xfrm>
          <a:prstGeom prst="ellipse">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Content Placeholder 3"/>
          <p:cNvSpPr>
            <a:spLocks noGrp="1"/>
          </p:cNvSpPr>
          <p:nvPr>
            <p:ph idx="1"/>
          </p:nvPr>
        </p:nvSpPr>
        <p:spPr>
          <a:xfrm>
            <a:off x="457200" y="457200"/>
            <a:ext cx="8382000" cy="5943600"/>
          </a:xfrm>
        </p:spPr>
        <p:txBody>
          <a:bodyPr>
            <a:normAutofit lnSpcReduction="10000"/>
          </a:bodyPr>
          <a:lstStyle/>
          <a:p>
            <a:pPr algn="just"/>
            <a:r>
              <a:rPr lang="en-US" dirty="0" smtClean="0"/>
              <a:t>To illustrate, focus upon the above table. Cell (1,2) has no allocation in the initial solution and is a non-basic cell. The question we want to ask is what trade-offs (or adjustments) with the existing basic variables would be required if 1 unit is shipped from origin 1 to destination 2?</a:t>
            </a:r>
          </a:p>
          <a:p>
            <a:pPr algn="just"/>
            <a:r>
              <a:rPr lang="en-US" dirty="0" smtClean="0"/>
              <a:t>Summarizing, to compensate for adding a unit to cell (1, 2), shipments in cell (1, 1) must be decreased by 1 unit, shipments in cell (2, 1) must be increased by 1 unit, and shipments in cell (2,2) must be decreased by 1 unit.</a:t>
            </a: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467544" y="2708920"/>
            <a:ext cx="7992888" cy="369332"/>
          </a:xfrm>
          <a:prstGeom prst="rect">
            <a:avLst/>
          </a:prstGeom>
        </p:spPr>
        <p:txBody>
          <a:bodyPr wrap="square">
            <a:spAutoFit/>
          </a:bodyPr>
          <a:lstStyle/>
          <a:p>
            <a:endParaRPr lang="en-US" dirty="0" smtClean="0"/>
          </a:p>
        </p:txBody>
      </p:sp>
      <p:sp>
        <p:nvSpPr>
          <p:cNvPr id="4" name="Content Placeholder 3"/>
          <p:cNvSpPr>
            <a:spLocks noGrp="1"/>
          </p:cNvSpPr>
          <p:nvPr>
            <p:ph idx="1"/>
          </p:nvPr>
        </p:nvSpPr>
        <p:spPr>
          <a:xfrm>
            <a:off x="457200" y="457200"/>
            <a:ext cx="8382000" cy="5943600"/>
          </a:xfrm>
        </p:spPr>
        <p:txBody>
          <a:bodyPr>
            <a:normAutofit/>
          </a:bodyPr>
          <a:lstStyle/>
          <a:p>
            <a:pPr algn="just"/>
            <a:r>
              <a:rPr lang="en-US" dirty="0" smtClean="0"/>
              <a:t>	The next question is, What is the marginal effect on the value of the objective function? </a:t>
            </a:r>
          </a:p>
          <a:p>
            <a:pPr algn="just"/>
            <a:r>
              <a:rPr lang="en-US" dirty="0" smtClean="0"/>
              <a:t>For each cell (</a:t>
            </a:r>
            <a:r>
              <a:rPr lang="en-US" i="1" dirty="0" smtClean="0"/>
              <a:t>i, j</a:t>
            </a:r>
            <a:r>
              <a:rPr lang="en-US" dirty="0" smtClean="0"/>
              <a:t>) receiving an increased allocation of 1 unit, costs increase by the corresponding cost coefficient (</a:t>
            </a:r>
            <a:r>
              <a:rPr lang="en-US" i="1" dirty="0" err="1" smtClean="0"/>
              <a:t>c</a:t>
            </a:r>
            <a:r>
              <a:rPr lang="en-US" i="1" baseline="-25000" dirty="0" err="1" smtClean="0"/>
              <a:t>ij</a:t>
            </a:r>
            <a:r>
              <a:rPr lang="en-US" dirty="0" smtClean="0"/>
              <a:t>).</a:t>
            </a:r>
          </a:p>
          <a:p>
            <a:pPr algn="just"/>
            <a:r>
              <a:rPr lang="en-US" dirty="0" smtClean="0"/>
              <a:t>Similarly, costs decrease by the value of the cost coefficient wherever allocations have been reduced by 1 unit. </a:t>
            </a:r>
          </a:p>
          <a:p>
            <a:pPr algn="just"/>
            <a:r>
              <a:rPr lang="en-US" dirty="0" smtClean="0"/>
              <a:t>These effects are summarized in the following table.</a:t>
            </a: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Content Placeholder 4"/>
          <p:cNvGraphicFramePr>
            <a:graphicFrameLocks noGrp="1"/>
          </p:cNvGraphicFramePr>
          <p:nvPr>
            <p:ph idx="1"/>
            <p:extLst>
              <p:ext uri="{D42A27DB-BD31-4B8C-83A1-F6EECF244321}">
                <p14:modId xmlns="" xmlns:p14="http://schemas.microsoft.com/office/powerpoint/2010/main" val="2372141074"/>
              </p:ext>
            </p:extLst>
          </p:nvPr>
        </p:nvGraphicFramePr>
        <p:xfrm>
          <a:off x="914400" y="609600"/>
          <a:ext cx="7315200" cy="4572001"/>
        </p:xfrm>
        <a:graphic>
          <a:graphicData uri="http://schemas.openxmlformats.org/drawingml/2006/table">
            <a:tbl>
              <a:tblPr firstRow="1" bandRow="1">
                <a:tableStyleId>{2D5ABB26-0587-4C30-8999-92F81FD0307C}</a:tableStyleId>
              </a:tblPr>
              <a:tblGrid>
                <a:gridCol w="1911927"/>
                <a:gridCol w="1828800"/>
                <a:gridCol w="3574473"/>
              </a:tblGrid>
              <a:tr h="1226468">
                <a:tc gridSpan="3">
                  <a:txBody>
                    <a:bodyPr/>
                    <a:lstStyle/>
                    <a:p>
                      <a:r>
                        <a:rPr lang="en-US" b="1" dirty="0" smtClean="0"/>
                        <a:t>Marginal Effects on Value</a:t>
                      </a:r>
                      <a:r>
                        <a:rPr lang="en-US" b="1" baseline="0" dirty="0" smtClean="0"/>
                        <a:t> of</a:t>
                      </a:r>
                    </a:p>
                    <a:p>
                      <a:r>
                        <a:rPr lang="en-US" b="1" baseline="0" dirty="0" smtClean="0"/>
                        <a:t>Objective Function from Introducing</a:t>
                      </a:r>
                    </a:p>
                    <a:p>
                      <a:r>
                        <a:rPr lang="en-US" b="1" baseline="0" dirty="0" smtClean="0"/>
                        <a:t>One Unit in Cell (1, 2)</a:t>
                      </a:r>
                    </a:p>
                  </a:txBody>
                  <a:tcPr anchor="b">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a:p>
                  </a:txBody>
                  <a:tcPr/>
                </a:tc>
                <a:tc hMerge="1">
                  <a:txBody>
                    <a:bodyPr/>
                    <a:lstStyle/>
                    <a:p>
                      <a:endParaRPr lang="en-US" dirty="0"/>
                    </a:p>
                  </a:txBody>
                  <a:tcPr/>
                </a:tc>
              </a:tr>
              <a:tr h="858528">
                <a:tc>
                  <a:txBody>
                    <a:bodyPr/>
                    <a:lstStyle/>
                    <a:p>
                      <a:r>
                        <a:rPr lang="en-US" b="1" dirty="0" smtClean="0"/>
                        <a:t>Cell</a:t>
                      </a:r>
                    </a:p>
                    <a:p>
                      <a:r>
                        <a:rPr lang="en-US" b="1" dirty="0" smtClean="0"/>
                        <a:t>Adjusted</a:t>
                      </a:r>
                      <a:endParaRPr lang="en-US" b="1" dirty="0"/>
                    </a:p>
                  </a:txBody>
                  <a:tcPr anchor="b">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b="1" dirty="0" smtClean="0"/>
                        <a:t>Adjustment</a:t>
                      </a:r>
                      <a:endParaRPr lang="en-US" b="1" dirty="0"/>
                    </a:p>
                  </a:txBody>
                  <a:tcPr anchor="b">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b="1" dirty="0" smtClean="0"/>
                        <a:t>Change in</a:t>
                      </a:r>
                    </a:p>
                    <a:p>
                      <a:r>
                        <a:rPr lang="en-US" b="1" dirty="0" smtClean="0"/>
                        <a:t>Cost</a:t>
                      </a:r>
                      <a:endParaRPr lang="en-US" b="1" dirty="0"/>
                    </a:p>
                  </a:txBody>
                  <a:tcPr anchor="b">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497401">
                <a:tc>
                  <a:txBody>
                    <a:bodyPr/>
                    <a:lstStyle/>
                    <a:p>
                      <a:r>
                        <a:rPr lang="en-US" dirty="0" smtClean="0"/>
                        <a:t>(1, 2)</a:t>
                      </a:r>
                      <a:endParaRPr lang="en-US" dirty="0"/>
                    </a:p>
                  </a:txBody>
                  <a:tcPr>
                    <a:lnT w="12700" cap="flat" cmpd="sng" algn="ctr">
                      <a:solidFill>
                        <a:schemeClr val="tx1"/>
                      </a:solidFill>
                      <a:prstDash val="solid"/>
                      <a:round/>
                      <a:headEnd type="none" w="med" len="med"/>
                      <a:tailEnd type="none" w="med" len="med"/>
                    </a:lnT>
                  </a:tcPr>
                </a:tc>
                <a:tc>
                  <a:txBody>
                    <a:bodyPr/>
                    <a:lstStyle/>
                    <a:p>
                      <a:r>
                        <a:rPr lang="en-US" dirty="0" smtClean="0"/>
                        <a:t>+ 1</a:t>
                      </a:r>
                      <a:endParaRPr lang="en-US" dirty="0"/>
                    </a:p>
                  </a:txBody>
                  <a:tcPr>
                    <a:lnT w="12700" cap="flat" cmpd="sng" algn="ctr">
                      <a:solidFill>
                        <a:schemeClr val="tx1"/>
                      </a:solidFill>
                      <a:prstDash val="solid"/>
                      <a:round/>
                      <a:headEnd type="none" w="med" len="med"/>
                      <a:tailEnd type="none" w="med" len="med"/>
                    </a:lnT>
                  </a:tcPr>
                </a:tc>
                <a:tc>
                  <a:txBody>
                    <a:bodyPr/>
                    <a:lstStyle/>
                    <a:p>
                      <a:r>
                        <a:rPr lang="en-US" dirty="0" smtClean="0"/>
                        <a:t>+$10.00</a:t>
                      </a:r>
                      <a:endParaRPr lang="en-US" dirty="0"/>
                    </a:p>
                  </a:txBody>
                  <a:tcPr>
                    <a:lnT w="12700" cap="flat" cmpd="sng" algn="ctr">
                      <a:solidFill>
                        <a:schemeClr val="tx1"/>
                      </a:solidFill>
                      <a:prstDash val="solid"/>
                      <a:round/>
                      <a:headEnd type="none" w="med" len="med"/>
                      <a:tailEnd type="none" w="med" len="med"/>
                    </a:lnT>
                  </a:tcPr>
                </a:tc>
              </a:tr>
              <a:tr h="497401">
                <a:tc>
                  <a:txBody>
                    <a:bodyPr/>
                    <a:lstStyle/>
                    <a:p>
                      <a:r>
                        <a:rPr lang="en-US" dirty="0" smtClean="0"/>
                        <a:t>(1, 1)</a:t>
                      </a:r>
                      <a:endParaRPr lang="en-US" dirty="0"/>
                    </a:p>
                  </a:txBody>
                  <a:tcPr/>
                </a:tc>
                <a:tc>
                  <a:txBody>
                    <a:bodyPr/>
                    <a:lstStyle/>
                    <a:p>
                      <a:r>
                        <a:rPr lang="en-US" dirty="0" smtClean="0"/>
                        <a:t>– 1</a:t>
                      </a:r>
                      <a:endParaRPr lang="en-US" dirty="0"/>
                    </a:p>
                  </a:txBody>
                  <a:tcPr/>
                </a:tc>
                <a:tc>
                  <a:txBody>
                    <a:bodyPr/>
                    <a:lstStyle/>
                    <a:p>
                      <a:r>
                        <a:rPr lang="en-US" dirty="0" smtClean="0"/>
                        <a:t>–  5.00</a:t>
                      </a:r>
                      <a:endParaRPr lang="en-US" i="1" dirty="0"/>
                    </a:p>
                  </a:txBody>
                  <a:tcPr/>
                </a:tc>
              </a:tr>
              <a:tr h="497401">
                <a:tc>
                  <a:txBody>
                    <a:bodyPr/>
                    <a:lstStyle/>
                    <a:p>
                      <a:r>
                        <a:rPr lang="en-US" dirty="0" smtClean="0"/>
                        <a:t>(2, 1)</a:t>
                      </a:r>
                      <a:endParaRPr lang="en-US" dirty="0"/>
                    </a:p>
                  </a:txBody>
                  <a:tcPr/>
                </a:tc>
                <a:tc>
                  <a:txBody>
                    <a:bodyPr/>
                    <a:lstStyle/>
                    <a:p>
                      <a:r>
                        <a:rPr lang="en-US" dirty="0" smtClean="0"/>
                        <a:t>+</a:t>
                      </a:r>
                      <a:r>
                        <a:rPr lang="en-US" baseline="0" dirty="0" smtClean="0"/>
                        <a:t> 1</a:t>
                      </a:r>
                      <a:endParaRPr lang="en-US" dirty="0"/>
                    </a:p>
                  </a:txBody>
                  <a:tcPr/>
                </a:tc>
                <a:tc>
                  <a:txBody>
                    <a:bodyPr/>
                    <a:lstStyle/>
                    <a:p>
                      <a:r>
                        <a:rPr lang="en-US" i="0" dirty="0" smtClean="0"/>
                        <a:t>+</a:t>
                      </a:r>
                      <a:r>
                        <a:rPr lang="en-US" i="0" baseline="0" dirty="0" smtClean="0"/>
                        <a:t>   20.00</a:t>
                      </a:r>
                      <a:endParaRPr lang="en-US" i="0" dirty="0"/>
                    </a:p>
                  </a:txBody>
                  <a:tcPr/>
                </a:tc>
              </a:tr>
              <a:tr h="497401">
                <a:tc>
                  <a:txBody>
                    <a:bodyPr/>
                    <a:lstStyle/>
                    <a:p>
                      <a:r>
                        <a:rPr lang="en-US" dirty="0" smtClean="0"/>
                        <a:t>(2, 2)</a:t>
                      </a:r>
                      <a:endParaRPr lang="en-US" dirty="0"/>
                    </a:p>
                  </a:txBody>
                  <a:tcPr/>
                </a:tc>
                <a:tc>
                  <a:txBody>
                    <a:bodyPr/>
                    <a:lstStyle/>
                    <a:p>
                      <a:r>
                        <a:rPr lang="en-US" dirty="0" smtClean="0"/>
                        <a:t>–</a:t>
                      </a:r>
                      <a:r>
                        <a:rPr lang="en-US" baseline="0" dirty="0" smtClean="0"/>
                        <a:t> 1</a:t>
                      </a:r>
                      <a:endParaRPr lang="en-US" i="1" dirty="0"/>
                    </a:p>
                  </a:txBody>
                  <a:tcPr/>
                </a:tc>
                <a:tc>
                  <a:txBody>
                    <a:bodyPr/>
                    <a:lstStyle/>
                    <a:p>
                      <a:r>
                        <a:rPr lang="en-US" i="0" dirty="0" smtClean="0"/>
                        <a:t>–</a:t>
                      </a:r>
                      <a:r>
                        <a:rPr lang="en-US" i="0" baseline="0" dirty="0" smtClean="0"/>
                        <a:t> 30.00</a:t>
                      </a:r>
                      <a:endParaRPr lang="en-US" i="0" dirty="0"/>
                    </a:p>
                  </a:txBody>
                  <a:tcPr/>
                </a:tc>
              </a:tr>
              <a:tr h="497401">
                <a:tc>
                  <a:txBody>
                    <a:bodyPr/>
                    <a:lstStyle/>
                    <a:p>
                      <a:r>
                        <a:rPr lang="en-US" dirty="0" smtClean="0"/>
                        <a:t>Net</a:t>
                      </a:r>
                      <a:r>
                        <a:rPr lang="en-US" baseline="0" dirty="0" smtClean="0"/>
                        <a:t> Change</a:t>
                      </a:r>
                      <a:endParaRPr lang="en-US" dirty="0"/>
                    </a:p>
                  </a:txBody>
                  <a:tcPr>
                    <a:lnB w="38100" cap="flat" cmpd="sng" algn="ctr">
                      <a:solidFill>
                        <a:schemeClr val="tx1"/>
                      </a:solidFill>
                      <a:prstDash val="solid"/>
                      <a:round/>
                      <a:headEnd type="none" w="med" len="med"/>
                      <a:tailEnd type="none" w="med" len="med"/>
                    </a:lnB>
                  </a:tcPr>
                </a:tc>
                <a:tc>
                  <a:txBody>
                    <a:bodyPr/>
                    <a:lstStyle/>
                    <a:p>
                      <a:endParaRPr lang="en-US" i="1" dirty="0"/>
                    </a:p>
                  </a:txBody>
                  <a:tcPr>
                    <a:lnB w="38100" cap="flat" cmpd="sng" algn="ctr">
                      <a:solidFill>
                        <a:schemeClr val="tx1"/>
                      </a:solidFill>
                      <a:prstDash val="solid"/>
                      <a:round/>
                      <a:headEnd type="none" w="med" len="med"/>
                      <a:tailEnd type="none" w="med" len="med"/>
                    </a:lnB>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a:t>
                      </a:r>
                      <a:r>
                        <a:rPr lang="en-US" baseline="0" dirty="0" smtClean="0"/>
                        <a:t>   5.00  (Improvement index)</a:t>
                      </a:r>
                      <a:endParaRPr lang="en-US" i="0" dirty="0" smtClean="0"/>
                    </a:p>
                  </a:txBody>
                  <a:tcPr>
                    <a:lnB w="38100" cap="flat" cmpd="sng" algn="ctr">
                      <a:solidFill>
                        <a:schemeClr val="tx1"/>
                      </a:solidFill>
                      <a:prstDash val="solid"/>
                      <a:round/>
                      <a:headEnd type="none" w="med" len="med"/>
                      <a:tailEnd type="none" w="med" len="med"/>
                    </a:lnB>
                  </a:tcPr>
                </a:tc>
              </a:tr>
            </a:tbl>
          </a:graphicData>
        </a:graphic>
      </p:graphicFrame>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p:cNvSpPr>
            <a:spLocks noGrp="1"/>
          </p:cNvSpPr>
          <p:nvPr>
            <p:ph idx="1"/>
          </p:nvPr>
        </p:nvSpPr>
        <p:spPr>
          <a:xfrm>
            <a:off x="457200" y="609600"/>
            <a:ext cx="8229600" cy="5516563"/>
          </a:xfrm>
        </p:spPr>
        <p:txBody>
          <a:bodyPr/>
          <a:lstStyle/>
          <a:p>
            <a:r>
              <a:rPr lang="en-US" dirty="0" smtClean="0"/>
              <a:t>The net (marginal) effect associated with allocating 1 unit from origin 1 to destination 2 is to reduce total cost by $5.00. </a:t>
            </a:r>
          </a:p>
          <a:p>
            <a:r>
              <a:rPr lang="en-US" dirty="0" smtClean="0"/>
              <a:t>This marginal change in the objective function is called the </a:t>
            </a:r>
            <a:r>
              <a:rPr lang="en-US" b="1" dirty="0" smtClean="0"/>
              <a:t>improvement index</a:t>
            </a:r>
            <a:r>
              <a:rPr lang="en-US" dirty="0" smtClean="0"/>
              <a:t> for cell (1, 2)</a:t>
            </a:r>
            <a:endParaRPr lang="en-US"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447800"/>
            <a:ext cx="8229600" cy="4953000"/>
          </a:xfrm>
        </p:spPr>
        <p:txBody>
          <a:bodyPr>
            <a:normAutofit/>
          </a:bodyPr>
          <a:lstStyle/>
          <a:p>
            <a:pPr algn="just"/>
            <a:r>
              <a:rPr lang="en-US" dirty="0" smtClean="0"/>
              <a:t>Trace a “closed path” which begins at the unoccupied cell of interest; moves alternately in horizontal and vertical directions, pivoting only on occupied cells, and terminates on the unoccupied cell.</a:t>
            </a:r>
          </a:p>
          <a:p>
            <a:pPr algn="just"/>
            <a:r>
              <a:rPr lang="en-US" dirty="0" smtClean="0"/>
              <a:t>The pluses and minuses indicate the necessary adjustments for satisfying the row (supply) and column (demand) requirements.</a:t>
            </a:r>
            <a:endParaRPr lang="en-US" dirty="0"/>
          </a:p>
        </p:txBody>
      </p:sp>
      <p:sp>
        <p:nvSpPr>
          <p:cNvPr id="4" name="Content Placeholder 5"/>
          <p:cNvSpPr txBox="1">
            <a:spLocks/>
          </p:cNvSpPr>
          <p:nvPr/>
        </p:nvSpPr>
        <p:spPr>
          <a:xfrm>
            <a:off x="457200" y="609600"/>
            <a:ext cx="8229600" cy="685800"/>
          </a:xfrm>
          <a:prstGeom prst="rect">
            <a:avLst/>
          </a:prstGeom>
        </p:spPr>
        <p:txBody>
          <a:bodyPr vert="horz" lIns="91440" tIns="45720" rIns="91440" bIns="45720" rtlCol="0">
            <a:normAutofit/>
          </a:bodyPr>
          <a:lstStyle/>
          <a:p>
            <a:pPr marL="0" marR="0" lvl="0" indent="0" defTabSz="914400" rtl="0" eaLnBrk="1" fontAlgn="auto" latinLnBrk="0" hangingPunct="1">
              <a:lnSpc>
                <a:spcPct val="100000"/>
              </a:lnSpc>
              <a:spcBef>
                <a:spcPct val="20000"/>
              </a:spcBef>
              <a:spcAft>
                <a:spcPts val="0"/>
              </a:spcAft>
              <a:buClrTx/>
              <a:buSzTx/>
              <a:buFont typeface="Arial" pitchFamily="34" charset="0"/>
              <a:buNone/>
              <a:tabLst/>
              <a:defRPr/>
            </a:pPr>
            <a:r>
              <a:rPr lang="en-US" sz="3200" dirty="0" smtClean="0">
                <a:solidFill>
                  <a:schemeClr val="tx2"/>
                </a:solidFill>
              </a:rPr>
              <a:t>Calculation of improvement index</a:t>
            </a:r>
            <a:endParaRPr kumimoji="0" lang="en-US" sz="3200" i="0" u="none" strike="noStrike" kern="1200" cap="none" spc="0" normalizeH="0" baseline="0" noProof="0" dirty="0">
              <a:ln>
                <a:noFill/>
              </a:ln>
              <a:solidFill>
                <a:schemeClr val="tx2"/>
              </a:solidFill>
              <a:effectLst/>
              <a:uLnTx/>
              <a:uFillTx/>
            </a:endParaRP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2"/>
          <p:cNvSpPr>
            <a:spLocks noGrp="1"/>
          </p:cNvSpPr>
          <p:nvPr>
            <p:ph idx="1"/>
          </p:nvPr>
        </p:nvSpPr>
        <p:spPr>
          <a:xfrm>
            <a:off x="457200" y="762000"/>
            <a:ext cx="8229600" cy="5562600"/>
          </a:xfrm>
        </p:spPr>
        <p:txBody>
          <a:bodyPr>
            <a:normAutofit fontScale="92500" lnSpcReduction="10000"/>
          </a:bodyPr>
          <a:lstStyle/>
          <a:p>
            <a:pPr marL="0" indent="0" algn="just">
              <a:buNone/>
            </a:pPr>
            <a:r>
              <a:rPr lang="en-US" b="1" dirty="0" smtClean="0"/>
              <a:t>Note:</a:t>
            </a:r>
          </a:p>
          <a:p>
            <a:pPr algn="just"/>
            <a:r>
              <a:rPr lang="en-US" dirty="0" smtClean="0"/>
              <a:t>The direction in which the path is traced is not important. Tracing clockwise or counter-clockwise results in the same path and identical adjustments.</a:t>
            </a:r>
          </a:p>
          <a:p>
            <a:pPr algn="just"/>
            <a:r>
              <a:rPr lang="en-US" dirty="0" smtClean="0"/>
              <a:t>Once the closed path has been identified for a non-basic cell, the improvement index for that cell is calculated by adding all objective function coefficient for cells in plus positions on the path and subtracting corresponding objective function coefficients for cells in negative positions on the path.	</a:t>
            </a:r>
            <a:endParaRPr lang="en-US"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a:spLocks noGrp="1"/>
          </p:cNvSpPr>
          <p:nvPr>
            <p:ph type="title"/>
          </p:nvPr>
        </p:nvSpPr>
        <p:spPr>
          <a:xfrm>
            <a:off x="457200" y="274638"/>
            <a:ext cx="8229600" cy="1143000"/>
          </a:xfrm>
        </p:spPr>
        <p:txBody>
          <a:bodyPr>
            <a:normAutofit fontScale="90000"/>
          </a:bodyPr>
          <a:lstStyle/>
          <a:p>
            <a:r>
              <a:rPr lang="en-US" sz="4000" dirty="0" smtClean="0"/>
              <a:t>Closed Path and Adjustments for Cell (1, 3)</a:t>
            </a:r>
            <a:endParaRPr lang="en-US" dirty="0"/>
          </a:p>
        </p:txBody>
      </p:sp>
      <p:graphicFrame>
        <p:nvGraphicFramePr>
          <p:cNvPr id="8" name="Content Placeholder 3"/>
          <p:cNvGraphicFramePr>
            <a:graphicFrameLocks noGrp="1"/>
          </p:cNvGraphicFramePr>
          <p:nvPr>
            <p:ph idx="1"/>
            <p:extLst>
              <p:ext uri="{D42A27DB-BD31-4B8C-83A1-F6EECF244321}">
                <p14:modId xmlns="" xmlns:p14="http://schemas.microsoft.com/office/powerpoint/2010/main" val="2846683637"/>
              </p:ext>
            </p:extLst>
          </p:nvPr>
        </p:nvGraphicFramePr>
        <p:xfrm>
          <a:off x="457200" y="1752600"/>
          <a:ext cx="8229600" cy="4114800"/>
        </p:xfrm>
        <a:graphic>
          <a:graphicData uri="http://schemas.openxmlformats.org/drawingml/2006/table">
            <a:tbl>
              <a:tblPr firstRow="1" bandRow="1">
                <a:tableStyleId>{2D5ABB26-0587-4C30-8999-92F81FD0307C}</a:tableStyleId>
              </a:tblPr>
              <a:tblGrid>
                <a:gridCol w="1143000"/>
                <a:gridCol w="1295400"/>
                <a:gridCol w="647700"/>
                <a:gridCol w="1409700"/>
                <a:gridCol w="647700"/>
                <a:gridCol w="1409700"/>
                <a:gridCol w="647700"/>
                <a:gridCol w="1028700"/>
              </a:tblGrid>
              <a:tr h="457200">
                <a:tc>
                  <a:txBody>
                    <a:bodyPr/>
                    <a:lstStyle/>
                    <a:p>
                      <a:endParaRPr lang="en-US" b="1" dirty="0"/>
                    </a:p>
                  </a:txBody>
                  <a:tcPr anchor="b">
                    <a:lnT w="38100" cap="flat" cmpd="sng" algn="ctr">
                      <a:solidFill>
                        <a:schemeClr val="tx1"/>
                      </a:solidFill>
                      <a:prstDash val="solid"/>
                      <a:round/>
                      <a:headEnd type="none" w="med" len="med"/>
                      <a:tailEnd type="none" w="med" len="med"/>
                    </a:lnT>
                  </a:tcPr>
                </a:tc>
                <a:tc gridSpan="6">
                  <a:txBody>
                    <a:bodyPr/>
                    <a:lstStyle/>
                    <a:p>
                      <a:pPr algn="ctr"/>
                      <a:r>
                        <a:rPr lang="en-US" b="1" dirty="0" smtClean="0"/>
                        <a:t>Destination</a:t>
                      </a:r>
                      <a:endParaRPr lang="en-US" b="1" dirty="0"/>
                    </a:p>
                  </a:txBody>
                  <a:tcPr anchor="b">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dirty="0"/>
                    </a:p>
                  </a:txBody>
                  <a:tcPr/>
                </a:tc>
                <a:tc>
                  <a:txBody>
                    <a:bodyPr/>
                    <a:lstStyle/>
                    <a:p>
                      <a:endParaRPr lang="en-US" b="1" dirty="0"/>
                    </a:p>
                  </a:txBody>
                  <a:tcPr anchor="b">
                    <a:lnT w="38100" cap="flat" cmpd="sng" algn="ctr">
                      <a:solidFill>
                        <a:schemeClr val="tx1"/>
                      </a:solidFill>
                      <a:prstDash val="solid"/>
                      <a:round/>
                      <a:headEnd type="none" w="med" len="med"/>
                      <a:tailEnd type="none" w="med" len="med"/>
                    </a:lnT>
                  </a:tcPr>
                </a:tc>
              </a:tr>
              <a:tr h="457200">
                <a:tc>
                  <a:txBody>
                    <a:bodyPr/>
                    <a:lstStyle/>
                    <a:p>
                      <a:r>
                        <a:rPr lang="en-US" b="1" dirty="0" smtClean="0"/>
                        <a:t>Origin</a:t>
                      </a:r>
                      <a:endParaRPr lang="en-US" b="1" dirty="0"/>
                    </a:p>
                  </a:txBody>
                  <a:tcPr anchor="b">
                    <a:lnB w="12700" cap="flat" cmpd="sng" algn="ctr">
                      <a:solidFill>
                        <a:schemeClr val="tx1"/>
                      </a:solidFill>
                      <a:prstDash val="solid"/>
                      <a:round/>
                      <a:headEnd type="none" w="med" len="med"/>
                      <a:tailEnd type="none" w="med" len="med"/>
                    </a:lnB>
                  </a:tcPr>
                </a:tc>
                <a:tc gridSpan="2">
                  <a:txBody>
                    <a:bodyPr/>
                    <a:lstStyle/>
                    <a:p>
                      <a:pPr algn="ctr"/>
                      <a:r>
                        <a:rPr lang="en-US" b="1" dirty="0" smtClean="0"/>
                        <a:t>1</a:t>
                      </a:r>
                      <a:endParaRPr lang="en-US" b="1" dirty="0"/>
                    </a:p>
                  </a:txBody>
                  <a:tcPr anchor="b">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dirty="0"/>
                    </a:p>
                  </a:txBody>
                  <a:tcPr/>
                </a:tc>
                <a:tc gridSpan="2">
                  <a:txBody>
                    <a:bodyPr/>
                    <a:lstStyle/>
                    <a:p>
                      <a:pPr algn="ctr"/>
                      <a:r>
                        <a:rPr lang="en-US" b="1" dirty="0" smtClean="0"/>
                        <a:t>2</a:t>
                      </a:r>
                      <a:endParaRPr lang="en-US" b="1" dirty="0"/>
                    </a:p>
                  </a:txBody>
                  <a:tcPr anchor="b">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dirty="0"/>
                    </a:p>
                  </a:txBody>
                  <a:tcPr/>
                </a:tc>
                <a:tc gridSpan="2">
                  <a:txBody>
                    <a:bodyPr/>
                    <a:lstStyle/>
                    <a:p>
                      <a:pPr algn="ctr"/>
                      <a:r>
                        <a:rPr lang="en-US" b="1" dirty="0" smtClean="0"/>
                        <a:t>3</a:t>
                      </a:r>
                      <a:endParaRPr lang="en-US" b="1" dirty="0"/>
                    </a:p>
                  </a:txBody>
                  <a:tcPr anchor="b">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dirty="0"/>
                    </a:p>
                  </a:txBody>
                  <a:tcPr/>
                </a:tc>
                <a:tc>
                  <a:txBody>
                    <a:bodyPr/>
                    <a:lstStyle/>
                    <a:p>
                      <a:pPr algn="ctr"/>
                      <a:r>
                        <a:rPr lang="en-US" b="1" dirty="0" smtClean="0"/>
                        <a:t>Supply</a:t>
                      </a:r>
                      <a:endParaRPr lang="en-US" b="1" dirty="0"/>
                    </a:p>
                  </a:txBody>
                  <a:tcPr anchor="b">
                    <a:lnB w="12700" cap="flat" cmpd="sng" algn="ctr">
                      <a:solidFill>
                        <a:schemeClr val="tx1"/>
                      </a:solidFill>
                      <a:prstDash val="solid"/>
                      <a:round/>
                      <a:headEnd type="none" w="med" len="med"/>
                      <a:tailEnd type="none" w="med" len="med"/>
                    </a:lnB>
                  </a:tcPr>
                </a:tc>
              </a:tr>
              <a:tr h="457200">
                <a:tc rowSpan="2">
                  <a:txBody>
                    <a:bodyPr/>
                    <a:lstStyle/>
                    <a:p>
                      <a:r>
                        <a:rPr lang="en-US" b="1" dirty="0" smtClean="0"/>
                        <a:t>1</a:t>
                      </a:r>
                      <a:endParaRPr lang="en-US" b="1" dirty="0"/>
                    </a:p>
                  </a:txBody>
                  <a:tcPr anchor="b">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dirty="0"/>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pPr algn="ctr"/>
                      <a:r>
                        <a:rPr lang="en-US" dirty="0" smtClean="0"/>
                        <a:t>5</a:t>
                      </a:r>
                      <a:endParaRPr lang="en-US" dirty="0"/>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dirty="0"/>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pPr algn="ctr"/>
                      <a:r>
                        <a:rPr lang="en-US" dirty="0" smtClean="0"/>
                        <a:t>10</a:t>
                      </a:r>
                      <a:endParaRPr lang="en-US" dirty="0"/>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dirty="0"/>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pPr algn="ctr"/>
                      <a:r>
                        <a:rPr lang="en-US" dirty="0" smtClean="0"/>
                        <a:t>10</a:t>
                      </a:r>
                      <a:endParaRPr lang="en-US" dirty="0"/>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US" dirty="0"/>
                    </a:p>
                  </a:txBody>
                  <a:tcPr anchor="b">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tcPr>
                </a:tc>
              </a:tr>
              <a:tr h="457200">
                <a:tc vMerge="1">
                  <a:txBody>
                    <a:bodyPr/>
                    <a:lstStyle/>
                    <a:p>
                      <a:endParaRPr lang="en-US" b="1" dirty="0"/>
                    </a:p>
                  </a:txBody>
                  <a:tcPr anchor="b">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dirty="0" smtClean="0"/>
                        <a:t>55</a:t>
                      </a:r>
                      <a:endParaRPr lang="en-US" baseline="-25000" dirty="0" smtClean="0"/>
                    </a:p>
                  </a:txBody>
                  <a:tcPr anchor="b">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tcPr>
                </a:tc>
                <a:tc>
                  <a:txBody>
                    <a:bodyPr/>
                    <a:lstStyle/>
                    <a:p>
                      <a:endParaRPr lang="en-US" dirty="0"/>
                    </a:p>
                  </a:txBody>
                  <a:tcPr anchor="b">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baseline="-25000" dirty="0"/>
                    </a:p>
                  </a:txBody>
                  <a:tcPr anchor="b">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tcPr>
                </a:tc>
                <a:tc>
                  <a:txBody>
                    <a:bodyPr/>
                    <a:lstStyle/>
                    <a:p>
                      <a:endParaRPr lang="en-US" dirty="0"/>
                    </a:p>
                  </a:txBody>
                  <a:tcPr anchor="b">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baseline="-25000" dirty="0"/>
                    </a:p>
                  </a:txBody>
                  <a:tcPr anchor="b">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tcPr>
                </a:tc>
                <a:tc>
                  <a:txBody>
                    <a:bodyPr/>
                    <a:lstStyle/>
                    <a:p>
                      <a:endParaRPr lang="en-US" dirty="0"/>
                    </a:p>
                  </a:txBody>
                  <a:tcPr anchor="b">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smtClean="0"/>
                        <a:t>55</a:t>
                      </a:r>
                      <a:endParaRPr lang="en-US" dirty="0"/>
                    </a:p>
                  </a:txBody>
                  <a:tcPr anchor="b">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tcPr>
                </a:tc>
              </a:tr>
              <a:tr h="457200">
                <a:tc rowSpan="2">
                  <a:txBody>
                    <a:bodyPr/>
                    <a:lstStyle/>
                    <a:p>
                      <a:r>
                        <a:rPr lang="en-US" b="1" dirty="0" smtClean="0"/>
                        <a:t>2</a:t>
                      </a:r>
                      <a:endParaRPr lang="en-US" b="1" dirty="0"/>
                    </a:p>
                  </a:txBody>
                  <a:tcPr anchor="b">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dirty="0"/>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pPr algn="ctr"/>
                      <a:r>
                        <a:rPr lang="en-US" dirty="0" smtClean="0"/>
                        <a:t>20</a:t>
                      </a:r>
                      <a:endParaRPr lang="en-US" dirty="0"/>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dirty="0"/>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pPr algn="ctr"/>
                      <a:r>
                        <a:rPr lang="en-US" dirty="0" smtClean="0"/>
                        <a:t>30</a:t>
                      </a:r>
                      <a:endParaRPr lang="en-US" dirty="0"/>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dirty="0"/>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pPr algn="ctr"/>
                      <a:r>
                        <a:rPr lang="en-US" dirty="0" smtClean="0"/>
                        <a:t>20</a:t>
                      </a:r>
                      <a:endParaRPr lang="en-US" dirty="0"/>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dirty="0"/>
                    </a:p>
                  </a:txBody>
                  <a:tcPr anchor="b">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tcPr>
                </a:tc>
              </a:tr>
              <a:tr h="457200">
                <a:tc vMerge="1">
                  <a:txBody>
                    <a:bodyPr/>
                    <a:lstStyle/>
                    <a:p>
                      <a:endParaRPr lang="en-US" b="1" dirty="0"/>
                    </a:p>
                  </a:txBody>
                  <a:tcPr anchor="b">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pPr algn="ctr"/>
                      <a:r>
                        <a:rPr lang="en-US" dirty="0" smtClean="0"/>
                        <a:t>15</a:t>
                      </a:r>
                      <a:endParaRPr lang="en-US" baseline="-25000" dirty="0"/>
                    </a:p>
                  </a:txBody>
                  <a:tcPr anchor="b">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tcPr>
                </a:tc>
                <a:tc>
                  <a:txBody>
                    <a:bodyPr/>
                    <a:lstStyle/>
                    <a:p>
                      <a:endParaRPr lang="en-US" dirty="0"/>
                    </a:p>
                  </a:txBody>
                  <a:tcPr anchor="b">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smtClean="0"/>
                        <a:t>65</a:t>
                      </a:r>
                      <a:endParaRPr lang="en-US" baseline="-25000" dirty="0"/>
                    </a:p>
                  </a:txBody>
                  <a:tcPr anchor="b">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tcPr>
                </a:tc>
                <a:tc>
                  <a:txBody>
                    <a:bodyPr/>
                    <a:lstStyle/>
                    <a:p>
                      <a:endParaRPr lang="en-US" dirty="0"/>
                    </a:p>
                  </a:txBody>
                  <a:tcPr anchor="b">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baseline="-25000" dirty="0"/>
                    </a:p>
                  </a:txBody>
                  <a:tcPr anchor="b">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tcPr>
                </a:tc>
                <a:tc>
                  <a:txBody>
                    <a:bodyPr/>
                    <a:lstStyle/>
                    <a:p>
                      <a:endParaRPr lang="en-US" dirty="0"/>
                    </a:p>
                  </a:txBody>
                  <a:tcPr anchor="b">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smtClean="0"/>
                        <a:t>80</a:t>
                      </a:r>
                      <a:endParaRPr lang="en-US" dirty="0"/>
                    </a:p>
                  </a:txBody>
                  <a:tcPr anchor="b">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tcPr>
                </a:tc>
              </a:tr>
              <a:tr h="457200">
                <a:tc rowSpan="2">
                  <a:txBody>
                    <a:bodyPr/>
                    <a:lstStyle/>
                    <a:p>
                      <a:r>
                        <a:rPr lang="en-US" b="1" dirty="0" smtClean="0"/>
                        <a:t>3</a:t>
                      </a:r>
                      <a:endParaRPr lang="en-US" b="1" dirty="0"/>
                    </a:p>
                  </a:txBody>
                  <a:tcPr anchor="b">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dirty="0"/>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pPr algn="ctr"/>
                      <a:r>
                        <a:rPr lang="en-US" dirty="0" smtClean="0"/>
                        <a:t>10</a:t>
                      </a:r>
                      <a:endParaRPr lang="en-US" dirty="0"/>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dirty="0"/>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pPr algn="ctr"/>
                      <a:r>
                        <a:rPr lang="en-US" dirty="0" smtClean="0"/>
                        <a:t>20</a:t>
                      </a:r>
                      <a:endParaRPr lang="en-US" dirty="0"/>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dirty="0"/>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pPr algn="ctr"/>
                      <a:r>
                        <a:rPr lang="en-US" dirty="0" smtClean="0"/>
                        <a:t>30</a:t>
                      </a:r>
                      <a:endParaRPr lang="en-US" dirty="0"/>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dirty="0"/>
                    </a:p>
                  </a:txBody>
                  <a:tcPr anchor="b">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tcPr>
                </a:tc>
              </a:tr>
              <a:tr h="457200">
                <a:tc vMerge="1">
                  <a:txBody>
                    <a:bodyPr/>
                    <a:lstStyle/>
                    <a:p>
                      <a:endParaRPr lang="en-US" b="1" dirty="0"/>
                    </a:p>
                  </a:txBody>
                  <a:tcPr anchor="b">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pPr algn="ctr"/>
                      <a:endParaRPr lang="en-US" baseline="-25000" dirty="0"/>
                    </a:p>
                  </a:txBody>
                  <a:tcPr anchor="b">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tcPr>
                </a:tc>
                <a:tc>
                  <a:txBody>
                    <a:bodyPr/>
                    <a:lstStyle/>
                    <a:p>
                      <a:endParaRPr lang="en-US" dirty="0"/>
                    </a:p>
                  </a:txBody>
                  <a:tcPr anchor="b">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smtClean="0"/>
                        <a:t>35</a:t>
                      </a:r>
                      <a:endParaRPr lang="en-US" baseline="-25000" dirty="0"/>
                    </a:p>
                  </a:txBody>
                  <a:tcPr anchor="b">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tcPr>
                </a:tc>
                <a:tc>
                  <a:txBody>
                    <a:bodyPr/>
                    <a:lstStyle/>
                    <a:p>
                      <a:endParaRPr lang="en-US" dirty="0"/>
                    </a:p>
                  </a:txBody>
                  <a:tcPr anchor="b">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smtClean="0"/>
                        <a:t>40</a:t>
                      </a:r>
                      <a:endParaRPr lang="en-US" baseline="-25000" dirty="0"/>
                    </a:p>
                  </a:txBody>
                  <a:tcPr anchor="b">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tcPr>
                </a:tc>
                <a:tc>
                  <a:txBody>
                    <a:bodyPr/>
                    <a:lstStyle/>
                    <a:p>
                      <a:endParaRPr lang="en-US" dirty="0"/>
                    </a:p>
                  </a:txBody>
                  <a:tcPr anchor="b">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smtClean="0"/>
                        <a:t>75</a:t>
                      </a:r>
                      <a:endParaRPr lang="en-US" dirty="0"/>
                    </a:p>
                  </a:txBody>
                  <a:tcPr anchor="b">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tcPr>
                </a:tc>
              </a:tr>
              <a:tr h="457200">
                <a:tc>
                  <a:txBody>
                    <a:bodyPr/>
                    <a:lstStyle/>
                    <a:p>
                      <a:r>
                        <a:rPr lang="en-US" b="1" dirty="0" smtClean="0"/>
                        <a:t>Demand</a:t>
                      </a:r>
                      <a:endParaRPr lang="en-US" b="1" dirty="0"/>
                    </a:p>
                  </a:txBody>
                  <a:tcPr anchor="b">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tc gridSpan="2">
                  <a:txBody>
                    <a:bodyPr/>
                    <a:lstStyle/>
                    <a:p>
                      <a:r>
                        <a:rPr lang="en-US" dirty="0" smtClean="0"/>
                        <a:t>          70</a:t>
                      </a:r>
                      <a:endParaRPr lang="en-US" dirty="0"/>
                    </a:p>
                  </a:txBody>
                  <a:tcPr anchor="b">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tc hMerge="1">
                  <a:txBody>
                    <a:bodyPr/>
                    <a:lstStyle/>
                    <a:p>
                      <a:endParaRPr lang="en-US" dirty="0"/>
                    </a:p>
                  </a:txBody>
                  <a:tcPr/>
                </a:tc>
                <a:tc gridSpan="2">
                  <a:txBody>
                    <a:bodyPr/>
                    <a:lstStyle/>
                    <a:p>
                      <a:r>
                        <a:rPr lang="en-US" dirty="0" smtClean="0"/>
                        <a:t>         100</a:t>
                      </a:r>
                      <a:endParaRPr lang="en-US" dirty="0"/>
                    </a:p>
                  </a:txBody>
                  <a:tcPr anchor="b">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tc hMerge="1">
                  <a:txBody>
                    <a:bodyPr/>
                    <a:lstStyle/>
                    <a:p>
                      <a:endParaRPr lang="en-US" dirty="0"/>
                    </a:p>
                  </a:txBody>
                  <a:tcPr/>
                </a:tc>
                <a:tc gridSpan="2">
                  <a:txBody>
                    <a:bodyPr/>
                    <a:lstStyle/>
                    <a:p>
                      <a:r>
                        <a:rPr lang="en-US" dirty="0" smtClean="0"/>
                        <a:t>          40</a:t>
                      </a:r>
                      <a:endParaRPr lang="en-US" dirty="0"/>
                    </a:p>
                  </a:txBody>
                  <a:tcPr anchor="b">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tc hMerge="1">
                  <a:txBody>
                    <a:bodyPr/>
                    <a:lstStyle/>
                    <a:p>
                      <a:endParaRPr lang="en-US" dirty="0"/>
                    </a:p>
                  </a:txBody>
                  <a:tcPr/>
                </a:tc>
                <a:tc>
                  <a:txBody>
                    <a:bodyPr/>
                    <a:lstStyle/>
                    <a:p>
                      <a:pPr algn="ctr"/>
                      <a:r>
                        <a:rPr lang="en-US" dirty="0" smtClean="0"/>
                        <a:t>210</a:t>
                      </a:r>
                      <a:endParaRPr lang="en-US" dirty="0"/>
                    </a:p>
                  </a:txBody>
                  <a:tcPr anchor="b">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tr>
            </a:tbl>
          </a:graphicData>
        </a:graphic>
      </p:graphicFrame>
      <p:sp>
        <p:nvSpPr>
          <p:cNvPr id="9" name="Oval 8"/>
          <p:cNvSpPr/>
          <p:nvPr/>
        </p:nvSpPr>
        <p:spPr>
          <a:xfrm>
            <a:off x="1905000" y="4038600"/>
            <a:ext cx="533400" cy="381000"/>
          </a:xfrm>
          <a:prstGeom prst="ellipse">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p:cNvSpPr/>
          <p:nvPr/>
        </p:nvSpPr>
        <p:spPr>
          <a:xfrm>
            <a:off x="1905000" y="3124200"/>
            <a:ext cx="533400" cy="381000"/>
          </a:xfrm>
          <a:prstGeom prst="ellipse">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Oval 10"/>
          <p:cNvSpPr/>
          <p:nvPr/>
        </p:nvSpPr>
        <p:spPr>
          <a:xfrm>
            <a:off x="3962400" y="4038600"/>
            <a:ext cx="533400" cy="381000"/>
          </a:xfrm>
          <a:prstGeom prst="ellipse">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Oval 11"/>
          <p:cNvSpPr/>
          <p:nvPr/>
        </p:nvSpPr>
        <p:spPr>
          <a:xfrm>
            <a:off x="3962400" y="4953000"/>
            <a:ext cx="533400" cy="381000"/>
          </a:xfrm>
          <a:prstGeom prst="ellipse">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Oval 12"/>
          <p:cNvSpPr/>
          <p:nvPr/>
        </p:nvSpPr>
        <p:spPr>
          <a:xfrm>
            <a:off x="6019800" y="4953000"/>
            <a:ext cx="533400" cy="381000"/>
          </a:xfrm>
          <a:prstGeom prst="ellipse">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Content Placeholder 4"/>
          <p:cNvGraphicFramePr>
            <a:graphicFrameLocks noGrp="1"/>
          </p:cNvGraphicFramePr>
          <p:nvPr>
            <p:ph idx="1"/>
          </p:nvPr>
        </p:nvGraphicFramePr>
        <p:xfrm>
          <a:off x="914400" y="609600"/>
          <a:ext cx="7315200" cy="5566803"/>
        </p:xfrm>
        <a:graphic>
          <a:graphicData uri="http://schemas.openxmlformats.org/drawingml/2006/table">
            <a:tbl>
              <a:tblPr firstRow="1" bandRow="1">
                <a:tableStyleId>{2D5ABB26-0587-4C30-8999-92F81FD0307C}</a:tableStyleId>
              </a:tblPr>
              <a:tblGrid>
                <a:gridCol w="1911927"/>
                <a:gridCol w="1828800"/>
                <a:gridCol w="3574473"/>
              </a:tblGrid>
              <a:tr h="1226468">
                <a:tc gridSpan="3">
                  <a:txBody>
                    <a:bodyPr/>
                    <a:lstStyle/>
                    <a:p>
                      <a:r>
                        <a:rPr lang="en-US" b="1" dirty="0" smtClean="0"/>
                        <a:t>Marginal Effects on Value</a:t>
                      </a:r>
                      <a:r>
                        <a:rPr lang="en-US" b="1" baseline="0" dirty="0" smtClean="0"/>
                        <a:t> of</a:t>
                      </a:r>
                    </a:p>
                    <a:p>
                      <a:r>
                        <a:rPr lang="en-US" b="1" baseline="0" dirty="0" smtClean="0"/>
                        <a:t>Objective Function from Introducing</a:t>
                      </a:r>
                    </a:p>
                    <a:p>
                      <a:r>
                        <a:rPr lang="en-US" b="1" baseline="0" dirty="0" smtClean="0"/>
                        <a:t>One Unit in Cell (1, 3)</a:t>
                      </a:r>
                    </a:p>
                  </a:txBody>
                  <a:tcPr anchor="b">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a:p>
                  </a:txBody>
                  <a:tcPr/>
                </a:tc>
                <a:tc hMerge="1">
                  <a:txBody>
                    <a:bodyPr/>
                    <a:lstStyle/>
                    <a:p>
                      <a:endParaRPr lang="en-US" dirty="0"/>
                    </a:p>
                  </a:txBody>
                  <a:tcPr/>
                </a:tc>
              </a:tr>
              <a:tr h="858528">
                <a:tc>
                  <a:txBody>
                    <a:bodyPr/>
                    <a:lstStyle/>
                    <a:p>
                      <a:r>
                        <a:rPr lang="en-US" b="1" dirty="0" smtClean="0"/>
                        <a:t>Cell</a:t>
                      </a:r>
                    </a:p>
                    <a:p>
                      <a:r>
                        <a:rPr lang="en-US" b="1" dirty="0" smtClean="0"/>
                        <a:t>Adjusted</a:t>
                      </a:r>
                      <a:endParaRPr lang="en-US" b="1" dirty="0"/>
                    </a:p>
                  </a:txBody>
                  <a:tcPr anchor="b">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b="1" dirty="0" smtClean="0"/>
                        <a:t>Adjustment</a:t>
                      </a:r>
                      <a:endParaRPr lang="en-US" b="1" dirty="0"/>
                    </a:p>
                  </a:txBody>
                  <a:tcPr anchor="b">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b="1" dirty="0" smtClean="0"/>
                        <a:t>Change in</a:t>
                      </a:r>
                    </a:p>
                    <a:p>
                      <a:r>
                        <a:rPr lang="en-US" b="1" dirty="0" smtClean="0"/>
                        <a:t>Cost</a:t>
                      </a:r>
                      <a:endParaRPr lang="en-US" b="1" dirty="0"/>
                    </a:p>
                  </a:txBody>
                  <a:tcPr anchor="b">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497401">
                <a:tc>
                  <a:txBody>
                    <a:bodyPr/>
                    <a:lstStyle/>
                    <a:p>
                      <a:r>
                        <a:rPr lang="en-US" dirty="0" smtClean="0"/>
                        <a:t>(1, 3)</a:t>
                      </a:r>
                      <a:endParaRPr lang="en-US" dirty="0"/>
                    </a:p>
                  </a:txBody>
                  <a:tcPr>
                    <a:lnT w="12700" cap="flat" cmpd="sng" algn="ctr">
                      <a:solidFill>
                        <a:schemeClr val="tx1"/>
                      </a:solidFill>
                      <a:prstDash val="solid"/>
                      <a:round/>
                      <a:headEnd type="none" w="med" len="med"/>
                      <a:tailEnd type="none" w="med" len="med"/>
                    </a:lnT>
                  </a:tcPr>
                </a:tc>
                <a:tc>
                  <a:txBody>
                    <a:bodyPr/>
                    <a:lstStyle/>
                    <a:p>
                      <a:r>
                        <a:rPr lang="en-US" dirty="0" smtClean="0"/>
                        <a:t>+ 1</a:t>
                      </a:r>
                      <a:endParaRPr lang="en-US" dirty="0"/>
                    </a:p>
                  </a:txBody>
                  <a:tcPr>
                    <a:lnT w="12700" cap="flat" cmpd="sng" algn="ctr">
                      <a:solidFill>
                        <a:schemeClr val="tx1"/>
                      </a:solidFill>
                      <a:prstDash val="solid"/>
                      <a:round/>
                      <a:headEnd type="none" w="med" len="med"/>
                      <a:tailEnd type="none" w="med" len="med"/>
                    </a:lnT>
                  </a:tcPr>
                </a:tc>
                <a:tc>
                  <a:txBody>
                    <a:bodyPr/>
                    <a:lstStyle/>
                    <a:p>
                      <a:r>
                        <a:rPr lang="en-US" dirty="0" smtClean="0"/>
                        <a:t>+$10.00</a:t>
                      </a:r>
                      <a:endParaRPr lang="en-US" dirty="0"/>
                    </a:p>
                  </a:txBody>
                  <a:tcPr>
                    <a:lnT w="12700" cap="flat" cmpd="sng" algn="ctr">
                      <a:solidFill>
                        <a:schemeClr val="tx1"/>
                      </a:solidFill>
                      <a:prstDash val="solid"/>
                      <a:round/>
                      <a:headEnd type="none" w="med" len="med"/>
                      <a:tailEnd type="none" w="med" len="med"/>
                    </a:lnT>
                  </a:tcPr>
                </a:tc>
              </a:tr>
              <a:tr h="497401">
                <a:tc>
                  <a:txBody>
                    <a:bodyPr/>
                    <a:lstStyle/>
                    <a:p>
                      <a:r>
                        <a:rPr lang="en-US" dirty="0" smtClean="0"/>
                        <a:t>(1, 1)</a:t>
                      </a:r>
                      <a:endParaRPr lang="en-US" dirty="0"/>
                    </a:p>
                  </a:txBody>
                  <a:tcPr/>
                </a:tc>
                <a:tc>
                  <a:txBody>
                    <a:bodyPr/>
                    <a:lstStyle/>
                    <a:p>
                      <a:r>
                        <a:rPr lang="en-US" dirty="0" smtClean="0"/>
                        <a:t>– 1</a:t>
                      </a:r>
                      <a:endParaRPr lang="en-US" dirty="0"/>
                    </a:p>
                  </a:txBody>
                  <a:tcPr/>
                </a:tc>
                <a:tc>
                  <a:txBody>
                    <a:bodyPr/>
                    <a:lstStyle/>
                    <a:p>
                      <a:r>
                        <a:rPr lang="en-US" dirty="0" smtClean="0"/>
                        <a:t>–     5.00</a:t>
                      </a:r>
                      <a:endParaRPr lang="en-US" i="1" dirty="0"/>
                    </a:p>
                  </a:txBody>
                  <a:tcPr/>
                </a:tc>
              </a:tr>
              <a:tr h="497401">
                <a:tc>
                  <a:txBody>
                    <a:bodyPr/>
                    <a:lstStyle/>
                    <a:p>
                      <a:r>
                        <a:rPr lang="en-US" dirty="0" smtClean="0"/>
                        <a:t>(2, 1)</a:t>
                      </a:r>
                      <a:endParaRPr lang="en-US" dirty="0"/>
                    </a:p>
                  </a:txBody>
                  <a:tcPr/>
                </a:tc>
                <a:tc>
                  <a:txBody>
                    <a:bodyPr/>
                    <a:lstStyle/>
                    <a:p>
                      <a:r>
                        <a:rPr lang="en-US" dirty="0" smtClean="0"/>
                        <a:t>+</a:t>
                      </a:r>
                      <a:r>
                        <a:rPr lang="en-US" baseline="0" dirty="0" smtClean="0"/>
                        <a:t> 1</a:t>
                      </a:r>
                      <a:endParaRPr lang="en-US" dirty="0"/>
                    </a:p>
                  </a:txBody>
                  <a:tcPr/>
                </a:tc>
                <a:tc>
                  <a:txBody>
                    <a:bodyPr/>
                    <a:lstStyle/>
                    <a:p>
                      <a:r>
                        <a:rPr lang="en-US" i="0" dirty="0" smtClean="0"/>
                        <a:t>+</a:t>
                      </a:r>
                      <a:r>
                        <a:rPr lang="en-US" i="0" baseline="0" dirty="0" smtClean="0"/>
                        <a:t>   20.00</a:t>
                      </a:r>
                      <a:endParaRPr lang="en-US" i="0" dirty="0"/>
                    </a:p>
                  </a:txBody>
                  <a:tcPr/>
                </a:tc>
              </a:tr>
              <a:tr h="497401">
                <a:tc>
                  <a:txBody>
                    <a:bodyPr/>
                    <a:lstStyle/>
                    <a:p>
                      <a:r>
                        <a:rPr lang="en-US" dirty="0" smtClean="0"/>
                        <a:t>(2, 2)</a:t>
                      </a:r>
                      <a:endParaRPr lang="en-US" dirty="0"/>
                    </a:p>
                  </a:txBody>
                  <a:tcPr/>
                </a:tc>
                <a:tc>
                  <a:txBody>
                    <a:bodyPr/>
                    <a:lstStyle/>
                    <a:p>
                      <a:r>
                        <a:rPr lang="en-US" dirty="0" smtClean="0"/>
                        <a:t>–</a:t>
                      </a:r>
                      <a:r>
                        <a:rPr lang="en-US" baseline="0" dirty="0" smtClean="0"/>
                        <a:t> 1</a:t>
                      </a:r>
                      <a:endParaRPr lang="en-US" i="1" dirty="0"/>
                    </a:p>
                  </a:txBody>
                  <a:tcPr/>
                </a:tc>
                <a:tc>
                  <a:txBody>
                    <a:bodyPr/>
                    <a:lstStyle/>
                    <a:p>
                      <a:r>
                        <a:rPr lang="en-US" i="0" dirty="0" smtClean="0"/>
                        <a:t>–</a:t>
                      </a:r>
                      <a:r>
                        <a:rPr lang="en-US" i="0" baseline="0" dirty="0" smtClean="0"/>
                        <a:t>   30.00</a:t>
                      </a:r>
                      <a:endParaRPr lang="en-US" i="0" dirty="0"/>
                    </a:p>
                  </a:txBody>
                  <a:tcPr/>
                </a:tc>
              </a:tr>
              <a:tr h="497401">
                <a:tc>
                  <a:txBody>
                    <a:bodyPr/>
                    <a:lstStyle/>
                    <a:p>
                      <a:r>
                        <a:rPr lang="en-US" i="0" dirty="0" smtClean="0"/>
                        <a:t>(3, 2)</a:t>
                      </a:r>
                      <a:endParaRPr lang="en-US" i="0" dirty="0"/>
                    </a:p>
                  </a:txBody>
                  <a:tcPr/>
                </a:tc>
                <a:tc>
                  <a:txBody>
                    <a:bodyPr/>
                    <a:lstStyle/>
                    <a:p>
                      <a:r>
                        <a:rPr lang="en-US" i="0" dirty="0" smtClean="0"/>
                        <a:t>+ 1</a:t>
                      </a:r>
                      <a:endParaRPr lang="en-US" i="0" dirty="0"/>
                    </a:p>
                  </a:txBody>
                  <a:tcPr/>
                </a:tc>
                <a:tc>
                  <a:txBody>
                    <a:bodyPr/>
                    <a:lstStyle/>
                    <a:p>
                      <a:r>
                        <a:rPr lang="en-US" i="0" dirty="0" smtClean="0"/>
                        <a:t>+   20.00</a:t>
                      </a:r>
                      <a:endParaRPr lang="en-US" i="0" dirty="0"/>
                    </a:p>
                  </a:txBody>
                  <a:tcPr/>
                </a:tc>
              </a:tr>
              <a:tr h="497401">
                <a:tc>
                  <a:txBody>
                    <a:bodyPr/>
                    <a:lstStyle/>
                    <a:p>
                      <a:r>
                        <a:rPr lang="en-US" i="0" dirty="0" smtClean="0"/>
                        <a:t>(3, 3)</a:t>
                      </a:r>
                      <a:endParaRPr lang="en-US" i="0"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a:t>
                      </a:r>
                      <a:r>
                        <a:rPr lang="en-US" baseline="0" dirty="0" smtClean="0"/>
                        <a:t> 1</a:t>
                      </a:r>
                      <a:endParaRPr lang="en-US" i="1" dirty="0" smtClean="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a:t>
                      </a:r>
                      <a:r>
                        <a:rPr lang="en-US" baseline="0" dirty="0" smtClean="0"/>
                        <a:t>   30.00</a:t>
                      </a:r>
                      <a:endParaRPr lang="en-US" i="1" dirty="0" smtClean="0"/>
                    </a:p>
                  </a:txBody>
                  <a:tcPr/>
                </a:tc>
              </a:tr>
              <a:tr h="497401">
                <a:tc>
                  <a:txBody>
                    <a:bodyPr/>
                    <a:lstStyle/>
                    <a:p>
                      <a:r>
                        <a:rPr lang="en-US" dirty="0" smtClean="0"/>
                        <a:t>Net</a:t>
                      </a:r>
                      <a:r>
                        <a:rPr lang="en-US" baseline="0" dirty="0" smtClean="0"/>
                        <a:t> Change</a:t>
                      </a:r>
                      <a:endParaRPr lang="en-US" dirty="0"/>
                    </a:p>
                  </a:txBody>
                  <a:tcPr>
                    <a:lnB w="38100" cap="flat" cmpd="sng" algn="ctr">
                      <a:solidFill>
                        <a:schemeClr val="tx1"/>
                      </a:solidFill>
                      <a:prstDash val="solid"/>
                      <a:round/>
                      <a:headEnd type="none" w="med" len="med"/>
                      <a:tailEnd type="none" w="med" len="med"/>
                    </a:lnB>
                  </a:tcPr>
                </a:tc>
                <a:tc>
                  <a:txBody>
                    <a:bodyPr/>
                    <a:lstStyle/>
                    <a:p>
                      <a:endParaRPr lang="en-US" i="1" dirty="0"/>
                    </a:p>
                  </a:txBody>
                  <a:tcPr>
                    <a:lnB w="38100" cap="flat" cmpd="sng" algn="ctr">
                      <a:solidFill>
                        <a:schemeClr val="tx1"/>
                      </a:solidFill>
                      <a:prstDash val="solid"/>
                      <a:round/>
                      <a:headEnd type="none" w="med" len="med"/>
                      <a:tailEnd type="none" w="med" len="med"/>
                    </a:lnB>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a:t>
                      </a:r>
                      <a:r>
                        <a:rPr lang="en-US" baseline="0" dirty="0" smtClean="0"/>
                        <a:t> 15.00  (Improvement index)</a:t>
                      </a:r>
                      <a:endParaRPr lang="en-US" i="0" dirty="0" smtClean="0"/>
                    </a:p>
                  </a:txBody>
                  <a:tcPr>
                    <a:lnB w="38100" cap="flat" cmpd="sng" algn="ctr">
                      <a:solidFill>
                        <a:schemeClr val="tx1"/>
                      </a:solidFill>
                      <a:prstDash val="solid"/>
                      <a:round/>
                      <a:headEnd type="none" w="med" len="med"/>
                      <a:tailEnd type="none" w="med" len="med"/>
                    </a:lnB>
                  </a:tcPr>
                </a:tc>
              </a:tr>
            </a:tbl>
          </a:graphicData>
        </a:graphic>
      </p:graphicFrame>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a:spLocks noGrp="1"/>
          </p:cNvSpPr>
          <p:nvPr>
            <p:ph type="title"/>
          </p:nvPr>
        </p:nvSpPr>
        <p:spPr>
          <a:xfrm>
            <a:off x="457200" y="274638"/>
            <a:ext cx="8229600" cy="1143000"/>
          </a:xfrm>
        </p:spPr>
        <p:txBody>
          <a:bodyPr>
            <a:normAutofit fontScale="90000"/>
          </a:bodyPr>
          <a:lstStyle/>
          <a:p>
            <a:r>
              <a:rPr lang="en-US" sz="4000" dirty="0" smtClean="0"/>
              <a:t>Closed Path and Adjustments for Cell (3, </a:t>
            </a:r>
            <a:r>
              <a:rPr lang="en-US" sz="4000" dirty="0"/>
              <a:t>1</a:t>
            </a:r>
            <a:r>
              <a:rPr lang="en-US" sz="4000" dirty="0" smtClean="0"/>
              <a:t>)</a:t>
            </a:r>
            <a:endParaRPr lang="en-US" dirty="0"/>
          </a:p>
        </p:txBody>
      </p:sp>
      <p:graphicFrame>
        <p:nvGraphicFramePr>
          <p:cNvPr id="8" name="Content Placeholder 3"/>
          <p:cNvGraphicFramePr>
            <a:graphicFrameLocks noGrp="1"/>
          </p:cNvGraphicFramePr>
          <p:nvPr>
            <p:ph idx="1"/>
            <p:extLst>
              <p:ext uri="{D42A27DB-BD31-4B8C-83A1-F6EECF244321}">
                <p14:modId xmlns="" xmlns:p14="http://schemas.microsoft.com/office/powerpoint/2010/main" val="3384566862"/>
              </p:ext>
            </p:extLst>
          </p:nvPr>
        </p:nvGraphicFramePr>
        <p:xfrm>
          <a:off x="457200" y="1752600"/>
          <a:ext cx="8229600" cy="4114800"/>
        </p:xfrm>
        <a:graphic>
          <a:graphicData uri="http://schemas.openxmlformats.org/drawingml/2006/table">
            <a:tbl>
              <a:tblPr firstRow="1" bandRow="1">
                <a:tableStyleId>{2D5ABB26-0587-4C30-8999-92F81FD0307C}</a:tableStyleId>
              </a:tblPr>
              <a:tblGrid>
                <a:gridCol w="1143000"/>
                <a:gridCol w="1295400"/>
                <a:gridCol w="647700"/>
                <a:gridCol w="1409700"/>
                <a:gridCol w="647700"/>
                <a:gridCol w="1409700"/>
                <a:gridCol w="647700"/>
                <a:gridCol w="1028700"/>
              </a:tblGrid>
              <a:tr h="457200">
                <a:tc>
                  <a:txBody>
                    <a:bodyPr/>
                    <a:lstStyle/>
                    <a:p>
                      <a:endParaRPr lang="en-US" b="1" dirty="0"/>
                    </a:p>
                  </a:txBody>
                  <a:tcPr anchor="b">
                    <a:lnT w="38100" cap="flat" cmpd="sng" algn="ctr">
                      <a:solidFill>
                        <a:schemeClr val="tx1"/>
                      </a:solidFill>
                      <a:prstDash val="solid"/>
                      <a:round/>
                      <a:headEnd type="none" w="med" len="med"/>
                      <a:tailEnd type="none" w="med" len="med"/>
                    </a:lnT>
                  </a:tcPr>
                </a:tc>
                <a:tc gridSpan="6">
                  <a:txBody>
                    <a:bodyPr/>
                    <a:lstStyle/>
                    <a:p>
                      <a:pPr algn="ctr"/>
                      <a:r>
                        <a:rPr lang="en-US" b="1" dirty="0" smtClean="0"/>
                        <a:t>Destination</a:t>
                      </a:r>
                      <a:endParaRPr lang="en-US" b="1" dirty="0"/>
                    </a:p>
                  </a:txBody>
                  <a:tcPr anchor="b">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dirty="0"/>
                    </a:p>
                  </a:txBody>
                  <a:tcPr/>
                </a:tc>
                <a:tc>
                  <a:txBody>
                    <a:bodyPr/>
                    <a:lstStyle/>
                    <a:p>
                      <a:endParaRPr lang="en-US" b="1" dirty="0"/>
                    </a:p>
                  </a:txBody>
                  <a:tcPr anchor="b">
                    <a:lnT w="38100" cap="flat" cmpd="sng" algn="ctr">
                      <a:solidFill>
                        <a:schemeClr val="tx1"/>
                      </a:solidFill>
                      <a:prstDash val="solid"/>
                      <a:round/>
                      <a:headEnd type="none" w="med" len="med"/>
                      <a:tailEnd type="none" w="med" len="med"/>
                    </a:lnT>
                  </a:tcPr>
                </a:tc>
              </a:tr>
              <a:tr h="457200">
                <a:tc>
                  <a:txBody>
                    <a:bodyPr/>
                    <a:lstStyle/>
                    <a:p>
                      <a:r>
                        <a:rPr lang="en-US" b="1" dirty="0" smtClean="0"/>
                        <a:t>Origin</a:t>
                      </a:r>
                      <a:endParaRPr lang="en-US" b="1" dirty="0"/>
                    </a:p>
                  </a:txBody>
                  <a:tcPr anchor="b">
                    <a:lnB w="12700" cap="flat" cmpd="sng" algn="ctr">
                      <a:solidFill>
                        <a:schemeClr val="tx1"/>
                      </a:solidFill>
                      <a:prstDash val="solid"/>
                      <a:round/>
                      <a:headEnd type="none" w="med" len="med"/>
                      <a:tailEnd type="none" w="med" len="med"/>
                    </a:lnB>
                  </a:tcPr>
                </a:tc>
                <a:tc gridSpan="2">
                  <a:txBody>
                    <a:bodyPr/>
                    <a:lstStyle/>
                    <a:p>
                      <a:pPr algn="ctr"/>
                      <a:r>
                        <a:rPr lang="en-US" b="1" dirty="0" smtClean="0"/>
                        <a:t>1</a:t>
                      </a:r>
                      <a:endParaRPr lang="en-US" b="1" dirty="0"/>
                    </a:p>
                  </a:txBody>
                  <a:tcPr anchor="b">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dirty="0"/>
                    </a:p>
                  </a:txBody>
                  <a:tcPr/>
                </a:tc>
                <a:tc gridSpan="2">
                  <a:txBody>
                    <a:bodyPr/>
                    <a:lstStyle/>
                    <a:p>
                      <a:pPr algn="ctr"/>
                      <a:r>
                        <a:rPr lang="en-US" b="1" dirty="0" smtClean="0"/>
                        <a:t>2</a:t>
                      </a:r>
                      <a:endParaRPr lang="en-US" b="1" dirty="0"/>
                    </a:p>
                  </a:txBody>
                  <a:tcPr anchor="b">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dirty="0"/>
                    </a:p>
                  </a:txBody>
                  <a:tcPr/>
                </a:tc>
                <a:tc gridSpan="2">
                  <a:txBody>
                    <a:bodyPr/>
                    <a:lstStyle/>
                    <a:p>
                      <a:pPr algn="ctr"/>
                      <a:r>
                        <a:rPr lang="en-US" b="1" dirty="0" smtClean="0"/>
                        <a:t>3</a:t>
                      </a:r>
                      <a:endParaRPr lang="en-US" b="1" dirty="0"/>
                    </a:p>
                  </a:txBody>
                  <a:tcPr anchor="b">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dirty="0"/>
                    </a:p>
                  </a:txBody>
                  <a:tcPr/>
                </a:tc>
                <a:tc>
                  <a:txBody>
                    <a:bodyPr/>
                    <a:lstStyle/>
                    <a:p>
                      <a:pPr algn="ctr"/>
                      <a:r>
                        <a:rPr lang="en-US" b="1" dirty="0" smtClean="0"/>
                        <a:t>Supply</a:t>
                      </a:r>
                      <a:endParaRPr lang="en-US" b="1" dirty="0"/>
                    </a:p>
                  </a:txBody>
                  <a:tcPr anchor="b">
                    <a:lnB w="12700" cap="flat" cmpd="sng" algn="ctr">
                      <a:solidFill>
                        <a:schemeClr val="tx1"/>
                      </a:solidFill>
                      <a:prstDash val="solid"/>
                      <a:round/>
                      <a:headEnd type="none" w="med" len="med"/>
                      <a:tailEnd type="none" w="med" len="med"/>
                    </a:lnB>
                  </a:tcPr>
                </a:tc>
              </a:tr>
              <a:tr h="457200">
                <a:tc rowSpan="2">
                  <a:txBody>
                    <a:bodyPr/>
                    <a:lstStyle/>
                    <a:p>
                      <a:r>
                        <a:rPr lang="en-US" b="1" dirty="0" smtClean="0"/>
                        <a:t>1</a:t>
                      </a:r>
                      <a:endParaRPr lang="en-US" b="1" dirty="0"/>
                    </a:p>
                  </a:txBody>
                  <a:tcPr anchor="b">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dirty="0"/>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pPr algn="ctr"/>
                      <a:r>
                        <a:rPr lang="en-US" dirty="0" smtClean="0"/>
                        <a:t>5</a:t>
                      </a:r>
                      <a:endParaRPr lang="en-US" dirty="0"/>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dirty="0"/>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pPr algn="ctr"/>
                      <a:r>
                        <a:rPr lang="en-US" dirty="0" smtClean="0"/>
                        <a:t>10</a:t>
                      </a:r>
                      <a:endParaRPr lang="en-US" dirty="0"/>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dirty="0"/>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pPr algn="ctr"/>
                      <a:r>
                        <a:rPr lang="en-US" dirty="0" smtClean="0"/>
                        <a:t>10</a:t>
                      </a:r>
                      <a:endParaRPr lang="en-US" dirty="0"/>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US" dirty="0"/>
                    </a:p>
                  </a:txBody>
                  <a:tcPr anchor="b">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tcPr>
                </a:tc>
              </a:tr>
              <a:tr h="457200">
                <a:tc vMerge="1">
                  <a:txBody>
                    <a:bodyPr/>
                    <a:lstStyle/>
                    <a:p>
                      <a:endParaRPr lang="en-US" b="1" dirty="0"/>
                    </a:p>
                  </a:txBody>
                  <a:tcPr anchor="b">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dirty="0" smtClean="0"/>
                        <a:t>55</a:t>
                      </a:r>
                      <a:endParaRPr lang="en-US" baseline="-25000" dirty="0" smtClean="0"/>
                    </a:p>
                  </a:txBody>
                  <a:tcPr anchor="b">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tcPr>
                </a:tc>
                <a:tc>
                  <a:txBody>
                    <a:bodyPr/>
                    <a:lstStyle/>
                    <a:p>
                      <a:endParaRPr lang="en-US" dirty="0"/>
                    </a:p>
                  </a:txBody>
                  <a:tcPr anchor="b">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baseline="-25000" dirty="0"/>
                    </a:p>
                  </a:txBody>
                  <a:tcPr anchor="b">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tcPr>
                </a:tc>
                <a:tc>
                  <a:txBody>
                    <a:bodyPr/>
                    <a:lstStyle/>
                    <a:p>
                      <a:endParaRPr lang="en-US" dirty="0"/>
                    </a:p>
                  </a:txBody>
                  <a:tcPr anchor="b">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baseline="-25000" dirty="0"/>
                    </a:p>
                  </a:txBody>
                  <a:tcPr anchor="b">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tcPr>
                </a:tc>
                <a:tc>
                  <a:txBody>
                    <a:bodyPr/>
                    <a:lstStyle/>
                    <a:p>
                      <a:endParaRPr lang="en-US" dirty="0"/>
                    </a:p>
                  </a:txBody>
                  <a:tcPr anchor="b">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smtClean="0"/>
                        <a:t>55</a:t>
                      </a:r>
                      <a:endParaRPr lang="en-US" dirty="0"/>
                    </a:p>
                  </a:txBody>
                  <a:tcPr anchor="b">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tcPr>
                </a:tc>
              </a:tr>
              <a:tr h="457200">
                <a:tc rowSpan="2">
                  <a:txBody>
                    <a:bodyPr/>
                    <a:lstStyle/>
                    <a:p>
                      <a:r>
                        <a:rPr lang="en-US" b="1" dirty="0" smtClean="0"/>
                        <a:t>2</a:t>
                      </a:r>
                      <a:endParaRPr lang="en-US" b="1" dirty="0"/>
                    </a:p>
                  </a:txBody>
                  <a:tcPr anchor="b">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dirty="0"/>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pPr algn="ctr"/>
                      <a:r>
                        <a:rPr lang="en-US" dirty="0" smtClean="0"/>
                        <a:t>20</a:t>
                      </a:r>
                      <a:endParaRPr lang="en-US" dirty="0"/>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dirty="0"/>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pPr algn="ctr"/>
                      <a:r>
                        <a:rPr lang="en-US" dirty="0" smtClean="0"/>
                        <a:t>30</a:t>
                      </a:r>
                      <a:endParaRPr lang="en-US" dirty="0"/>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dirty="0"/>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pPr algn="ctr"/>
                      <a:r>
                        <a:rPr lang="en-US" dirty="0" smtClean="0"/>
                        <a:t>20</a:t>
                      </a:r>
                      <a:endParaRPr lang="en-US" dirty="0"/>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dirty="0"/>
                    </a:p>
                  </a:txBody>
                  <a:tcPr anchor="b">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tcPr>
                </a:tc>
              </a:tr>
              <a:tr h="457200">
                <a:tc vMerge="1">
                  <a:txBody>
                    <a:bodyPr/>
                    <a:lstStyle/>
                    <a:p>
                      <a:endParaRPr lang="en-US" b="1" dirty="0"/>
                    </a:p>
                  </a:txBody>
                  <a:tcPr anchor="b">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pPr algn="ctr"/>
                      <a:r>
                        <a:rPr lang="en-US" dirty="0" smtClean="0"/>
                        <a:t>15</a:t>
                      </a:r>
                      <a:endParaRPr lang="en-US" baseline="-25000" dirty="0"/>
                    </a:p>
                  </a:txBody>
                  <a:tcPr anchor="b">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tcPr>
                </a:tc>
                <a:tc>
                  <a:txBody>
                    <a:bodyPr/>
                    <a:lstStyle/>
                    <a:p>
                      <a:endParaRPr lang="en-US" dirty="0"/>
                    </a:p>
                  </a:txBody>
                  <a:tcPr anchor="b">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smtClean="0"/>
                        <a:t>65</a:t>
                      </a:r>
                      <a:endParaRPr lang="en-US" baseline="-25000" dirty="0"/>
                    </a:p>
                  </a:txBody>
                  <a:tcPr anchor="b">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tcPr>
                </a:tc>
                <a:tc>
                  <a:txBody>
                    <a:bodyPr/>
                    <a:lstStyle/>
                    <a:p>
                      <a:endParaRPr lang="en-US" dirty="0"/>
                    </a:p>
                  </a:txBody>
                  <a:tcPr anchor="b">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baseline="-25000" dirty="0"/>
                    </a:p>
                  </a:txBody>
                  <a:tcPr anchor="b">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tcPr>
                </a:tc>
                <a:tc>
                  <a:txBody>
                    <a:bodyPr/>
                    <a:lstStyle/>
                    <a:p>
                      <a:endParaRPr lang="en-US" dirty="0"/>
                    </a:p>
                  </a:txBody>
                  <a:tcPr anchor="b">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smtClean="0"/>
                        <a:t>80</a:t>
                      </a:r>
                      <a:endParaRPr lang="en-US" dirty="0"/>
                    </a:p>
                  </a:txBody>
                  <a:tcPr anchor="b">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tcPr>
                </a:tc>
              </a:tr>
              <a:tr h="457200">
                <a:tc rowSpan="2">
                  <a:txBody>
                    <a:bodyPr/>
                    <a:lstStyle/>
                    <a:p>
                      <a:r>
                        <a:rPr lang="en-US" b="1" dirty="0" smtClean="0"/>
                        <a:t>3</a:t>
                      </a:r>
                      <a:endParaRPr lang="en-US" b="1" dirty="0"/>
                    </a:p>
                  </a:txBody>
                  <a:tcPr anchor="b">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dirty="0"/>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pPr algn="ctr"/>
                      <a:r>
                        <a:rPr lang="en-US" dirty="0" smtClean="0"/>
                        <a:t>10</a:t>
                      </a:r>
                      <a:endParaRPr lang="en-US" dirty="0"/>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dirty="0"/>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pPr algn="ctr"/>
                      <a:r>
                        <a:rPr lang="en-US" dirty="0" smtClean="0"/>
                        <a:t>20</a:t>
                      </a:r>
                      <a:endParaRPr lang="en-US" dirty="0"/>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dirty="0"/>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pPr algn="ctr"/>
                      <a:r>
                        <a:rPr lang="en-US" dirty="0" smtClean="0"/>
                        <a:t>30</a:t>
                      </a:r>
                      <a:endParaRPr lang="en-US" dirty="0"/>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dirty="0"/>
                    </a:p>
                  </a:txBody>
                  <a:tcPr anchor="b">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tcPr>
                </a:tc>
              </a:tr>
              <a:tr h="457200">
                <a:tc vMerge="1">
                  <a:txBody>
                    <a:bodyPr/>
                    <a:lstStyle/>
                    <a:p>
                      <a:endParaRPr lang="en-US" b="1" dirty="0"/>
                    </a:p>
                  </a:txBody>
                  <a:tcPr anchor="b">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pPr algn="ctr"/>
                      <a:endParaRPr lang="en-US" baseline="-25000" dirty="0"/>
                    </a:p>
                  </a:txBody>
                  <a:tcPr anchor="b">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tcPr>
                </a:tc>
                <a:tc>
                  <a:txBody>
                    <a:bodyPr/>
                    <a:lstStyle/>
                    <a:p>
                      <a:endParaRPr lang="en-US" dirty="0"/>
                    </a:p>
                  </a:txBody>
                  <a:tcPr anchor="b">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smtClean="0"/>
                        <a:t>35</a:t>
                      </a:r>
                      <a:endParaRPr lang="en-US" baseline="-25000" dirty="0"/>
                    </a:p>
                  </a:txBody>
                  <a:tcPr anchor="b">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tcPr>
                </a:tc>
                <a:tc>
                  <a:txBody>
                    <a:bodyPr/>
                    <a:lstStyle/>
                    <a:p>
                      <a:endParaRPr lang="en-US" dirty="0"/>
                    </a:p>
                  </a:txBody>
                  <a:tcPr anchor="b">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smtClean="0"/>
                        <a:t>40</a:t>
                      </a:r>
                      <a:endParaRPr lang="en-US" baseline="-25000" dirty="0"/>
                    </a:p>
                  </a:txBody>
                  <a:tcPr anchor="b">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tcPr>
                </a:tc>
                <a:tc>
                  <a:txBody>
                    <a:bodyPr/>
                    <a:lstStyle/>
                    <a:p>
                      <a:endParaRPr lang="en-US" dirty="0"/>
                    </a:p>
                  </a:txBody>
                  <a:tcPr anchor="b">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smtClean="0"/>
                        <a:t>75</a:t>
                      </a:r>
                      <a:endParaRPr lang="en-US" dirty="0"/>
                    </a:p>
                  </a:txBody>
                  <a:tcPr anchor="b">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tcPr>
                </a:tc>
              </a:tr>
              <a:tr h="457200">
                <a:tc>
                  <a:txBody>
                    <a:bodyPr/>
                    <a:lstStyle/>
                    <a:p>
                      <a:r>
                        <a:rPr lang="en-US" b="1" dirty="0" smtClean="0"/>
                        <a:t>Demand</a:t>
                      </a:r>
                      <a:endParaRPr lang="en-US" b="1" dirty="0"/>
                    </a:p>
                  </a:txBody>
                  <a:tcPr anchor="b">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tc gridSpan="2">
                  <a:txBody>
                    <a:bodyPr/>
                    <a:lstStyle/>
                    <a:p>
                      <a:r>
                        <a:rPr lang="en-US" dirty="0" smtClean="0"/>
                        <a:t>          70</a:t>
                      </a:r>
                      <a:endParaRPr lang="en-US" dirty="0"/>
                    </a:p>
                  </a:txBody>
                  <a:tcPr anchor="b">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tc hMerge="1">
                  <a:txBody>
                    <a:bodyPr/>
                    <a:lstStyle/>
                    <a:p>
                      <a:endParaRPr lang="en-US" dirty="0"/>
                    </a:p>
                  </a:txBody>
                  <a:tcPr/>
                </a:tc>
                <a:tc gridSpan="2">
                  <a:txBody>
                    <a:bodyPr/>
                    <a:lstStyle/>
                    <a:p>
                      <a:r>
                        <a:rPr lang="en-US" dirty="0" smtClean="0"/>
                        <a:t>         100</a:t>
                      </a:r>
                      <a:endParaRPr lang="en-US" dirty="0"/>
                    </a:p>
                  </a:txBody>
                  <a:tcPr anchor="b">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tc hMerge="1">
                  <a:txBody>
                    <a:bodyPr/>
                    <a:lstStyle/>
                    <a:p>
                      <a:endParaRPr lang="en-US" dirty="0"/>
                    </a:p>
                  </a:txBody>
                  <a:tcPr/>
                </a:tc>
                <a:tc gridSpan="2">
                  <a:txBody>
                    <a:bodyPr/>
                    <a:lstStyle/>
                    <a:p>
                      <a:r>
                        <a:rPr lang="en-US" dirty="0" smtClean="0"/>
                        <a:t>          40</a:t>
                      </a:r>
                      <a:endParaRPr lang="en-US" dirty="0"/>
                    </a:p>
                  </a:txBody>
                  <a:tcPr anchor="b">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tc hMerge="1">
                  <a:txBody>
                    <a:bodyPr/>
                    <a:lstStyle/>
                    <a:p>
                      <a:endParaRPr lang="en-US" dirty="0"/>
                    </a:p>
                  </a:txBody>
                  <a:tcPr/>
                </a:tc>
                <a:tc>
                  <a:txBody>
                    <a:bodyPr/>
                    <a:lstStyle/>
                    <a:p>
                      <a:pPr algn="ctr"/>
                      <a:r>
                        <a:rPr lang="en-US" dirty="0" smtClean="0"/>
                        <a:t>210</a:t>
                      </a:r>
                      <a:endParaRPr lang="en-US" dirty="0"/>
                    </a:p>
                  </a:txBody>
                  <a:tcPr anchor="b">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tr>
            </a:tbl>
          </a:graphicData>
        </a:graphic>
      </p:graphicFrame>
      <p:sp>
        <p:nvSpPr>
          <p:cNvPr id="9" name="Oval 8"/>
          <p:cNvSpPr/>
          <p:nvPr/>
        </p:nvSpPr>
        <p:spPr>
          <a:xfrm>
            <a:off x="1905000" y="4038600"/>
            <a:ext cx="533400" cy="381000"/>
          </a:xfrm>
          <a:prstGeom prst="ellipse">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p:cNvSpPr/>
          <p:nvPr/>
        </p:nvSpPr>
        <p:spPr>
          <a:xfrm>
            <a:off x="1905000" y="3124200"/>
            <a:ext cx="533400" cy="381000"/>
          </a:xfrm>
          <a:prstGeom prst="ellipse">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Oval 10"/>
          <p:cNvSpPr/>
          <p:nvPr/>
        </p:nvSpPr>
        <p:spPr>
          <a:xfrm>
            <a:off x="3962400" y="4038600"/>
            <a:ext cx="533400" cy="381000"/>
          </a:xfrm>
          <a:prstGeom prst="ellipse">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Oval 11"/>
          <p:cNvSpPr/>
          <p:nvPr/>
        </p:nvSpPr>
        <p:spPr>
          <a:xfrm>
            <a:off x="3962400" y="4953000"/>
            <a:ext cx="533400" cy="381000"/>
          </a:xfrm>
          <a:prstGeom prst="ellipse">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Oval 12"/>
          <p:cNvSpPr/>
          <p:nvPr/>
        </p:nvSpPr>
        <p:spPr>
          <a:xfrm>
            <a:off x="6019800" y="4953000"/>
            <a:ext cx="533400" cy="381000"/>
          </a:xfrm>
          <a:prstGeom prst="ellipse">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 xmlns:p14="http://schemas.microsoft.com/office/powerpoint/2010/main" val="1039723986"/>
      </p:ext>
    </p:extLst>
  </p:cSld>
  <p:clrMapOvr>
    <a:masterClrMapping/>
  </p:clrMapOvr>
  <mc:AlternateContent xmlns:mc="http://schemas.openxmlformats.org/markup-compatibility/2006">
    <mc:Choice xmlns=""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Content Placeholder 4"/>
          <p:cNvGraphicFramePr>
            <a:graphicFrameLocks noGrp="1"/>
          </p:cNvGraphicFramePr>
          <p:nvPr>
            <p:ph idx="1"/>
            <p:extLst>
              <p:ext uri="{D42A27DB-BD31-4B8C-83A1-F6EECF244321}">
                <p14:modId xmlns="" xmlns:p14="http://schemas.microsoft.com/office/powerpoint/2010/main" val="2087749287"/>
              </p:ext>
            </p:extLst>
          </p:nvPr>
        </p:nvGraphicFramePr>
        <p:xfrm>
          <a:off x="914400" y="609600"/>
          <a:ext cx="7315200" cy="4572001"/>
        </p:xfrm>
        <a:graphic>
          <a:graphicData uri="http://schemas.openxmlformats.org/drawingml/2006/table">
            <a:tbl>
              <a:tblPr firstRow="1" bandRow="1">
                <a:tableStyleId>{2D5ABB26-0587-4C30-8999-92F81FD0307C}</a:tableStyleId>
              </a:tblPr>
              <a:tblGrid>
                <a:gridCol w="1911927"/>
                <a:gridCol w="1828800"/>
                <a:gridCol w="3574473"/>
              </a:tblGrid>
              <a:tr h="1226468">
                <a:tc gridSpan="3">
                  <a:txBody>
                    <a:bodyPr/>
                    <a:lstStyle/>
                    <a:p>
                      <a:r>
                        <a:rPr lang="en-US" b="1" dirty="0" smtClean="0"/>
                        <a:t>Marginal Effects on Value</a:t>
                      </a:r>
                      <a:r>
                        <a:rPr lang="en-US" b="1" baseline="0" dirty="0" smtClean="0"/>
                        <a:t> of</a:t>
                      </a:r>
                    </a:p>
                    <a:p>
                      <a:r>
                        <a:rPr lang="en-US" b="1" baseline="0" dirty="0" smtClean="0"/>
                        <a:t>Objective Function from Introducing</a:t>
                      </a:r>
                    </a:p>
                    <a:p>
                      <a:r>
                        <a:rPr lang="en-US" b="1" baseline="0" dirty="0" smtClean="0"/>
                        <a:t>One Unit in Cell (3, 1)</a:t>
                      </a:r>
                    </a:p>
                  </a:txBody>
                  <a:tcPr anchor="b">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a:p>
                  </a:txBody>
                  <a:tcPr/>
                </a:tc>
                <a:tc hMerge="1">
                  <a:txBody>
                    <a:bodyPr/>
                    <a:lstStyle/>
                    <a:p>
                      <a:endParaRPr lang="en-US" dirty="0"/>
                    </a:p>
                  </a:txBody>
                  <a:tcPr/>
                </a:tc>
              </a:tr>
              <a:tr h="858528">
                <a:tc>
                  <a:txBody>
                    <a:bodyPr/>
                    <a:lstStyle/>
                    <a:p>
                      <a:r>
                        <a:rPr lang="en-US" b="1" dirty="0" smtClean="0"/>
                        <a:t>Cell</a:t>
                      </a:r>
                    </a:p>
                    <a:p>
                      <a:r>
                        <a:rPr lang="en-US" b="1" dirty="0" smtClean="0"/>
                        <a:t>Adjusted</a:t>
                      </a:r>
                      <a:endParaRPr lang="en-US" b="1" dirty="0"/>
                    </a:p>
                  </a:txBody>
                  <a:tcPr anchor="b">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b="1" dirty="0" smtClean="0"/>
                        <a:t>Adjustment</a:t>
                      </a:r>
                      <a:endParaRPr lang="en-US" b="1" dirty="0"/>
                    </a:p>
                  </a:txBody>
                  <a:tcPr anchor="b">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b="1" dirty="0" smtClean="0"/>
                        <a:t>Change in</a:t>
                      </a:r>
                    </a:p>
                    <a:p>
                      <a:r>
                        <a:rPr lang="en-US" b="1" dirty="0" smtClean="0"/>
                        <a:t>Cost</a:t>
                      </a:r>
                      <a:endParaRPr lang="en-US" b="1" dirty="0"/>
                    </a:p>
                  </a:txBody>
                  <a:tcPr anchor="b">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497401">
                <a:tc>
                  <a:txBody>
                    <a:bodyPr/>
                    <a:lstStyle/>
                    <a:p>
                      <a:r>
                        <a:rPr lang="en-US" dirty="0" smtClean="0"/>
                        <a:t>(3, 1)</a:t>
                      </a:r>
                      <a:endParaRPr lang="en-US" dirty="0"/>
                    </a:p>
                  </a:txBody>
                  <a:tcPr>
                    <a:lnT w="12700" cap="flat" cmpd="sng" algn="ctr">
                      <a:solidFill>
                        <a:schemeClr val="tx1"/>
                      </a:solidFill>
                      <a:prstDash val="solid"/>
                      <a:round/>
                      <a:headEnd type="none" w="med" len="med"/>
                      <a:tailEnd type="none" w="med" len="med"/>
                    </a:lnT>
                  </a:tcPr>
                </a:tc>
                <a:tc>
                  <a:txBody>
                    <a:bodyPr/>
                    <a:lstStyle/>
                    <a:p>
                      <a:r>
                        <a:rPr lang="en-US" dirty="0" smtClean="0"/>
                        <a:t>+ 1</a:t>
                      </a:r>
                      <a:endParaRPr lang="en-US" dirty="0"/>
                    </a:p>
                  </a:txBody>
                  <a:tcPr>
                    <a:lnT w="12700" cap="flat" cmpd="sng" algn="ctr">
                      <a:solidFill>
                        <a:schemeClr val="tx1"/>
                      </a:solidFill>
                      <a:prstDash val="solid"/>
                      <a:round/>
                      <a:headEnd type="none" w="med" len="med"/>
                      <a:tailEnd type="none" w="med" len="med"/>
                    </a:lnT>
                  </a:tcPr>
                </a:tc>
                <a:tc>
                  <a:txBody>
                    <a:bodyPr/>
                    <a:lstStyle/>
                    <a:p>
                      <a:r>
                        <a:rPr lang="en-US" dirty="0" smtClean="0"/>
                        <a:t>+$10.00</a:t>
                      </a:r>
                      <a:endParaRPr lang="en-US" dirty="0"/>
                    </a:p>
                  </a:txBody>
                  <a:tcPr>
                    <a:lnT w="12700" cap="flat" cmpd="sng" algn="ctr">
                      <a:solidFill>
                        <a:schemeClr val="tx1"/>
                      </a:solidFill>
                      <a:prstDash val="solid"/>
                      <a:round/>
                      <a:headEnd type="none" w="med" len="med"/>
                      <a:tailEnd type="none" w="med" len="med"/>
                    </a:lnT>
                  </a:tcPr>
                </a:tc>
              </a:tr>
              <a:tr h="497401">
                <a:tc>
                  <a:txBody>
                    <a:bodyPr/>
                    <a:lstStyle/>
                    <a:p>
                      <a:r>
                        <a:rPr lang="en-US" dirty="0" smtClean="0"/>
                        <a:t>(2, 1)</a:t>
                      </a:r>
                      <a:endParaRPr lang="en-US" dirty="0"/>
                    </a:p>
                  </a:txBody>
                  <a:tcPr/>
                </a:tc>
                <a:tc>
                  <a:txBody>
                    <a:bodyPr/>
                    <a:lstStyle/>
                    <a:p>
                      <a:r>
                        <a:rPr lang="en-US" dirty="0" smtClean="0"/>
                        <a:t>– 1</a:t>
                      </a:r>
                      <a:endParaRPr lang="en-US" dirty="0"/>
                    </a:p>
                  </a:txBody>
                  <a:tcPr/>
                </a:tc>
                <a:tc>
                  <a:txBody>
                    <a:bodyPr/>
                    <a:lstStyle/>
                    <a:p>
                      <a:r>
                        <a:rPr lang="en-US" dirty="0" smtClean="0"/>
                        <a:t>–  20.00</a:t>
                      </a:r>
                      <a:endParaRPr lang="en-US" i="1" dirty="0"/>
                    </a:p>
                  </a:txBody>
                  <a:tcPr/>
                </a:tc>
              </a:tr>
              <a:tr h="497401">
                <a:tc>
                  <a:txBody>
                    <a:bodyPr/>
                    <a:lstStyle/>
                    <a:p>
                      <a:r>
                        <a:rPr lang="en-US" dirty="0" smtClean="0"/>
                        <a:t>(2, 2)</a:t>
                      </a:r>
                      <a:endParaRPr lang="en-US" dirty="0"/>
                    </a:p>
                  </a:txBody>
                  <a:tcPr/>
                </a:tc>
                <a:tc>
                  <a:txBody>
                    <a:bodyPr/>
                    <a:lstStyle/>
                    <a:p>
                      <a:r>
                        <a:rPr lang="en-US" dirty="0" smtClean="0"/>
                        <a:t>+</a:t>
                      </a:r>
                      <a:r>
                        <a:rPr lang="en-US" baseline="0" dirty="0" smtClean="0"/>
                        <a:t> 1</a:t>
                      </a:r>
                      <a:endParaRPr lang="en-US" dirty="0"/>
                    </a:p>
                  </a:txBody>
                  <a:tcPr/>
                </a:tc>
                <a:tc>
                  <a:txBody>
                    <a:bodyPr/>
                    <a:lstStyle/>
                    <a:p>
                      <a:r>
                        <a:rPr lang="en-US" i="0" dirty="0" smtClean="0"/>
                        <a:t>+</a:t>
                      </a:r>
                      <a:r>
                        <a:rPr lang="en-US" i="0" baseline="0" dirty="0" smtClean="0"/>
                        <a:t>   30.00</a:t>
                      </a:r>
                      <a:endParaRPr lang="en-US" i="0" dirty="0"/>
                    </a:p>
                  </a:txBody>
                  <a:tcPr/>
                </a:tc>
              </a:tr>
              <a:tr h="497401">
                <a:tc>
                  <a:txBody>
                    <a:bodyPr/>
                    <a:lstStyle/>
                    <a:p>
                      <a:r>
                        <a:rPr lang="en-US" dirty="0" smtClean="0"/>
                        <a:t>(3, 2)</a:t>
                      </a:r>
                      <a:endParaRPr lang="en-US" dirty="0"/>
                    </a:p>
                  </a:txBody>
                  <a:tcPr/>
                </a:tc>
                <a:tc>
                  <a:txBody>
                    <a:bodyPr/>
                    <a:lstStyle/>
                    <a:p>
                      <a:r>
                        <a:rPr lang="en-US" dirty="0" smtClean="0"/>
                        <a:t>–</a:t>
                      </a:r>
                      <a:r>
                        <a:rPr lang="en-US" baseline="0" dirty="0" smtClean="0"/>
                        <a:t> 1</a:t>
                      </a:r>
                      <a:endParaRPr lang="en-US" i="1" dirty="0"/>
                    </a:p>
                  </a:txBody>
                  <a:tcPr/>
                </a:tc>
                <a:tc>
                  <a:txBody>
                    <a:bodyPr/>
                    <a:lstStyle/>
                    <a:p>
                      <a:r>
                        <a:rPr lang="en-US" i="0" dirty="0" smtClean="0"/>
                        <a:t>–</a:t>
                      </a:r>
                      <a:r>
                        <a:rPr lang="en-US" i="0" baseline="0" dirty="0" smtClean="0"/>
                        <a:t> 20.00</a:t>
                      </a:r>
                      <a:endParaRPr lang="en-US" i="0" dirty="0"/>
                    </a:p>
                  </a:txBody>
                  <a:tcPr/>
                </a:tc>
              </a:tr>
              <a:tr h="497401">
                <a:tc>
                  <a:txBody>
                    <a:bodyPr/>
                    <a:lstStyle/>
                    <a:p>
                      <a:r>
                        <a:rPr lang="en-US" dirty="0" smtClean="0"/>
                        <a:t>Net</a:t>
                      </a:r>
                      <a:r>
                        <a:rPr lang="en-US" baseline="0" dirty="0" smtClean="0"/>
                        <a:t> Change</a:t>
                      </a:r>
                      <a:endParaRPr lang="en-US" dirty="0"/>
                    </a:p>
                  </a:txBody>
                  <a:tcPr>
                    <a:lnB w="38100" cap="flat" cmpd="sng" algn="ctr">
                      <a:solidFill>
                        <a:schemeClr val="tx1"/>
                      </a:solidFill>
                      <a:prstDash val="solid"/>
                      <a:round/>
                      <a:headEnd type="none" w="med" len="med"/>
                      <a:tailEnd type="none" w="med" len="med"/>
                    </a:lnB>
                  </a:tcPr>
                </a:tc>
                <a:tc>
                  <a:txBody>
                    <a:bodyPr/>
                    <a:lstStyle/>
                    <a:p>
                      <a:endParaRPr lang="en-US" i="1" dirty="0"/>
                    </a:p>
                  </a:txBody>
                  <a:tcPr>
                    <a:lnB w="38100" cap="flat" cmpd="sng" algn="ctr">
                      <a:solidFill>
                        <a:schemeClr val="tx1"/>
                      </a:solidFill>
                      <a:prstDash val="solid"/>
                      <a:round/>
                      <a:headEnd type="none" w="med" len="med"/>
                      <a:tailEnd type="none" w="med" len="med"/>
                    </a:lnB>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a:t>
                      </a:r>
                      <a:r>
                        <a:rPr lang="en-US" baseline="0" dirty="0" smtClean="0"/>
                        <a:t>  0.00  (Improvement index)</a:t>
                      </a:r>
                      <a:endParaRPr lang="en-US" i="0" dirty="0" smtClean="0"/>
                    </a:p>
                  </a:txBody>
                  <a:tcPr>
                    <a:lnB w="38100" cap="flat" cmpd="sng" algn="ctr">
                      <a:solidFill>
                        <a:schemeClr val="tx1"/>
                      </a:solidFill>
                      <a:prstDash val="solid"/>
                      <a:round/>
                      <a:headEnd type="none" w="med" len="med"/>
                      <a:tailEnd type="none" w="med" len="med"/>
                    </a:lnB>
                  </a:tcPr>
                </a:tc>
              </a:tr>
            </a:tbl>
          </a:graphicData>
        </a:graphic>
      </p:graphicFrame>
    </p:spTree>
    <p:extLst>
      <p:ext uri="{BB962C8B-B14F-4D97-AF65-F5344CB8AC3E}">
        <p14:creationId xmlns="" xmlns:p14="http://schemas.microsoft.com/office/powerpoint/2010/main" val="2110809114"/>
      </p:ext>
    </p:extLst>
  </p:cSld>
  <p:clrMapOvr>
    <a:masterClrMapping/>
  </p:clrMapOvr>
  <mc:AlternateContent xmlns:mc="http://schemas.openxmlformats.org/markup-compatibility/2006">
    <mc:Choice xmlns=""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a:spLocks noGrp="1"/>
          </p:cNvSpPr>
          <p:nvPr>
            <p:ph type="title"/>
          </p:nvPr>
        </p:nvSpPr>
        <p:spPr>
          <a:xfrm>
            <a:off x="457200" y="274638"/>
            <a:ext cx="8229600" cy="1143000"/>
          </a:xfrm>
        </p:spPr>
        <p:txBody>
          <a:bodyPr>
            <a:normAutofit fontScale="90000"/>
          </a:bodyPr>
          <a:lstStyle/>
          <a:p>
            <a:r>
              <a:rPr lang="en-US" sz="4000" dirty="0" smtClean="0"/>
              <a:t>Closed Path and Adjustments for Cell (2, 3)</a:t>
            </a:r>
            <a:endParaRPr lang="en-US" dirty="0"/>
          </a:p>
        </p:txBody>
      </p:sp>
      <p:graphicFrame>
        <p:nvGraphicFramePr>
          <p:cNvPr id="8" name="Content Placeholder 3"/>
          <p:cNvGraphicFramePr>
            <a:graphicFrameLocks noGrp="1"/>
          </p:cNvGraphicFramePr>
          <p:nvPr>
            <p:ph idx="1"/>
            <p:extLst>
              <p:ext uri="{D42A27DB-BD31-4B8C-83A1-F6EECF244321}">
                <p14:modId xmlns="" xmlns:p14="http://schemas.microsoft.com/office/powerpoint/2010/main" val="4146629723"/>
              </p:ext>
            </p:extLst>
          </p:nvPr>
        </p:nvGraphicFramePr>
        <p:xfrm>
          <a:off x="457200" y="1752600"/>
          <a:ext cx="8229600" cy="4114800"/>
        </p:xfrm>
        <a:graphic>
          <a:graphicData uri="http://schemas.openxmlformats.org/drawingml/2006/table">
            <a:tbl>
              <a:tblPr firstRow="1" bandRow="1">
                <a:tableStyleId>{2D5ABB26-0587-4C30-8999-92F81FD0307C}</a:tableStyleId>
              </a:tblPr>
              <a:tblGrid>
                <a:gridCol w="1143000"/>
                <a:gridCol w="1295400"/>
                <a:gridCol w="647700"/>
                <a:gridCol w="1409700"/>
                <a:gridCol w="647700"/>
                <a:gridCol w="1409700"/>
                <a:gridCol w="647700"/>
                <a:gridCol w="1028700"/>
              </a:tblGrid>
              <a:tr h="457200">
                <a:tc>
                  <a:txBody>
                    <a:bodyPr/>
                    <a:lstStyle/>
                    <a:p>
                      <a:endParaRPr lang="en-US" b="1" dirty="0"/>
                    </a:p>
                  </a:txBody>
                  <a:tcPr anchor="b">
                    <a:lnT w="38100" cap="flat" cmpd="sng" algn="ctr">
                      <a:solidFill>
                        <a:schemeClr val="tx1"/>
                      </a:solidFill>
                      <a:prstDash val="solid"/>
                      <a:round/>
                      <a:headEnd type="none" w="med" len="med"/>
                      <a:tailEnd type="none" w="med" len="med"/>
                    </a:lnT>
                  </a:tcPr>
                </a:tc>
                <a:tc gridSpan="6">
                  <a:txBody>
                    <a:bodyPr/>
                    <a:lstStyle/>
                    <a:p>
                      <a:pPr algn="ctr"/>
                      <a:r>
                        <a:rPr lang="en-US" b="1" dirty="0" smtClean="0"/>
                        <a:t>Destination</a:t>
                      </a:r>
                      <a:endParaRPr lang="en-US" b="1" dirty="0"/>
                    </a:p>
                  </a:txBody>
                  <a:tcPr anchor="b">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dirty="0"/>
                    </a:p>
                  </a:txBody>
                  <a:tcPr/>
                </a:tc>
                <a:tc>
                  <a:txBody>
                    <a:bodyPr/>
                    <a:lstStyle/>
                    <a:p>
                      <a:endParaRPr lang="en-US" b="1" dirty="0"/>
                    </a:p>
                  </a:txBody>
                  <a:tcPr anchor="b">
                    <a:lnT w="38100" cap="flat" cmpd="sng" algn="ctr">
                      <a:solidFill>
                        <a:schemeClr val="tx1"/>
                      </a:solidFill>
                      <a:prstDash val="solid"/>
                      <a:round/>
                      <a:headEnd type="none" w="med" len="med"/>
                      <a:tailEnd type="none" w="med" len="med"/>
                    </a:lnT>
                  </a:tcPr>
                </a:tc>
              </a:tr>
              <a:tr h="457200">
                <a:tc>
                  <a:txBody>
                    <a:bodyPr/>
                    <a:lstStyle/>
                    <a:p>
                      <a:r>
                        <a:rPr lang="en-US" b="1" dirty="0" smtClean="0"/>
                        <a:t>Origin</a:t>
                      </a:r>
                      <a:endParaRPr lang="en-US" b="1" dirty="0"/>
                    </a:p>
                  </a:txBody>
                  <a:tcPr anchor="b">
                    <a:lnB w="12700" cap="flat" cmpd="sng" algn="ctr">
                      <a:solidFill>
                        <a:schemeClr val="tx1"/>
                      </a:solidFill>
                      <a:prstDash val="solid"/>
                      <a:round/>
                      <a:headEnd type="none" w="med" len="med"/>
                      <a:tailEnd type="none" w="med" len="med"/>
                    </a:lnB>
                  </a:tcPr>
                </a:tc>
                <a:tc gridSpan="2">
                  <a:txBody>
                    <a:bodyPr/>
                    <a:lstStyle/>
                    <a:p>
                      <a:pPr algn="ctr"/>
                      <a:r>
                        <a:rPr lang="en-US" b="1" dirty="0" smtClean="0"/>
                        <a:t>1</a:t>
                      </a:r>
                      <a:endParaRPr lang="en-US" b="1" dirty="0"/>
                    </a:p>
                  </a:txBody>
                  <a:tcPr anchor="b">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dirty="0"/>
                    </a:p>
                  </a:txBody>
                  <a:tcPr/>
                </a:tc>
                <a:tc gridSpan="2">
                  <a:txBody>
                    <a:bodyPr/>
                    <a:lstStyle/>
                    <a:p>
                      <a:pPr algn="ctr"/>
                      <a:r>
                        <a:rPr lang="en-US" b="1" dirty="0" smtClean="0"/>
                        <a:t>2</a:t>
                      </a:r>
                      <a:endParaRPr lang="en-US" b="1" dirty="0"/>
                    </a:p>
                  </a:txBody>
                  <a:tcPr anchor="b">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dirty="0"/>
                    </a:p>
                  </a:txBody>
                  <a:tcPr/>
                </a:tc>
                <a:tc gridSpan="2">
                  <a:txBody>
                    <a:bodyPr/>
                    <a:lstStyle/>
                    <a:p>
                      <a:pPr algn="ctr"/>
                      <a:r>
                        <a:rPr lang="en-US" b="1" dirty="0" smtClean="0"/>
                        <a:t>3</a:t>
                      </a:r>
                      <a:endParaRPr lang="en-US" b="1" dirty="0"/>
                    </a:p>
                  </a:txBody>
                  <a:tcPr anchor="b">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dirty="0"/>
                    </a:p>
                  </a:txBody>
                  <a:tcPr/>
                </a:tc>
                <a:tc>
                  <a:txBody>
                    <a:bodyPr/>
                    <a:lstStyle/>
                    <a:p>
                      <a:pPr algn="ctr"/>
                      <a:r>
                        <a:rPr lang="en-US" b="1" dirty="0" smtClean="0"/>
                        <a:t>Supply</a:t>
                      </a:r>
                      <a:endParaRPr lang="en-US" b="1" dirty="0"/>
                    </a:p>
                  </a:txBody>
                  <a:tcPr anchor="b">
                    <a:lnB w="12700" cap="flat" cmpd="sng" algn="ctr">
                      <a:solidFill>
                        <a:schemeClr val="tx1"/>
                      </a:solidFill>
                      <a:prstDash val="solid"/>
                      <a:round/>
                      <a:headEnd type="none" w="med" len="med"/>
                      <a:tailEnd type="none" w="med" len="med"/>
                    </a:lnB>
                  </a:tcPr>
                </a:tc>
              </a:tr>
              <a:tr h="457200">
                <a:tc rowSpan="2">
                  <a:txBody>
                    <a:bodyPr/>
                    <a:lstStyle/>
                    <a:p>
                      <a:r>
                        <a:rPr lang="en-US" b="1" dirty="0" smtClean="0"/>
                        <a:t>1</a:t>
                      </a:r>
                      <a:endParaRPr lang="en-US" b="1" dirty="0"/>
                    </a:p>
                  </a:txBody>
                  <a:tcPr anchor="b">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dirty="0"/>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pPr algn="ctr"/>
                      <a:r>
                        <a:rPr lang="en-US" dirty="0" smtClean="0"/>
                        <a:t>5</a:t>
                      </a:r>
                      <a:endParaRPr lang="en-US" dirty="0"/>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dirty="0"/>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pPr algn="ctr"/>
                      <a:r>
                        <a:rPr lang="en-US" dirty="0" smtClean="0"/>
                        <a:t>10</a:t>
                      </a:r>
                      <a:endParaRPr lang="en-US" dirty="0"/>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dirty="0"/>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pPr algn="ctr"/>
                      <a:r>
                        <a:rPr lang="en-US" dirty="0" smtClean="0"/>
                        <a:t>10</a:t>
                      </a:r>
                      <a:endParaRPr lang="en-US" dirty="0"/>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US" dirty="0"/>
                    </a:p>
                  </a:txBody>
                  <a:tcPr anchor="b">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tcPr>
                </a:tc>
              </a:tr>
              <a:tr h="457200">
                <a:tc vMerge="1">
                  <a:txBody>
                    <a:bodyPr/>
                    <a:lstStyle/>
                    <a:p>
                      <a:endParaRPr lang="en-US" b="1" dirty="0"/>
                    </a:p>
                  </a:txBody>
                  <a:tcPr anchor="b">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dirty="0" smtClean="0"/>
                        <a:t>55</a:t>
                      </a:r>
                      <a:endParaRPr lang="en-US" baseline="-25000" dirty="0" smtClean="0"/>
                    </a:p>
                  </a:txBody>
                  <a:tcPr anchor="b">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tcPr>
                </a:tc>
                <a:tc>
                  <a:txBody>
                    <a:bodyPr/>
                    <a:lstStyle/>
                    <a:p>
                      <a:endParaRPr lang="en-US" dirty="0"/>
                    </a:p>
                  </a:txBody>
                  <a:tcPr anchor="b">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baseline="-25000" dirty="0"/>
                    </a:p>
                  </a:txBody>
                  <a:tcPr anchor="b">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tcPr>
                </a:tc>
                <a:tc>
                  <a:txBody>
                    <a:bodyPr/>
                    <a:lstStyle/>
                    <a:p>
                      <a:endParaRPr lang="en-US" dirty="0"/>
                    </a:p>
                  </a:txBody>
                  <a:tcPr anchor="b">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baseline="-25000" dirty="0"/>
                    </a:p>
                  </a:txBody>
                  <a:tcPr anchor="b">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tcPr>
                </a:tc>
                <a:tc>
                  <a:txBody>
                    <a:bodyPr/>
                    <a:lstStyle/>
                    <a:p>
                      <a:endParaRPr lang="en-US" dirty="0"/>
                    </a:p>
                  </a:txBody>
                  <a:tcPr anchor="b">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smtClean="0"/>
                        <a:t>55</a:t>
                      </a:r>
                      <a:endParaRPr lang="en-US" dirty="0"/>
                    </a:p>
                  </a:txBody>
                  <a:tcPr anchor="b">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tcPr>
                </a:tc>
              </a:tr>
              <a:tr h="457200">
                <a:tc rowSpan="2">
                  <a:txBody>
                    <a:bodyPr/>
                    <a:lstStyle/>
                    <a:p>
                      <a:r>
                        <a:rPr lang="en-US" b="1" dirty="0" smtClean="0"/>
                        <a:t>2</a:t>
                      </a:r>
                      <a:endParaRPr lang="en-US" b="1" dirty="0"/>
                    </a:p>
                  </a:txBody>
                  <a:tcPr anchor="b">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dirty="0"/>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pPr algn="ctr"/>
                      <a:r>
                        <a:rPr lang="en-US" dirty="0" smtClean="0"/>
                        <a:t>20</a:t>
                      </a:r>
                      <a:endParaRPr lang="en-US" dirty="0"/>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dirty="0"/>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pPr algn="ctr"/>
                      <a:r>
                        <a:rPr lang="en-US" dirty="0" smtClean="0"/>
                        <a:t>30</a:t>
                      </a:r>
                      <a:endParaRPr lang="en-US" dirty="0"/>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dirty="0"/>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pPr algn="ctr"/>
                      <a:r>
                        <a:rPr lang="en-US" dirty="0" smtClean="0"/>
                        <a:t>20</a:t>
                      </a:r>
                      <a:endParaRPr lang="en-US" dirty="0"/>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dirty="0"/>
                    </a:p>
                  </a:txBody>
                  <a:tcPr anchor="b">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tcPr>
                </a:tc>
              </a:tr>
              <a:tr h="457200">
                <a:tc vMerge="1">
                  <a:txBody>
                    <a:bodyPr/>
                    <a:lstStyle/>
                    <a:p>
                      <a:endParaRPr lang="en-US" b="1" dirty="0"/>
                    </a:p>
                  </a:txBody>
                  <a:tcPr anchor="b">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pPr algn="ctr"/>
                      <a:r>
                        <a:rPr lang="en-US" dirty="0" smtClean="0"/>
                        <a:t>15</a:t>
                      </a:r>
                      <a:endParaRPr lang="en-US" baseline="-25000" dirty="0"/>
                    </a:p>
                  </a:txBody>
                  <a:tcPr anchor="b">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tcPr>
                </a:tc>
                <a:tc>
                  <a:txBody>
                    <a:bodyPr/>
                    <a:lstStyle/>
                    <a:p>
                      <a:endParaRPr lang="en-US" dirty="0"/>
                    </a:p>
                  </a:txBody>
                  <a:tcPr anchor="b">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smtClean="0"/>
                        <a:t>65</a:t>
                      </a:r>
                      <a:endParaRPr lang="en-US" baseline="-25000" dirty="0"/>
                    </a:p>
                  </a:txBody>
                  <a:tcPr anchor="b">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tcPr>
                </a:tc>
                <a:tc>
                  <a:txBody>
                    <a:bodyPr/>
                    <a:lstStyle/>
                    <a:p>
                      <a:endParaRPr lang="en-US" dirty="0"/>
                    </a:p>
                  </a:txBody>
                  <a:tcPr anchor="b">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baseline="-25000" dirty="0"/>
                    </a:p>
                  </a:txBody>
                  <a:tcPr anchor="b">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tcPr>
                </a:tc>
                <a:tc>
                  <a:txBody>
                    <a:bodyPr/>
                    <a:lstStyle/>
                    <a:p>
                      <a:endParaRPr lang="en-US" dirty="0"/>
                    </a:p>
                  </a:txBody>
                  <a:tcPr anchor="b">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smtClean="0"/>
                        <a:t>80</a:t>
                      </a:r>
                      <a:endParaRPr lang="en-US" dirty="0"/>
                    </a:p>
                  </a:txBody>
                  <a:tcPr anchor="b">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tcPr>
                </a:tc>
              </a:tr>
              <a:tr h="457200">
                <a:tc rowSpan="2">
                  <a:txBody>
                    <a:bodyPr/>
                    <a:lstStyle/>
                    <a:p>
                      <a:r>
                        <a:rPr lang="en-US" b="1" dirty="0" smtClean="0"/>
                        <a:t>3</a:t>
                      </a:r>
                      <a:endParaRPr lang="en-US" b="1" dirty="0"/>
                    </a:p>
                  </a:txBody>
                  <a:tcPr anchor="b">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dirty="0"/>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pPr algn="ctr"/>
                      <a:r>
                        <a:rPr lang="en-US" dirty="0" smtClean="0"/>
                        <a:t>10</a:t>
                      </a:r>
                      <a:endParaRPr lang="en-US" dirty="0"/>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dirty="0"/>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pPr algn="ctr"/>
                      <a:r>
                        <a:rPr lang="en-US" dirty="0" smtClean="0"/>
                        <a:t>20</a:t>
                      </a:r>
                      <a:endParaRPr lang="en-US" dirty="0"/>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dirty="0"/>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pPr algn="ctr"/>
                      <a:r>
                        <a:rPr lang="en-US" dirty="0" smtClean="0"/>
                        <a:t>30</a:t>
                      </a:r>
                      <a:endParaRPr lang="en-US" dirty="0"/>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dirty="0"/>
                    </a:p>
                  </a:txBody>
                  <a:tcPr anchor="b">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tcPr>
                </a:tc>
              </a:tr>
              <a:tr h="457200">
                <a:tc vMerge="1">
                  <a:txBody>
                    <a:bodyPr/>
                    <a:lstStyle/>
                    <a:p>
                      <a:endParaRPr lang="en-US" b="1" dirty="0"/>
                    </a:p>
                  </a:txBody>
                  <a:tcPr anchor="b">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pPr algn="ctr"/>
                      <a:endParaRPr lang="en-US" baseline="-25000" dirty="0"/>
                    </a:p>
                  </a:txBody>
                  <a:tcPr anchor="b">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tcPr>
                </a:tc>
                <a:tc>
                  <a:txBody>
                    <a:bodyPr/>
                    <a:lstStyle/>
                    <a:p>
                      <a:endParaRPr lang="en-US" dirty="0"/>
                    </a:p>
                  </a:txBody>
                  <a:tcPr anchor="b">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smtClean="0"/>
                        <a:t>35</a:t>
                      </a:r>
                      <a:endParaRPr lang="en-US" baseline="-25000" dirty="0"/>
                    </a:p>
                  </a:txBody>
                  <a:tcPr anchor="b">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tcPr>
                </a:tc>
                <a:tc>
                  <a:txBody>
                    <a:bodyPr/>
                    <a:lstStyle/>
                    <a:p>
                      <a:endParaRPr lang="en-US" dirty="0"/>
                    </a:p>
                  </a:txBody>
                  <a:tcPr anchor="b">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smtClean="0"/>
                        <a:t>40</a:t>
                      </a:r>
                      <a:endParaRPr lang="en-US" baseline="-25000" dirty="0"/>
                    </a:p>
                  </a:txBody>
                  <a:tcPr anchor="b">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tcPr>
                </a:tc>
                <a:tc>
                  <a:txBody>
                    <a:bodyPr/>
                    <a:lstStyle/>
                    <a:p>
                      <a:endParaRPr lang="en-US" dirty="0"/>
                    </a:p>
                  </a:txBody>
                  <a:tcPr anchor="b">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smtClean="0"/>
                        <a:t>75</a:t>
                      </a:r>
                      <a:endParaRPr lang="en-US" dirty="0"/>
                    </a:p>
                  </a:txBody>
                  <a:tcPr anchor="b">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tcPr>
                </a:tc>
              </a:tr>
              <a:tr h="457200">
                <a:tc>
                  <a:txBody>
                    <a:bodyPr/>
                    <a:lstStyle/>
                    <a:p>
                      <a:r>
                        <a:rPr lang="en-US" b="1" dirty="0" smtClean="0"/>
                        <a:t>Demand</a:t>
                      </a:r>
                      <a:endParaRPr lang="en-US" b="1" dirty="0"/>
                    </a:p>
                  </a:txBody>
                  <a:tcPr anchor="b">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tc gridSpan="2">
                  <a:txBody>
                    <a:bodyPr/>
                    <a:lstStyle/>
                    <a:p>
                      <a:r>
                        <a:rPr lang="en-US" dirty="0" smtClean="0"/>
                        <a:t>          70</a:t>
                      </a:r>
                      <a:endParaRPr lang="en-US" dirty="0"/>
                    </a:p>
                  </a:txBody>
                  <a:tcPr anchor="b">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tc hMerge="1">
                  <a:txBody>
                    <a:bodyPr/>
                    <a:lstStyle/>
                    <a:p>
                      <a:endParaRPr lang="en-US" dirty="0"/>
                    </a:p>
                  </a:txBody>
                  <a:tcPr/>
                </a:tc>
                <a:tc gridSpan="2">
                  <a:txBody>
                    <a:bodyPr/>
                    <a:lstStyle/>
                    <a:p>
                      <a:r>
                        <a:rPr lang="en-US" dirty="0" smtClean="0"/>
                        <a:t>         100</a:t>
                      </a:r>
                      <a:endParaRPr lang="en-US" dirty="0"/>
                    </a:p>
                  </a:txBody>
                  <a:tcPr anchor="b">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tc hMerge="1">
                  <a:txBody>
                    <a:bodyPr/>
                    <a:lstStyle/>
                    <a:p>
                      <a:endParaRPr lang="en-US" dirty="0"/>
                    </a:p>
                  </a:txBody>
                  <a:tcPr/>
                </a:tc>
                <a:tc gridSpan="2">
                  <a:txBody>
                    <a:bodyPr/>
                    <a:lstStyle/>
                    <a:p>
                      <a:r>
                        <a:rPr lang="en-US" dirty="0" smtClean="0"/>
                        <a:t>          40</a:t>
                      </a:r>
                      <a:endParaRPr lang="en-US" dirty="0"/>
                    </a:p>
                  </a:txBody>
                  <a:tcPr anchor="b">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tc hMerge="1">
                  <a:txBody>
                    <a:bodyPr/>
                    <a:lstStyle/>
                    <a:p>
                      <a:endParaRPr lang="en-US" dirty="0"/>
                    </a:p>
                  </a:txBody>
                  <a:tcPr/>
                </a:tc>
                <a:tc>
                  <a:txBody>
                    <a:bodyPr/>
                    <a:lstStyle/>
                    <a:p>
                      <a:pPr algn="ctr"/>
                      <a:r>
                        <a:rPr lang="en-US" dirty="0" smtClean="0"/>
                        <a:t>210</a:t>
                      </a:r>
                      <a:endParaRPr lang="en-US" dirty="0"/>
                    </a:p>
                  </a:txBody>
                  <a:tcPr anchor="b">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tr>
            </a:tbl>
          </a:graphicData>
        </a:graphic>
      </p:graphicFrame>
      <p:sp>
        <p:nvSpPr>
          <p:cNvPr id="9" name="Oval 8"/>
          <p:cNvSpPr/>
          <p:nvPr/>
        </p:nvSpPr>
        <p:spPr>
          <a:xfrm>
            <a:off x="1905000" y="4038600"/>
            <a:ext cx="533400" cy="381000"/>
          </a:xfrm>
          <a:prstGeom prst="ellipse">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p:cNvSpPr/>
          <p:nvPr/>
        </p:nvSpPr>
        <p:spPr>
          <a:xfrm>
            <a:off x="1905000" y="3124200"/>
            <a:ext cx="533400" cy="381000"/>
          </a:xfrm>
          <a:prstGeom prst="ellipse">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Oval 10"/>
          <p:cNvSpPr/>
          <p:nvPr/>
        </p:nvSpPr>
        <p:spPr>
          <a:xfrm>
            <a:off x="3962400" y="4038600"/>
            <a:ext cx="533400" cy="381000"/>
          </a:xfrm>
          <a:prstGeom prst="ellipse">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Oval 11"/>
          <p:cNvSpPr/>
          <p:nvPr/>
        </p:nvSpPr>
        <p:spPr>
          <a:xfrm>
            <a:off x="3962400" y="4953000"/>
            <a:ext cx="533400" cy="381000"/>
          </a:xfrm>
          <a:prstGeom prst="ellipse">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Oval 12"/>
          <p:cNvSpPr/>
          <p:nvPr/>
        </p:nvSpPr>
        <p:spPr>
          <a:xfrm>
            <a:off x="6019800" y="4953000"/>
            <a:ext cx="533400" cy="381000"/>
          </a:xfrm>
          <a:prstGeom prst="ellipse">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 xmlns:p14="http://schemas.microsoft.com/office/powerpoint/2010/main" val="3496199718"/>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Content Placeholder 4"/>
          <p:cNvGraphicFramePr>
            <a:graphicFrameLocks noGrp="1"/>
          </p:cNvGraphicFramePr>
          <p:nvPr>
            <p:ph idx="1"/>
            <p:extLst>
              <p:ext uri="{D42A27DB-BD31-4B8C-83A1-F6EECF244321}">
                <p14:modId xmlns="" xmlns:p14="http://schemas.microsoft.com/office/powerpoint/2010/main" val="3198293147"/>
              </p:ext>
            </p:extLst>
          </p:nvPr>
        </p:nvGraphicFramePr>
        <p:xfrm>
          <a:off x="914400" y="609600"/>
          <a:ext cx="7315200" cy="4572001"/>
        </p:xfrm>
        <a:graphic>
          <a:graphicData uri="http://schemas.openxmlformats.org/drawingml/2006/table">
            <a:tbl>
              <a:tblPr firstRow="1" bandRow="1">
                <a:tableStyleId>{2D5ABB26-0587-4C30-8999-92F81FD0307C}</a:tableStyleId>
              </a:tblPr>
              <a:tblGrid>
                <a:gridCol w="1911927"/>
                <a:gridCol w="1828800"/>
                <a:gridCol w="3574473"/>
              </a:tblGrid>
              <a:tr h="1226468">
                <a:tc gridSpan="3">
                  <a:txBody>
                    <a:bodyPr/>
                    <a:lstStyle/>
                    <a:p>
                      <a:r>
                        <a:rPr lang="en-US" b="1" dirty="0" smtClean="0"/>
                        <a:t>Marginal Effects on Value</a:t>
                      </a:r>
                      <a:r>
                        <a:rPr lang="en-US" b="1" baseline="0" dirty="0" smtClean="0"/>
                        <a:t> of</a:t>
                      </a:r>
                    </a:p>
                    <a:p>
                      <a:r>
                        <a:rPr lang="en-US" b="1" baseline="0" dirty="0" smtClean="0"/>
                        <a:t>Objective Function from Introducing</a:t>
                      </a:r>
                    </a:p>
                    <a:p>
                      <a:r>
                        <a:rPr lang="en-US" b="1" baseline="0" dirty="0" smtClean="0"/>
                        <a:t>One Unit in Cell (2, 3)</a:t>
                      </a:r>
                    </a:p>
                  </a:txBody>
                  <a:tcPr anchor="b">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a:p>
                  </a:txBody>
                  <a:tcPr/>
                </a:tc>
                <a:tc hMerge="1">
                  <a:txBody>
                    <a:bodyPr/>
                    <a:lstStyle/>
                    <a:p>
                      <a:endParaRPr lang="en-US" dirty="0"/>
                    </a:p>
                  </a:txBody>
                  <a:tcPr/>
                </a:tc>
              </a:tr>
              <a:tr h="858528">
                <a:tc>
                  <a:txBody>
                    <a:bodyPr/>
                    <a:lstStyle/>
                    <a:p>
                      <a:r>
                        <a:rPr lang="en-US" b="1" dirty="0" smtClean="0"/>
                        <a:t>Cell</a:t>
                      </a:r>
                    </a:p>
                    <a:p>
                      <a:r>
                        <a:rPr lang="en-US" b="1" dirty="0" smtClean="0"/>
                        <a:t>Adjusted</a:t>
                      </a:r>
                      <a:endParaRPr lang="en-US" b="1" dirty="0"/>
                    </a:p>
                  </a:txBody>
                  <a:tcPr anchor="b">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b="1" dirty="0" smtClean="0"/>
                        <a:t>Adjustment</a:t>
                      </a:r>
                      <a:endParaRPr lang="en-US" b="1" dirty="0"/>
                    </a:p>
                  </a:txBody>
                  <a:tcPr anchor="b">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b="1" dirty="0" smtClean="0"/>
                        <a:t>Change in</a:t>
                      </a:r>
                    </a:p>
                    <a:p>
                      <a:r>
                        <a:rPr lang="en-US" b="1" dirty="0" smtClean="0"/>
                        <a:t>Cost</a:t>
                      </a:r>
                      <a:endParaRPr lang="en-US" b="1" dirty="0"/>
                    </a:p>
                  </a:txBody>
                  <a:tcPr anchor="b">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497401">
                <a:tc>
                  <a:txBody>
                    <a:bodyPr/>
                    <a:lstStyle/>
                    <a:p>
                      <a:r>
                        <a:rPr lang="en-US" dirty="0" smtClean="0"/>
                        <a:t>(2, 3)</a:t>
                      </a:r>
                      <a:endParaRPr lang="en-US" dirty="0"/>
                    </a:p>
                  </a:txBody>
                  <a:tcPr>
                    <a:lnT w="12700" cap="flat" cmpd="sng" algn="ctr">
                      <a:solidFill>
                        <a:schemeClr val="tx1"/>
                      </a:solidFill>
                      <a:prstDash val="solid"/>
                      <a:round/>
                      <a:headEnd type="none" w="med" len="med"/>
                      <a:tailEnd type="none" w="med" len="med"/>
                    </a:lnT>
                  </a:tcPr>
                </a:tc>
                <a:tc>
                  <a:txBody>
                    <a:bodyPr/>
                    <a:lstStyle/>
                    <a:p>
                      <a:r>
                        <a:rPr lang="en-US" dirty="0" smtClean="0"/>
                        <a:t>+ 1</a:t>
                      </a:r>
                      <a:endParaRPr lang="en-US" dirty="0"/>
                    </a:p>
                  </a:txBody>
                  <a:tcPr>
                    <a:lnT w="12700" cap="flat" cmpd="sng" algn="ctr">
                      <a:solidFill>
                        <a:schemeClr val="tx1"/>
                      </a:solidFill>
                      <a:prstDash val="solid"/>
                      <a:round/>
                      <a:headEnd type="none" w="med" len="med"/>
                      <a:tailEnd type="none" w="med" len="med"/>
                    </a:lnT>
                  </a:tcPr>
                </a:tc>
                <a:tc>
                  <a:txBody>
                    <a:bodyPr/>
                    <a:lstStyle/>
                    <a:p>
                      <a:r>
                        <a:rPr lang="en-US" dirty="0" smtClean="0"/>
                        <a:t>+$20.00</a:t>
                      </a:r>
                      <a:endParaRPr lang="en-US" dirty="0"/>
                    </a:p>
                  </a:txBody>
                  <a:tcPr>
                    <a:lnT w="12700" cap="flat" cmpd="sng" algn="ctr">
                      <a:solidFill>
                        <a:schemeClr val="tx1"/>
                      </a:solidFill>
                      <a:prstDash val="solid"/>
                      <a:round/>
                      <a:headEnd type="none" w="med" len="med"/>
                      <a:tailEnd type="none" w="med" len="med"/>
                    </a:lnT>
                  </a:tcPr>
                </a:tc>
              </a:tr>
              <a:tr h="497401">
                <a:tc>
                  <a:txBody>
                    <a:bodyPr/>
                    <a:lstStyle/>
                    <a:p>
                      <a:r>
                        <a:rPr lang="en-US" dirty="0" smtClean="0"/>
                        <a:t>(3, 3)</a:t>
                      </a:r>
                      <a:endParaRPr lang="en-US" dirty="0"/>
                    </a:p>
                  </a:txBody>
                  <a:tcPr/>
                </a:tc>
                <a:tc>
                  <a:txBody>
                    <a:bodyPr/>
                    <a:lstStyle/>
                    <a:p>
                      <a:r>
                        <a:rPr lang="en-US" dirty="0" smtClean="0"/>
                        <a:t>– 1</a:t>
                      </a:r>
                      <a:endParaRPr lang="en-US" dirty="0"/>
                    </a:p>
                  </a:txBody>
                  <a:tcPr/>
                </a:tc>
                <a:tc>
                  <a:txBody>
                    <a:bodyPr/>
                    <a:lstStyle/>
                    <a:p>
                      <a:r>
                        <a:rPr lang="en-US" dirty="0" smtClean="0"/>
                        <a:t>–  30.00</a:t>
                      </a:r>
                      <a:endParaRPr lang="en-US" i="1" dirty="0"/>
                    </a:p>
                  </a:txBody>
                  <a:tcPr/>
                </a:tc>
              </a:tr>
              <a:tr h="497401">
                <a:tc>
                  <a:txBody>
                    <a:bodyPr/>
                    <a:lstStyle/>
                    <a:p>
                      <a:r>
                        <a:rPr lang="en-US" dirty="0" smtClean="0"/>
                        <a:t>(3, 2)</a:t>
                      </a:r>
                      <a:endParaRPr lang="en-US" dirty="0"/>
                    </a:p>
                  </a:txBody>
                  <a:tcPr/>
                </a:tc>
                <a:tc>
                  <a:txBody>
                    <a:bodyPr/>
                    <a:lstStyle/>
                    <a:p>
                      <a:r>
                        <a:rPr lang="en-US" dirty="0" smtClean="0"/>
                        <a:t>+</a:t>
                      </a:r>
                      <a:r>
                        <a:rPr lang="en-US" baseline="0" dirty="0" smtClean="0"/>
                        <a:t> 1</a:t>
                      </a:r>
                      <a:endParaRPr lang="en-US" dirty="0"/>
                    </a:p>
                  </a:txBody>
                  <a:tcPr/>
                </a:tc>
                <a:tc>
                  <a:txBody>
                    <a:bodyPr/>
                    <a:lstStyle/>
                    <a:p>
                      <a:r>
                        <a:rPr lang="en-US" i="0" dirty="0" smtClean="0"/>
                        <a:t>+</a:t>
                      </a:r>
                      <a:r>
                        <a:rPr lang="en-US" i="0" baseline="0" dirty="0" smtClean="0"/>
                        <a:t>   20.00</a:t>
                      </a:r>
                      <a:endParaRPr lang="en-US" i="0" dirty="0"/>
                    </a:p>
                  </a:txBody>
                  <a:tcPr/>
                </a:tc>
              </a:tr>
              <a:tr h="497401">
                <a:tc>
                  <a:txBody>
                    <a:bodyPr/>
                    <a:lstStyle/>
                    <a:p>
                      <a:r>
                        <a:rPr lang="en-US" dirty="0" smtClean="0"/>
                        <a:t>(2, 2)</a:t>
                      </a:r>
                      <a:endParaRPr lang="en-US" dirty="0"/>
                    </a:p>
                  </a:txBody>
                  <a:tcPr/>
                </a:tc>
                <a:tc>
                  <a:txBody>
                    <a:bodyPr/>
                    <a:lstStyle/>
                    <a:p>
                      <a:r>
                        <a:rPr lang="en-US" dirty="0" smtClean="0"/>
                        <a:t>–</a:t>
                      </a:r>
                      <a:r>
                        <a:rPr lang="en-US" baseline="0" dirty="0" smtClean="0"/>
                        <a:t> 1</a:t>
                      </a:r>
                      <a:endParaRPr lang="en-US" i="1" dirty="0"/>
                    </a:p>
                  </a:txBody>
                  <a:tcPr/>
                </a:tc>
                <a:tc>
                  <a:txBody>
                    <a:bodyPr/>
                    <a:lstStyle/>
                    <a:p>
                      <a:r>
                        <a:rPr lang="en-US" i="0" dirty="0" smtClean="0"/>
                        <a:t>–</a:t>
                      </a:r>
                      <a:r>
                        <a:rPr lang="en-US" i="0" baseline="0" dirty="0" smtClean="0"/>
                        <a:t> 30.00</a:t>
                      </a:r>
                      <a:endParaRPr lang="en-US" i="0" dirty="0"/>
                    </a:p>
                  </a:txBody>
                  <a:tcPr/>
                </a:tc>
              </a:tr>
              <a:tr h="497401">
                <a:tc>
                  <a:txBody>
                    <a:bodyPr/>
                    <a:lstStyle/>
                    <a:p>
                      <a:r>
                        <a:rPr lang="en-US" dirty="0" smtClean="0"/>
                        <a:t>Net</a:t>
                      </a:r>
                      <a:r>
                        <a:rPr lang="en-US" baseline="0" dirty="0" smtClean="0"/>
                        <a:t> Change</a:t>
                      </a:r>
                      <a:endParaRPr lang="en-US" dirty="0"/>
                    </a:p>
                  </a:txBody>
                  <a:tcPr>
                    <a:lnB w="38100" cap="flat" cmpd="sng" algn="ctr">
                      <a:solidFill>
                        <a:schemeClr val="tx1"/>
                      </a:solidFill>
                      <a:prstDash val="solid"/>
                      <a:round/>
                      <a:headEnd type="none" w="med" len="med"/>
                      <a:tailEnd type="none" w="med" len="med"/>
                    </a:lnB>
                  </a:tcPr>
                </a:tc>
                <a:tc>
                  <a:txBody>
                    <a:bodyPr/>
                    <a:lstStyle/>
                    <a:p>
                      <a:endParaRPr lang="en-US" i="1" dirty="0"/>
                    </a:p>
                  </a:txBody>
                  <a:tcPr>
                    <a:lnB w="38100" cap="flat" cmpd="sng" algn="ctr">
                      <a:solidFill>
                        <a:schemeClr val="tx1"/>
                      </a:solidFill>
                      <a:prstDash val="solid"/>
                      <a:round/>
                      <a:headEnd type="none" w="med" len="med"/>
                      <a:tailEnd type="none" w="med" len="med"/>
                    </a:lnB>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a:t>
                      </a:r>
                      <a:r>
                        <a:rPr lang="en-US" baseline="0" dirty="0" smtClean="0"/>
                        <a:t>  20.00  (Improvement index)</a:t>
                      </a:r>
                      <a:endParaRPr lang="en-US" i="0" dirty="0" smtClean="0"/>
                    </a:p>
                  </a:txBody>
                  <a:tcPr>
                    <a:lnB w="38100" cap="flat" cmpd="sng" algn="ctr">
                      <a:solidFill>
                        <a:schemeClr val="tx1"/>
                      </a:solidFill>
                      <a:prstDash val="solid"/>
                      <a:round/>
                      <a:headEnd type="none" w="med" len="med"/>
                      <a:tailEnd type="none" w="med" len="med"/>
                    </a:lnB>
                  </a:tcPr>
                </a:tc>
              </a:tr>
            </a:tbl>
          </a:graphicData>
        </a:graphic>
      </p:graphicFrame>
    </p:spTree>
    <p:extLst>
      <p:ext uri="{BB962C8B-B14F-4D97-AF65-F5344CB8AC3E}">
        <p14:creationId xmlns="" xmlns:p14="http://schemas.microsoft.com/office/powerpoint/2010/main" val="614766927"/>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Content Placeholder 4"/>
          <p:cNvGraphicFramePr>
            <a:graphicFrameLocks noGrp="1"/>
          </p:cNvGraphicFramePr>
          <p:nvPr>
            <p:ph idx="1"/>
            <p:extLst>
              <p:ext uri="{D42A27DB-BD31-4B8C-83A1-F6EECF244321}">
                <p14:modId xmlns="" xmlns:p14="http://schemas.microsoft.com/office/powerpoint/2010/main" val="4079611951"/>
              </p:ext>
            </p:extLst>
          </p:nvPr>
        </p:nvGraphicFramePr>
        <p:xfrm>
          <a:off x="533402" y="762000"/>
          <a:ext cx="8153399" cy="4273151"/>
        </p:xfrm>
        <a:graphic>
          <a:graphicData uri="http://schemas.openxmlformats.org/drawingml/2006/table">
            <a:tbl>
              <a:tblPr firstRow="1" bandRow="1">
                <a:tableStyleId>{2D5ABB26-0587-4C30-8999-92F81FD0307C}</a:tableStyleId>
              </a:tblPr>
              <a:tblGrid>
                <a:gridCol w="1219198"/>
                <a:gridCol w="5410200"/>
                <a:gridCol w="1524001"/>
              </a:tblGrid>
              <a:tr h="1226468">
                <a:tc gridSpan="3">
                  <a:txBody>
                    <a:bodyPr/>
                    <a:lstStyle/>
                    <a:p>
                      <a:r>
                        <a:rPr lang="en-US" sz="3200" b="1" dirty="0" smtClean="0"/>
                        <a:t>Closed Paths and Improvement Indices</a:t>
                      </a:r>
                      <a:r>
                        <a:rPr lang="en-US" sz="3200" b="1" baseline="0" dirty="0" smtClean="0"/>
                        <a:t> for Initial Solution</a:t>
                      </a:r>
                    </a:p>
                  </a:txBody>
                  <a:tcPr anchor="b">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a:p>
                  </a:txBody>
                  <a:tcPr/>
                </a:tc>
                <a:tc hMerge="1">
                  <a:txBody>
                    <a:bodyPr/>
                    <a:lstStyle/>
                    <a:p>
                      <a:endParaRPr lang="en-US" dirty="0"/>
                    </a:p>
                  </a:txBody>
                  <a:tcPr/>
                </a:tc>
              </a:tr>
              <a:tr h="858528">
                <a:tc>
                  <a:txBody>
                    <a:bodyPr/>
                    <a:lstStyle/>
                    <a:p>
                      <a:r>
                        <a:rPr lang="en-US" b="1" dirty="0" smtClean="0"/>
                        <a:t>Non-basic</a:t>
                      </a:r>
                    </a:p>
                    <a:p>
                      <a:r>
                        <a:rPr lang="en-US" b="1" dirty="0" smtClean="0"/>
                        <a:t>Cell</a:t>
                      </a:r>
                    </a:p>
                  </a:txBody>
                  <a:tcPr anchor="b">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b="1" dirty="0" smtClean="0"/>
                        <a:t>Closed Path</a:t>
                      </a:r>
                      <a:endParaRPr lang="en-US" b="1" dirty="0"/>
                    </a:p>
                  </a:txBody>
                  <a:tcPr anchor="b">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b="1" baseline="0" dirty="0" smtClean="0"/>
                        <a:t>Improvement </a:t>
                      </a:r>
                    </a:p>
                    <a:p>
                      <a:r>
                        <a:rPr lang="en-US" b="1" baseline="0" dirty="0" smtClean="0"/>
                        <a:t>index</a:t>
                      </a:r>
                      <a:endParaRPr lang="en-US" b="1" dirty="0"/>
                    </a:p>
                  </a:txBody>
                  <a:tcPr anchor="b">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497401">
                <a:tc>
                  <a:txBody>
                    <a:bodyPr/>
                    <a:lstStyle/>
                    <a:p>
                      <a:r>
                        <a:rPr lang="en-US" dirty="0" smtClean="0"/>
                        <a:t>(1, 2)</a:t>
                      </a:r>
                      <a:endParaRPr lang="en-US" dirty="0"/>
                    </a:p>
                  </a:txBody>
                  <a:tcPr>
                    <a:lnT w="12700" cap="flat" cmpd="sng" algn="ctr">
                      <a:solidFill>
                        <a:schemeClr val="tx1"/>
                      </a:solidFill>
                      <a:prstDash val="solid"/>
                      <a:round/>
                      <a:headEnd type="none" w="med" len="med"/>
                      <a:tailEnd type="none" w="med" len="med"/>
                    </a:lnT>
                  </a:tcPr>
                </a:tc>
                <a:tc>
                  <a:txBody>
                    <a:bodyPr/>
                    <a:lstStyle/>
                    <a:p>
                      <a:r>
                        <a:rPr lang="en-US" sz="1800" dirty="0" smtClean="0"/>
                        <a:t>(1, 2) </a:t>
                      </a:r>
                      <a:r>
                        <a:rPr lang="en-US" sz="1800" dirty="0" smtClean="0">
                          <a:sym typeface="Wingdings" pitchFamily="2" charset="2"/>
                        </a:rPr>
                        <a:t> (1, 1)  (2, 1)  (2, 2)  (1, 2)</a:t>
                      </a:r>
                      <a:endParaRPr lang="en-US" sz="1800" dirty="0"/>
                    </a:p>
                  </a:txBody>
                  <a:tcPr>
                    <a:lnT w="12700" cap="flat" cmpd="sng" algn="ctr">
                      <a:solidFill>
                        <a:schemeClr val="tx1"/>
                      </a:solidFill>
                      <a:prstDash val="solid"/>
                      <a:round/>
                      <a:headEnd type="none" w="med" len="med"/>
                      <a:tailEnd type="none" w="med" len="med"/>
                    </a:lnT>
                  </a:tcPr>
                </a:tc>
                <a:tc>
                  <a:txBody>
                    <a:bodyPr/>
                    <a:lstStyle/>
                    <a:p>
                      <a:r>
                        <a:rPr lang="en-US" dirty="0" smtClean="0"/>
                        <a:t>– $5.00</a:t>
                      </a:r>
                      <a:endParaRPr lang="en-US" dirty="0"/>
                    </a:p>
                  </a:txBody>
                  <a:tcPr>
                    <a:lnT w="12700" cap="flat" cmpd="sng" algn="ctr">
                      <a:solidFill>
                        <a:schemeClr val="tx1"/>
                      </a:solidFill>
                      <a:prstDash val="solid"/>
                      <a:round/>
                      <a:headEnd type="none" w="med" len="med"/>
                      <a:tailEnd type="none" w="med" len="med"/>
                    </a:lnT>
                  </a:tcPr>
                </a:tc>
              </a:tr>
              <a:tr h="497401">
                <a:tc>
                  <a:txBody>
                    <a:bodyPr/>
                    <a:lstStyle/>
                    <a:p>
                      <a:r>
                        <a:rPr lang="en-US" dirty="0" smtClean="0"/>
                        <a:t>(1, 3)</a:t>
                      </a:r>
                      <a:endParaRPr lang="en-US" dirty="0"/>
                    </a:p>
                  </a:txBody>
                  <a:tcPr/>
                </a:tc>
                <a:tc>
                  <a:txBody>
                    <a:bodyPr/>
                    <a:lstStyle/>
                    <a:p>
                      <a:r>
                        <a:rPr lang="en-US" sz="1800" dirty="0" smtClean="0"/>
                        <a:t>(1, 3) </a:t>
                      </a:r>
                      <a:r>
                        <a:rPr lang="en-US" sz="1800" dirty="0" smtClean="0">
                          <a:sym typeface="Wingdings" pitchFamily="2" charset="2"/>
                        </a:rPr>
                        <a:t> (1,</a:t>
                      </a:r>
                      <a:r>
                        <a:rPr lang="en-US" sz="1800" baseline="0" dirty="0" smtClean="0">
                          <a:sym typeface="Wingdings" pitchFamily="2" charset="2"/>
                        </a:rPr>
                        <a:t> 1)  (2, 1)  (2, 2)  (3, 2)  (3, 3)  (1, 3)</a:t>
                      </a:r>
                      <a:endParaRPr lang="en-US" sz="1800" dirty="0"/>
                    </a:p>
                  </a:txBody>
                  <a:tcPr/>
                </a:tc>
                <a:tc>
                  <a:txBody>
                    <a:bodyPr/>
                    <a:lstStyle/>
                    <a:p>
                      <a:r>
                        <a:rPr lang="en-US" dirty="0" smtClean="0"/>
                        <a:t>– $15.00</a:t>
                      </a:r>
                      <a:endParaRPr lang="en-US" i="1" dirty="0"/>
                    </a:p>
                  </a:txBody>
                  <a:tcPr/>
                </a:tc>
              </a:tr>
              <a:tr h="497401">
                <a:tc>
                  <a:txBody>
                    <a:bodyPr/>
                    <a:lstStyle/>
                    <a:p>
                      <a:r>
                        <a:rPr lang="en-US" dirty="0" smtClean="0"/>
                        <a:t>(2, 3)</a:t>
                      </a:r>
                      <a:endParaRPr lang="en-US" dirty="0"/>
                    </a:p>
                  </a:txBody>
                  <a:tcPr/>
                </a:tc>
                <a:tc>
                  <a:txBody>
                    <a:bodyPr/>
                    <a:lstStyle/>
                    <a:p>
                      <a:r>
                        <a:rPr lang="en-US" sz="1800" dirty="0" smtClean="0"/>
                        <a:t>(2, 3) </a:t>
                      </a:r>
                      <a:r>
                        <a:rPr lang="en-US" sz="1800" dirty="0" smtClean="0">
                          <a:sym typeface="Wingdings" pitchFamily="2" charset="2"/>
                        </a:rPr>
                        <a:t> (2, 3)  (3, 2)  (3,</a:t>
                      </a:r>
                      <a:r>
                        <a:rPr lang="en-US" sz="1800" baseline="0" dirty="0" smtClean="0">
                          <a:sym typeface="Wingdings" pitchFamily="2" charset="2"/>
                        </a:rPr>
                        <a:t> 3)  (2, 3)</a:t>
                      </a:r>
                      <a:endParaRPr lang="en-US" sz="1800" dirty="0"/>
                    </a:p>
                  </a:txBody>
                  <a:tcPr/>
                </a:tc>
                <a:tc>
                  <a:txBody>
                    <a:bodyPr/>
                    <a:lstStyle/>
                    <a:p>
                      <a:r>
                        <a:rPr lang="en-US" dirty="0" smtClean="0"/>
                        <a:t>– $</a:t>
                      </a:r>
                      <a:r>
                        <a:rPr lang="en-US" i="0" baseline="0" dirty="0" smtClean="0"/>
                        <a:t>20.00</a:t>
                      </a:r>
                      <a:endParaRPr lang="en-US" i="0" dirty="0"/>
                    </a:p>
                  </a:txBody>
                  <a:tcPr/>
                </a:tc>
              </a:tr>
              <a:tr h="497401">
                <a:tc>
                  <a:txBody>
                    <a:bodyPr/>
                    <a:lstStyle/>
                    <a:p>
                      <a:r>
                        <a:rPr lang="en-US" dirty="0" smtClean="0"/>
                        <a:t>(3, 1)</a:t>
                      </a:r>
                      <a:endParaRPr lang="en-US" dirty="0"/>
                    </a:p>
                  </a:txBody>
                  <a:tcPr>
                    <a:lnB w="38100" cap="flat" cmpd="sng" algn="ctr">
                      <a:solidFill>
                        <a:schemeClr val="tx1"/>
                      </a:solidFill>
                      <a:prstDash val="solid"/>
                      <a:round/>
                      <a:headEnd type="none" w="med" len="med"/>
                      <a:tailEnd type="none" w="med" len="med"/>
                    </a:lnB>
                  </a:tcPr>
                </a:tc>
                <a:tc>
                  <a:txBody>
                    <a:bodyPr/>
                    <a:lstStyle/>
                    <a:p>
                      <a:r>
                        <a:rPr lang="en-US" sz="1800" dirty="0" smtClean="0"/>
                        <a:t>(3, 1) </a:t>
                      </a:r>
                      <a:r>
                        <a:rPr lang="en-US" sz="1800" dirty="0" smtClean="0">
                          <a:sym typeface="Wingdings" pitchFamily="2" charset="2"/>
                        </a:rPr>
                        <a:t> (3, 2)  (2, 2)  (2, 1)  (3, 1)</a:t>
                      </a:r>
                      <a:endParaRPr lang="en-US" sz="1800" i="1" dirty="0"/>
                    </a:p>
                  </a:txBody>
                  <a:tcPr>
                    <a:lnB w="38100" cap="flat" cmpd="sng" algn="ctr">
                      <a:solidFill>
                        <a:schemeClr val="tx1"/>
                      </a:solidFill>
                      <a:prstDash val="solid"/>
                      <a:round/>
                      <a:headEnd type="none" w="med" len="med"/>
                      <a:tailEnd type="none" w="med" len="med"/>
                    </a:lnB>
                  </a:tcPr>
                </a:tc>
                <a:tc>
                  <a:txBody>
                    <a:bodyPr/>
                    <a:lstStyle/>
                    <a:p>
                      <a:r>
                        <a:rPr lang="en-US" i="0" dirty="0" smtClean="0"/>
                        <a:t>   $</a:t>
                      </a:r>
                      <a:r>
                        <a:rPr lang="en-US" i="0" baseline="0" dirty="0" smtClean="0"/>
                        <a:t>0.00</a:t>
                      </a:r>
                      <a:endParaRPr lang="en-US" i="0" dirty="0"/>
                    </a:p>
                  </a:txBody>
                  <a:tcPr>
                    <a:lnB w="38100" cap="flat" cmpd="sng" algn="ctr">
                      <a:solidFill>
                        <a:schemeClr val="tx1"/>
                      </a:solidFill>
                      <a:prstDash val="solid"/>
                      <a:round/>
                      <a:headEnd type="none" w="med" len="med"/>
                      <a:tailEnd type="none" w="med" len="med"/>
                    </a:lnB>
                  </a:tcPr>
                </a:tc>
              </a:tr>
            </a:tbl>
          </a:graphicData>
        </a:graphic>
      </p:graphicFrame>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2"/>
          <p:cNvSpPr>
            <a:spLocks noGrp="1"/>
          </p:cNvSpPr>
          <p:nvPr>
            <p:ph idx="1"/>
          </p:nvPr>
        </p:nvSpPr>
        <p:spPr>
          <a:xfrm>
            <a:off x="457200" y="685800"/>
            <a:ext cx="8229600" cy="3200400"/>
          </a:xfrm>
        </p:spPr>
        <p:txBody>
          <a:bodyPr>
            <a:normAutofit fontScale="92500"/>
          </a:bodyPr>
          <a:lstStyle/>
          <a:p>
            <a:pPr algn="just"/>
            <a:r>
              <a:rPr lang="en-US" dirty="0" smtClean="0"/>
              <a:t>The above table summarizes the closed paths and improvement indices for all non-basic cells in the initial solution. </a:t>
            </a:r>
          </a:p>
          <a:p>
            <a:pPr algn="just"/>
            <a:r>
              <a:rPr lang="en-US" dirty="0" smtClean="0"/>
              <a:t>Verify these path and values for the improvement indices to make sure you understand what we have been discussing.</a:t>
            </a: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2"/>
          <p:cNvSpPr>
            <a:spLocks noGrp="1"/>
          </p:cNvSpPr>
          <p:nvPr>
            <p:ph idx="1"/>
          </p:nvPr>
        </p:nvSpPr>
        <p:spPr>
          <a:xfrm>
            <a:off x="457200" y="685800"/>
            <a:ext cx="8229600" cy="3200400"/>
          </a:xfrm>
        </p:spPr>
        <p:txBody>
          <a:bodyPr>
            <a:normAutofit fontScale="92500"/>
          </a:bodyPr>
          <a:lstStyle/>
          <a:p>
            <a:pPr marL="0" indent="0" algn="just">
              <a:buNone/>
            </a:pPr>
            <a:r>
              <a:rPr lang="en-US" b="1" dirty="0" smtClean="0"/>
              <a:t>Step 2: If a better solution exists, determine which variable (cell) should enter the basis</a:t>
            </a:r>
            <a:r>
              <a:rPr lang="en-US" dirty="0" smtClean="0"/>
              <a:t>. </a:t>
            </a:r>
          </a:p>
          <a:p>
            <a:pPr algn="just"/>
            <a:r>
              <a:rPr lang="en-US" dirty="0" smtClean="0"/>
              <a:t>An examination of the improvement indices in the above table indicates that the introduction of three of the four non-basic variable would lead to a reduction in total costs. </a:t>
            </a: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2"/>
          <p:cNvSpPr>
            <a:spLocks noGrp="1"/>
          </p:cNvSpPr>
          <p:nvPr>
            <p:ph idx="1"/>
          </p:nvPr>
        </p:nvSpPr>
        <p:spPr>
          <a:xfrm>
            <a:off x="685800" y="762000"/>
            <a:ext cx="7696200" cy="4724400"/>
          </a:xfrm>
        </p:spPr>
        <p:txBody>
          <a:bodyPr>
            <a:normAutofit fontScale="85000" lnSpcReduction="10000"/>
          </a:bodyPr>
          <a:lstStyle/>
          <a:p>
            <a:pPr algn="just"/>
            <a:r>
              <a:rPr lang="en-US" dirty="0" smtClean="0"/>
              <a:t>For minimization problems, a better solution exists if there are any negative improvement indices.</a:t>
            </a:r>
          </a:p>
          <a:p>
            <a:pPr algn="just"/>
            <a:r>
              <a:rPr lang="en-US" dirty="0" smtClean="0"/>
              <a:t> An optimal solution has been found when all improvement indices are non-negative.</a:t>
            </a:r>
          </a:p>
          <a:p>
            <a:pPr algn="just"/>
            <a:r>
              <a:rPr lang="en-US" dirty="0" smtClean="0"/>
              <a:t>For maximization problems a better solution has been found when all improvement indices are non-positive.</a:t>
            </a:r>
          </a:p>
          <a:p>
            <a:pPr algn="just"/>
            <a:r>
              <a:rPr lang="en-US" dirty="0"/>
              <a:t>As in the simplex method, we select the variable (cell) which leads to the  greatest marginal improvement in the objective function.</a:t>
            </a:r>
          </a:p>
          <a:p>
            <a:pPr marL="0" indent="0" algn="just">
              <a:buNone/>
            </a:pPr>
            <a:endParaRPr lang="en-US" dirty="0" smtClean="0"/>
          </a:p>
        </p:txBody>
      </p:sp>
      <p:sp>
        <p:nvSpPr>
          <p:cNvPr id="7" name="Rectangle 6"/>
          <p:cNvSpPr/>
          <p:nvPr/>
        </p:nvSpPr>
        <p:spPr>
          <a:xfrm>
            <a:off x="533400" y="533400"/>
            <a:ext cx="8229600" cy="4876800"/>
          </a:xfrm>
          <a:prstGeom prst="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2"/>
          <p:cNvSpPr txBox="1">
            <a:spLocks/>
          </p:cNvSpPr>
          <p:nvPr/>
        </p:nvSpPr>
        <p:spPr>
          <a:xfrm>
            <a:off x="609600" y="609600"/>
            <a:ext cx="8077200" cy="5791200"/>
          </a:xfrm>
          <a:prstGeom prst="rect">
            <a:avLst/>
          </a:prstGeom>
        </p:spPr>
        <p:txBody>
          <a:bodyPr vert="horz" lIns="91440" tIns="45720" rIns="91440" bIns="45720" rtlCol="0">
            <a:normAutofit lnSpcReduction="10000"/>
          </a:bodyPr>
          <a:lstStyle/>
          <a:p>
            <a:pPr marL="0" marR="0" lvl="0" indent="0" algn="just" defTabSz="914400" rtl="0" eaLnBrk="1" fontAlgn="auto" latinLnBrk="0" hangingPunct="1">
              <a:lnSpc>
                <a:spcPct val="100000"/>
              </a:lnSpc>
              <a:spcBef>
                <a:spcPct val="20000"/>
              </a:spcBef>
              <a:spcAft>
                <a:spcPts val="0"/>
              </a:spcAft>
              <a:buClrTx/>
              <a:buSzTx/>
              <a:buFont typeface="Arial" pitchFamily="34" charset="0"/>
              <a:buNone/>
              <a:tabLst/>
              <a:defRPr/>
            </a:pPr>
            <a:r>
              <a:rPr kumimoji="0" lang="en-US" sz="3600" b="1" i="0" u="none" strike="noStrike" kern="1200" cap="none" spc="0" normalizeH="0" baseline="0" noProof="0" dirty="0" smtClean="0">
                <a:ln>
                  <a:noFill/>
                </a:ln>
                <a:solidFill>
                  <a:schemeClr val="tx1"/>
                </a:solidFill>
                <a:effectLst/>
                <a:uLnTx/>
                <a:uFillTx/>
                <a:latin typeface="+mn-lt"/>
                <a:ea typeface="+mn-ea"/>
                <a:cs typeface="+mn-cs"/>
              </a:rPr>
              <a:t>ENTERING</a:t>
            </a:r>
            <a:r>
              <a:rPr kumimoji="0" lang="en-US" sz="3600" b="1" i="0" u="none" strike="noStrike" kern="1200" cap="none" spc="0" normalizeH="0" noProof="0" dirty="0" smtClean="0">
                <a:ln>
                  <a:noFill/>
                </a:ln>
                <a:solidFill>
                  <a:schemeClr val="tx1"/>
                </a:solidFill>
                <a:effectLst/>
                <a:uLnTx/>
                <a:uFillTx/>
                <a:latin typeface="+mn-lt"/>
                <a:ea typeface="+mn-ea"/>
                <a:cs typeface="+mn-cs"/>
              </a:rPr>
              <a:t> VARIABLE</a:t>
            </a:r>
          </a:p>
          <a:p>
            <a:pPr marL="457200" marR="0" lvl="0" indent="-457200" algn="just" defTabSz="914400" rtl="0" eaLnBrk="1" fontAlgn="auto" latinLnBrk="0" hangingPunct="1">
              <a:lnSpc>
                <a:spcPct val="100000"/>
              </a:lnSpc>
              <a:spcBef>
                <a:spcPct val="20000"/>
              </a:spcBef>
              <a:spcAft>
                <a:spcPts val="0"/>
              </a:spcAft>
              <a:buClrTx/>
              <a:buSzTx/>
              <a:buFont typeface="Arial" pitchFamily="34" charset="0"/>
              <a:buChar char="•"/>
              <a:tabLst/>
              <a:defRPr/>
            </a:pPr>
            <a:r>
              <a:rPr lang="en-US" sz="3200" baseline="0" dirty="0" smtClean="0"/>
              <a:t>For</a:t>
            </a:r>
            <a:r>
              <a:rPr lang="en-US" sz="3200" dirty="0" smtClean="0"/>
              <a:t> minimization problems, the entering variable is identified as the cell having the largest negative improvement index (ties may be broken arbitrarily).</a:t>
            </a:r>
          </a:p>
          <a:p>
            <a:pPr marL="457200" marR="0" lvl="0" indent="-457200" algn="just" defTabSz="914400" rtl="0" eaLnBrk="1" fontAlgn="auto" latinLnBrk="0" hangingPunct="1">
              <a:lnSpc>
                <a:spcPct val="100000"/>
              </a:lnSpc>
              <a:spcBef>
                <a:spcPct val="20000"/>
              </a:spcBef>
              <a:spcAft>
                <a:spcPts val="0"/>
              </a:spcAft>
              <a:buClrTx/>
              <a:buSzTx/>
              <a:buFont typeface="Arial" pitchFamily="34" charset="0"/>
              <a:buChar char="•"/>
              <a:tabLst/>
              <a:defRPr/>
            </a:pPr>
            <a:r>
              <a:rPr lang="en-US" sz="3200" dirty="0" smtClean="0"/>
              <a:t> For maximization problems, the entering variable is the cell having the largest positive improvement index.</a:t>
            </a:r>
          </a:p>
          <a:p>
            <a:pPr marL="0" marR="0" lvl="0" indent="0" algn="just" defTabSz="914400" rtl="0" eaLnBrk="1" fontAlgn="auto" latinLnBrk="0" hangingPunct="1">
              <a:lnSpc>
                <a:spcPct val="100000"/>
              </a:lnSpc>
              <a:spcBef>
                <a:spcPct val="20000"/>
              </a:spcBef>
              <a:spcAft>
                <a:spcPts val="0"/>
              </a:spcAft>
              <a:buClrTx/>
              <a:buSzTx/>
              <a:buFont typeface="Arial" pitchFamily="34" charset="0"/>
              <a:buNone/>
              <a:tabLst/>
              <a:defRPr/>
            </a:pPr>
            <a:endParaRPr kumimoji="0" lang="en-US" sz="3200" b="0" i="0" u="none" strike="noStrike" kern="1200" cap="none" spc="0" normalizeH="0" baseline="0" noProof="0" dirty="0" smtClean="0">
              <a:ln>
                <a:noFill/>
              </a:ln>
              <a:solidFill>
                <a:schemeClr val="tx1"/>
              </a:solidFill>
              <a:effectLst/>
              <a:uLnTx/>
              <a:uFillTx/>
              <a:latin typeface="+mn-lt"/>
              <a:ea typeface="+mn-ea"/>
              <a:cs typeface="+mn-cs"/>
            </a:endParaRPr>
          </a:p>
          <a:p>
            <a:pPr marL="0" marR="0" lvl="0" indent="0" algn="just" defTabSz="914400" rtl="0" eaLnBrk="1" fontAlgn="auto" latinLnBrk="0" hangingPunct="1">
              <a:lnSpc>
                <a:spcPct val="100000"/>
              </a:lnSpc>
              <a:spcBef>
                <a:spcPct val="20000"/>
              </a:spcBef>
              <a:spcAft>
                <a:spcPts val="0"/>
              </a:spcAft>
              <a:buClrTx/>
              <a:buSzTx/>
              <a:buFont typeface="Arial" pitchFamily="34" charset="0"/>
              <a:buNone/>
              <a:tabLst/>
              <a:defRPr/>
            </a:pPr>
            <a:r>
              <a:rPr lang="en-US" sz="3200" dirty="0" smtClean="0"/>
              <a:t>In our example, cell (2, 3) or x</a:t>
            </a:r>
            <a:r>
              <a:rPr lang="en-US" sz="3200" baseline="-25000" dirty="0" smtClean="0"/>
              <a:t>23</a:t>
            </a:r>
            <a:r>
              <a:rPr lang="en-US" sz="3200" dirty="0" smtClean="0"/>
              <a:t>, is selected as the entering variable.</a:t>
            </a:r>
            <a:endParaRPr kumimoji="0" lang="en-US" sz="3200" b="0" i="0" u="none" strike="noStrike" kern="1200" cap="none" spc="0" normalizeH="0" baseline="0" noProof="0" dirty="0" smtClean="0">
              <a:ln>
                <a:noFill/>
              </a:ln>
              <a:solidFill>
                <a:schemeClr val="tx1"/>
              </a:solidFill>
              <a:effectLst/>
              <a:uLnTx/>
              <a:uFillTx/>
              <a:latin typeface="+mn-lt"/>
              <a:ea typeface="+mn-ea"/>
              <a:cs typeface="+mn-cs"/>
            </a:endParaRPr>
          </a:p>
        </p:txBody>
      </p:sp>
      <p:sp>
        <p:nvSpPr>
          <p:cNvPr id="5" name="Rectangle 4"/>
          <p:cNvSpPr/>
          <p:nvPr/>
        </p:nvSpPr>
        <p:spPr>
          <a:xfrm>
            <a:off x="533400" y="609600"/>
            <a:ext cx="8153400" cy="3810000"/>
          </a:xfrm>
          <a:prstGeom prst="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a:spLocks noGrp="1"/>
          </p:cNvSpPr>
          <p:nvPr>
            <p:ph type="title"/>
          </p:nvPr>
        </p:nvSpPr>
        <p:spPr>
          <a:xfrm>
            <a:off x="457200" y="427038"/>
            <a:ext cx="8229600" cy="1143000"/>
          </a:xfrm>
        </p:spPr>
        <p:txBody>
          <a:bodyPr>
            <a:normAutofit fontScale="90000"/>
          </a:bodyPr>
          <a:lstStyle/>
          <a:p>
            <a:r>
              <a:rPr lang="en-US" sz="4000" dirty="0" smtClean="0"/>
              <a:t>Closed Path and Adjustments for Entering Cell (2, 3)</a:t>
            </a:r>
            <a:endParaRPr lang="en-US" dirty="0"/>
          </a:p>
        </p:txBody>
      </p:sp>
      <p:graphicFrame>
        <p:nvGraphicFramePr>
          <p:cNvPr id="6" name="Content Placeholder 3"/>
          <p:cNvGraphicFramePr>
            <a:graphicFrameLocks noGrp="1"/>
          </p:cNvGraphicFramePr>
          <p:nvPr>
            <p:ph idx="1"/>
            <p:extLst>
              <p:ext uri="{D42A27DB-BD31-4B8C-83A1-F6EECF244321}">
                <p14:modId xmlns="" xmlns:p14="http://schemas.microsoft.com/office/powerpoint/2010/main" val="598786111"/>
              </p:ext>
            </p:extLst>
          </p:nvPr>
        </p:nvGraphicFramePr>
        <p:xfrm>
          <a:off x="457200" y="1752600"/>
          <a:ext cx="6934200" cy="4632960"/>
        </p:xfrm>
        <a:graphic>
          <a:graphicData uri="http://schemas.openxmlformats.org/drawingml/2006/table">
            <a:tbl>
              <a:tblPr firstRow="1" bandRow="1">
                <a:tableStyleId>{2D5ABB26-0587-4C30-8999-92F81FD0307C}</a:tableStyleId>
              </a:tblPr>
              <a:tblGrid>
                <a:gridCol w="990600"/>
                <a:gridCol w="1063978"/>
                <a:gridCol w="545747"/>
                <a:gridCol w="1187803"/>
                <a:gridCol w="545747"/>
                <a:gridCol w="1187803"/>
                <a:gridCol w="545747"/>
                <a:gridCol w="866775"/>
              </a:tblGrid>
              <a:tr h="609600">
                <a:tc>
                  <a:txBody>
                    <a:bodyPr/>
                    <a:lstStyle/>
                    <a:p>
                      <a:endParaRPr lang="en-US" b="1" dirty="0"/>
                    </a:p>
                  </a:txBody>
                  <a:tcPr anchor="b">
                    <a:lnT w="38100" cap="flat" cmpd="sng" algn="ctr">
                      <a:solidFill>
                        <a:schemeClr val="tx1"/>
                      </a:solidFill>
                      <a:prstDash val="solid"/>
                      <a:round/>
                      <a:headEnd type="none" w="med" len="med"/>
                      <a:tailEnd type="none" w="med" len="med"/>
                    </a:lnT>
                  </a:tcPr>
                </a:tc>
                <a:tc gridSpan="6">
                  <a:txBody>
                    <a:bodyPr/>
                    <a:lstStyle/>
                    <a:p>
                      <a:pPr algn="ctr"/>
                      <a:r>
                        <a:rPr lang="en-US" b="1" dirty="0" smtClean="0"/>
                        <a:t>Destination</a:t>
                      </a:r>
                      <a:endParaRPr lang="en-US" b="1" dirty="0"/>
                    </a:p>
                  </a:txBody>
                  <a:tcPr anchor="b">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dirty="0"/>
                    </a:p>
                  </a:txBody>
                  <a:tcPr/>
                </a:tc>
                <a:tc>
                  <a:txBody>
                    <a:bodyPr/>
                    <a:lstStyle/>
                    <a:p>
                      <a:endParaRPr lang="en-US" b="1" dirty="0"/>
                    </a:p>
                  </a:txBody>
                  <a:tcPr anchor="b">
                    <a:lnT w="38100" cap="flat" cmpd="sng" algn="ctr">
                      <a:solidFill>
                        <a:schemeClr val="tx1"/>
                      </a:solidFill>
                      <a:prstDash val="solid"/>
                      <a:round/>
                      <a:headEnd type="none" w="med" len="med"/>
                      <a:tailEnd type="none" w="med" len="med"/>
                    </a:lnT>
                  </a:tcPr>
                </a:tc>
              </a:tr>
              <a:tr h="457200">
                <a:tc>
                  <a:txBody>
                    <a:bodyPr/>
                    <a:lstStyle/>
                    <a:p>
                      <a:r>
                        <a:rPr lang="en-US" b="1" dirty="0" smtClean="0"/>
                        <a:t>Origin</a:t>
                      </a:r>
                      <a:endParaRPr lang="en-US" b="1" dirty="0"/>
                    </a:p>
                  </a:txBody>
                  <a:tcPr anchor="b">
                    <a:lnB w="12700" cap="flat" cmpd="sng" algn="ctr">
                      <a:solidFill>
                        <a:schemeClr val="tx1"/>
                      </a:solidFill>
                      <a:prstDash val="solid"/>
                      <a:round/>
                      <a:headEnd type="none" w="med" len="med"/>
                      <a:tailEnd type="none" w="med" len="med"/>
                    </a:lnB>
                  </a:tcPr>
                </a:tc>
                <a:tc gridSpan="2">
                  <a:txBody>
                    <a:bodyPr/>
                    <a:lstStyle/>
                    <a:p>
                      <a:pPr algn="ctr"/>
                      <a:r>
                        <a:rPr lang="en-US" b="1" dirty="0" smtClean="0"/>
                        <a:t>1</a:t>
                      </a:r>
                      <a:endParaRPr lang="en-US" b="1" dirty="0"/>
                    </a:p>
                  </a:txBody>
                  <a:tcPr anchor="b">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dirty="0"/>
                    </a:p>
                  </a:txBody>
                  <a:tcPr/>
                </a:tc>
                <a:tc gridSpan="2">
                  <a:txBody>
                    <a:bodyPr/>
                    <a:lstStyle/>
                    <a:p>
                      <a:pPr algn="ctr"/>
                      <a:r>
                        <a:rPr lang="en-US" b="1" dirty="0" smtClean="0"/>
                        <a:t>2</a:t>
                      </a:r>
                      <a:endParaRPr lang="en-US" b="1" dirty="0"/>
                    </a:p>
                  </a:txBody>
                  <a:tcPr anchor="b">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dirty="0"/>
                    </a:p>
                  </a:txBody>
                  <a:tcPr/>
                </a:tc>
                <a:tc gridSpan="2">
                  <a:txBody>
                    <a:bodyPr/>
                    <a:lstStyle/>
                    <a:p>
                      <a:pPr algn="ctr"/>
                      <a:r>
                        <a:rPr lang="en-US" b="1" dirty="0" smtClean="0"/>
                        <a:t>3</a:t>
                      </a:r>
                      <a:endParaRPr lang="en-US" b="1" dirty="0"/>
                    </a:p>
                  </a:txBody>
                  <a:tcPr anchor="b">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dirty="0"/>
                    </a:p>
                  </a:txBody>
                  <a:tcPr/>
                </a:tc>
                <a:tc>
                  <a:txBody>
                    <a:bodyPr/>
                    <a:lstStyle/>
                    <a:p>
                      <a:pPr algn="ctr"/>
                      <a:r>
                        <a:rPr lang="en-US" b="1" dirty="0" smtClean="0"/>
                        <a:t>Supply</a:t>
                      </a:r>
                      <a:endParaRPr lang="en-US" b="1" dirty="0"/>
                    </a:p>
                  </a:txBody>
                  <a:tcPr anchor="b">
                    <a:lnB w="12700" cap="flat" cmpd="sng" algn="ctr">
                      <a:solidFill>
                        <a:schemeClr val="tx1"/>
                      </a:solidFill>
                      <a:prstDash val="solid"/>
                      <a:round/>
                      <a:headEnd type="none" w="med" len="med"/>
                      <a:tailEnd type="none" w="med" len="med"/>
                    </a:lnB>
                  </a:tcPr>
                </a:tc>
              </a:tr>
              <a:tr h="457200">
                <a:tc rowSpan="2">
                  <a:txBody>
                    <a:bodyPr/>
                    <a:lstStyle/>
                    <a:p>
                      <a:r>
                        <a:rPr lang="en-US" b="1" dirty="0" smtClean="0"/>
                        <a:t>1</a:t>
                      </a:r>
                      <a:endParaRPr lang="en-US" b="1" dirty="0"/>
                    </a:p>
                  </a:txBody>
                  <a:tcPr anchor="b">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endParaRPr lang="en-US" dirty="0"/>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pPr algn="ctr"/>
                      <a:r>
                        <a:rPr lang="en-US" dirty="0" smtClean="0"/>
                        <a:t>5</a:t>
                      </a:r>
                      <a:endParaRPr lang="en-US" dirty="0"/>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dirty="0"/>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pPr algn="ctr"/>
                      <a:r>
                        <a:rPr lang="en-US" dirty="0" smtClean="0"/>
                        <a:t>10</a:t>
                      </a:r>
                      <a:endParaRPr lang="en-US" dirty="0"/>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dirty="0"/>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pPr algn="ctr"/>
                      <a:r>
                        <a:rPr lang="en-US" dirty="0" smtClean="0"/>
                        <a:t>10</a:t>
                      </a:r>
                      <a:endParaRPr lang="en-US" dirty="0"/>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US" dirty="0"/>
                    </a:p>
                  </a:txBody>
                  <a:tcPr anchor="b">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tcPr>
                </a:tc>
              </a:tr>
              <a:tr h="457200">
                <a:tc vMerge="1">
                  <a:txBody>
                    <a:bodyPr/>
                    <a:lstStyle/>
                    <a:p>
                      <a:endParaRPr lang="en-US" b="1" dirty="0"/>
                    </a:p>
                  </a:txBody>
                  <a:tcPr anchor="b">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dirty="0" smtClean="0"/>
                        <a:t>55</a:t>
                      </a:r>
                      <a:endParaRPr lang="en-US" baseline="-25000" dirty="0" smtClean="0"/>
                    </a:p>
                  </a:txBody>
                  <a:tcPr anchor="b">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tcPr>
                </a:tc>
                <a:tc>
                  <a:txBody>
                    <a:bodyPr/>
                    <a:lstStyle/>
                    <a:p>
                      <a:endParaRPr lang="en-US" dirty="0"/>
                    </a:p>
                  </a:txBody>
                  <a:tcPr anchor="b">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baseline="-25000" dirty="0"/>
                    </a:p>
                  </a:txBody>
                  <a:tcPr anchor="b">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tcPr>
                </a:tc>
                <a:tc>
                  <a:txBody>
                    <a:bodyPr/>
                    <a:lstStyle/>
                    <a:p>
                      <a:endParaRPr lang="en-US" dirty="0"/>
                    </a:p>
                  </a:txBody>
                  <a:tcPr anchor="b">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baseline="-25000" dirty="0"/>
                    </a:p>
                  </a:txBody>
                  <a:tcPr anchor="b">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tcPr>
                </a:tc>
                <a:tc>
                  <a:txBody>
                    <a:bodyPr/>
                    <a:lstStyle/>
                    <a:p>
                      <a:endParaRPr lang="en-US" dirty="0"/>
                    </a:p>
                  </a:txBody>
                  <a:tcPr anchor="b">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smtClean="0"/>
                        <a:t>55</a:t>
                      </a:r>
                      <a:endParaRPr lang="en-US" dirty="0"/>
                    </a:p>
                  </a:txBody>
                  <a:tcPr anchor="b">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tcPr>
                </a:tc>
              </a:tr>
              <a:tr h="457200">
                <a:tc rowSpan="2">
                  <a:txBody>
                    <a:bodyPr/>
                    <a:lstStyle/>
                    <a:p>
                      <a:r>
                        <a:rPr lang="en-US" b="1" dirty="0" smtClean="0"/>
                        <a:t>2</a:t>
                      </a:r>
                      <a:endParaRPr lang="en-US" b="1" dirty="0"/>
                    </a:p>
                  </a:txBody>
                  <a:tcPr anchor="b">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dirty="0"/>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pPr algn="ctr"/>
                      <a:r>
                        <a:rPr lang="en-US" dirty="0" smtClean="0"/>
                        <a:t>20</a:t>
                      </a:r>
                      <a:endParaRPr lang="en-US" dirty="0"/>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smtClean="0"/>
                        <a:t>–</a:t>
                      </a:r>
                      <a:endParaRPr lang="en-US" dirty="0"/>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pPr algn="ctr"/>
                      <a:r>
                        <a:rPr lang="en-US" dirty="0" smtClean="0"/>
                        <a:t>30</a:t>
                      </a:r>
                      <a:endParaRPr lang="en-US" dirty="0"/>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smtClean="0"/>
                        <a:t>+</a:t>
                      </a:r>
                      <a:endParaRPr lang="en-US" dirty="0"/>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pPr algn="ctr"/>
                      <a:r>
                        <a:rPr lang="en-US" dirty="0" smtClean="0"/>
                        <a:t>20</a:t>
                      </a:r>
                      <a:endParaRPr lang="en-US" dirty="0"/>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dirty="0"/>
                    </a:p>
                  </a:txBody>
                  <a:tcPr anchor="b">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tcPr>
                </a:tc>
              </a:tr>
              <a:tr h="457200">
                <a:tc vMerge="1">
                  <a:txBody>
                    <a:bodyPr/>
                    <a:lstStyle/>
                    <a:p>
                      <a:endParaRPr lang="en-US" b="1" dirty="0"/>
                    </a:p>
                  </a:txBody>
                  <a:tcPr anchor="b">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pPr algn="ctr"/>
                      <a:r>
                        <a:rPr lang="en-US" dirty="0" smtClean="0"/>
                        <a:t>15</a:t>
                      </a:r>
                      <a:endParaRPr lang="en-US" baseline="-25000" dirty="0"/>
                    </a:p>
                  </a:txBody>
                  <a:tcPr anchor="b">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tcPr>
                </a:tc>
                <a:tc>
                  <a:txBody>
                    <a:bodyPr/>
                    <a:lstStyle/>
                    <a:p>
                      <a:endParaRPr lang="en-US" dirty="0"/>
                    </a:p>
                  </a:txBody>
                  <a:tcPr anchor="b">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smtClean="0"/>
                        <a:t>65</a:t>
                      </a:r>
                      <a:endParaRPr lang="en-US" baseline="-25000" dirty="0"/>
                    </a:p>
                  </a:txBody>
                  <a:tcPr anchor="b">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tcPr>
                </a:tc>
                <a:tc>
                  <a:txBody>
                    <a:bodyPr/>
                    <a:lstStyle/>
                    <a:p>
                      <a:endParaRPr lang="en-US" dirty="0"/>
                    </a:p>
                  </a:txBody>
                  <a:tcPr anchor="b">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baseline="-25000" dirty="0"/>
                    </a:p>
                  </a:txBody>
                  <a:tcPr anchor="b">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tcPr>
                </a:tc>
                <a:tc>
                  <a:txBody>
                    <a:bodyPr/>
                    <a:lstStyle/>
                    <a:p>
                      <a:endParaRPr lang="en-US" dirty="0"/>
                    </a:p>
                  </a:txBody>
                  <a:tcPr anchor="b">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smtClean="0"/>
                        <a:t>80</a:t>
                      </a:r>
                      <a:endParaRPr lang="en-US" dirty="0"/>
                    </a:p>
                  </a:txBody>
                  <a:tcPr anchor="b">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tcPr>
                </a:tc>
              </a:tr>
              <a:tr h="457200">
                <a:tc rowSpan="2">
                  <a:txBody>
                    <a:bodyPr/>
                    <a:lstStyle/>
                    <a:p>
                      <a:r>
                        <a:rPr lang="en-US" b="1" dirty="0" smtClean="0"/>
                        <a:t>3</a:t>
                      </a:r>
                      <a:endParaRPr lang="en-US" b="1" dirty="0"/>
                    </a:p>
                  </a:txBody>
                  <a:tcPr anchor="b">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dirty="0"/>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pPr algn="ctr"/>
                      <a:r>
                        <a:rPr lang="en-US" dirty="0" smtClean="0"/>
                        <a:t>10</a:t>
                      </a:r>
                      <a:endParaRPr lang="en-US" dirty="0"/>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smtClean="0"/>
                        <a:t>+</a:t>
                      </a:r>
                      <a:endParaRPr lang="en-US" dirty="0"/>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pPr algn="ctr"/>
                      <a:r>
                        <a:rPr lang="en-US" dirty="0" smtClean="0"/>
                        <a:t>20</a:t>
                      </a:r>
                      <a:endParaRPr lang="en-US" dirty="0"/>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smtClean="0"/>
                        <a:t>–</a:t>
                      </a:r>
                      <a:endParaRPr lang="en-US" dirty="0"/>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pPr algn="ctr"/>
                      <a:r>
                        <a:rPr lang="en-US" dirty="0" smtClean="0"/>
                        <a:t>30</a:t>
                      </a:r>
                      <a:endParaRPr lang="en-US" dirty="0"/>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dirty="0"/>
                    </a:p>
                  </a:txBody>
                  <a:tcPr anchor="b">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tcPr>
                </a:tc>
              </a:tr>
              <a:tr h="457200">
                <a:tc vMerge="1">
                  <a:txBody>
                    <a:bodyPr/>
                    <a:lstStyle/>
                    <a:p>
                      <a:endParaRPr lang="en-US" b="1" dirty="0"/>
                    </a:p>
                  </a:txBody>
                  <a:tcPr anchor="b">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pPr algn="ctr"/>
                      <a:endParaRPr lang="en-US" baseline="-25000" dirty="0"/>
                    </a:p>
                  </a:txBody>
                  <a:tcPr anchor="b">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tcPr>
                </a:tc>
                <a:tc>
                  <a:txBody>
                    <a:bodyPr/>
                    <a:lstStyle/>
                    <a:p>
                      <a:endParaRPr lang="en-US" dirty="0"/>
                    </a:p>
                  </a:txBody>
                  <a:tcPr anchor="b">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smtClean="0"/>
                        <a:t>35</a:t>
                      </a:r>
                      <a:endParaRPr lang="en-US" baseline="-25000" dirty="0"/>
                    </a:p>
                  </a:txBody>
                  <a:tcPr anchor="b">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tcPr>
                </a:tc>
                <a:tc>
                  <a:txBody>
                    <a:bodyPr/>
                    <a:lstStyle/>
                    <a:p>
                      <a:endParaRPr lang="en-US" dirty="0"/>
                    </a:p>
                  </a:txBody>
                  <a:tcPr anchor="b">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smtClean="0"/>
                        <a:t>40</a:t>
                      </a:r>
                      <a:endParaRPr lang="en-US" baseline="-25000" dirty="0"/>
                    </a:p>
                  </a:txBody>
                  <a:tcPr anchor="b">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tcPr>
                </a:tc>
                <a:tc>
                  <a:txBody>
                    <a:bodyPr/>
                    <a:lstStyle/>
                    <a:p>
                      <a:endParaRPr lang="en-US" dirty="0"/>
                    </a:p>
                  </a:txBody>
                  <a:tcPr anchor="b">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smtClean="0"/>
                        <a:t>75</a:t>
                      </a:r>
                      <a:endParaRPr lang="en-US" dirty="0"/>
                    </a:p>
                  </a:txBody>
                  <a:tcPr anchor="b">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tcPr>
                </a:tc>
              </a:tr>
              <a:tr h="457200">
                <a:tc>
                  <a:txBody>
                    <a:bodyPr/>
                    <a:lstStyle/>
                    <a:p>
                      <a:r>
                        <a:rPr lang="en-US" b="1" dirty="0" smtClean="0"/>
                        <a:t>Demand</a:t>
                      </a:r>
                      <a:endParaRPr lang="en-US" b="1" dirty="0"/>
                    </a:p>
                  </a:txBody>
                  <a:tcPr anchor="b">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tc gridSpan="2">
                  <a:txBody>
                    <a:bodyPr/>
                    <a:lstStyle/>
                    <a:p>
                      <a:r>
                        <a:rPr lang="en-US" dirty="0" smtClean="0"/>
                        <a:t>          70</a:t>
                      </a:r>
                      <a:endParaRPr lang="en-US" dirty="0"/>
                    </a:p>
                  </a:txBody>
                  <a:tcPr anchor="b">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tc hMerge="1">
                  <a:txBody>
                    <a:bodyPr/>
                    <a:lstStyle/>
                    <a:p>
                      <a:endParaRPr lang="en-US" dirty="0"/>
                    </a:p>
                  </a:txBody>
                  <a:tcPr/>
                </a:tc>
                <a:tc gridSpan="2">
                  <a:txBody>
                    <a:bodyPr/>
                    <a:lstStyle/>
                    <a:p>
                      <a:r>
                        <a:rPr lang="en-US" dirty="0" smtClean="0"/>
                        <a:t>         100</a:t>
                      </a:r>
                      <a:endParaRPr lang="en-US" dirty="0"/>
                    </a:p>
                  </a:txBody>
                  <a:tcPr anchor="b">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tc hMerge="1">
                  <a:txBody>
                    <a:bodyPr/>
                    <a:lstStyle/>
                    <a:p>
                      <a:endParaRPr lang="en-US" dirty="0"/>
                    </a:p>
                  </a:txBody>
                  <a:tcPr/>
                </a:tc>
                <a:tc gridSpan="2">
                  <a:txBody>
                    <a:bodyPr/>
                    <a:lstStyle/>
                    <a:p>
                      <a:r>
                        <a:rPr lang="en-US" dirty="0" smtClean="0"/>
                        <a:t>          40</a:t>
                      </a:r>
                      <a:endParaRPr lang="en-US" dirty="0"/>
                    </a:p>
                  </a:txBody>
                  <a:tcPr anchor="b">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tc hMerge="1">
                  <a:txBody>
                    <a:bodyPr/>
                    <a:lstStyle/>
                    <a:p>
                      <a:endParaRPr lang="en-US" dirty="0"/>
                    </a:p>
                  </a:txBody>
                  <a:tcPr/>
                </a:tc>
                <a:tc>
                  <a:txBody>
                    <a:bodyPr/>
                    <a:lstStyle/>
                    <a:p>
                      <a:pPr algn="ctr"/>
                      <a:r>
                        <a:rPr lang="en-US" dirty="0" smtClean="0"/>
                        <a:t>210</a:t>
                      </a:r>
                      <a:endParaRPr lang="en-US" dirty="0"/>
                    </a:p>
                  </a:txBody>
                  <a:tcPr anchor="b">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tr>
            </a:tbl>
          </a:graphicData>
        </a:graphic>
      </p:graphicFrame>
      <p:sp>
        <p:nvSpPr>
          <p:cNvPr id="7" name="Oval 6"/>
          <p:cNvSpPr/>
          <p:nvPr/>
        </p:nvSpPr>
        <p:spPr>
          <a:xfrm>
            <a:off x="1676400" y="4419600"/>
            <a:ext cx="533400" cy="381000"/>
          </a:xfrm>
          <a:prstGeom prst="ellipse">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Oval 7"/>
          <p:cNvSpPr/>
          <p:nvPr/>
        </p:nvSpPr>
        <p:spPr>
          <a:xfrm>
            <a:off x="1676400" y="3505200"/>
            <a:ext cx="533400" cy="381000"/>
          </a:xfrm>
          <a:prstGeom prst="ellipse">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Oval 8"/>
          <p:cNvSpPr/>
          <p:nvPr/>
        </p:nvSpPr>
        <p:spPr>
          <a:xfrm>
            <a:off x="3352800" y="4419600"/>
            <a:ext cx="533400" cy="381000"/>
          </a:xfrm>
          <a:prstGeom prst="ellipse">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p:cNvSpPr/>
          <p:nvPr/>
        </p:nvSpPr>
        <p:spPr>
          <a:xfrm>
            <a:off x="3352800" y="5334000"/>
            <a:ext cx="533400" cy="381000"/>
          </a:xfrm>
          <a:prstGeom prst="ellipse">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Oval 10"/>
          <p:cNvSpPr/>
          <p:nvPr/>
        </p:nvSpPr>
        <p:spPr>
          <a:xfrm>
            <a:off x="5105400" y="5334000"/>
            <a:ext cx="533400" cy="381000"/>
          </a:xfrm>
          <a:prstGeom prst="ellipse">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Box 11"/>
          <p:cNvSpPr txBox="1"/>
          <p:nvPr/>
        </p:nvSpPr>
        <p:spPr>
          <a:xfrm>
            <a:off x="7772400" y="3352800"/>
            <a:ext cx="1048877" cy="1200329"/>
          </a:xfrm>
          <a:prstGeom prst="rect">
            <a:avLst/>
          </a:prstGeom>
          <a:noFill/>
        </p:spPr>
        <p:txBody>
          <a:bodyPr wrap="none" rtlCol="0">
            <a:spAutoFit/>
          </a:bodyPr>
          <a:lstStyle/>
          <a:p>
            <a:r>
              <a:rPr lang="en-US" dirty="0" smtClean="0"/>
              <a:t>Decrease</a:t>
            </a:r>
          </a:p>
          <a:p>
            <a:r>
              <a:rPr lang="en-US" dirty="0" smtClean="0"/>
              <a:t>in value</a:t>
            </a:r>
          </a:p>
          <a:p>
            <a:r>
              <a:rPr lang="en-US" dirty="0" smtClean="0"/>
              <a:t>as x</a:t>
            </a:r>
            <a:r>
              <a:rPr lang="en-US" baseline="-25000" dirty="0" smtClean="0"/>
              <a:t>23</a:t>
            </a:r>
          </a:p>
          <a:p>
            <a:r>
              <a:rPr lang="en-US" dirty="0" smtClean="0"/>
              <a:t>increase </a:t>
            </a:r>
            <a:endParaRPr lang="en-US" dirty="0"/>
          </a:p>
        </p:txBody>
      </p:sp>
      <p:cxnSp>
        <p:nvCxnSpPr>
          <p:cNvPr id="14" name="Straight Connector 13"/>
          <p:cNvCxnSpPr>
            <a:endCxn id="11" idx="6"/>
          </p:cNvCxnSpPr>
          <p:nvPr/>
        </p:nvCxnSpPr>
        <p:spPr>
          <a:xfrm flipH="1">
            <a:off x="5638800" y="3810000"/>
            <a:ext cx="2133600" cy="171450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a:endCxn id="9" idx="6"/>
          </p:cNvCxnSpPr>
          <p:nvPr/>
        </p:nvCxnSpPr>
        <p:spPr>
          <a:xfrm flipH="1">
            <a:off x="3886200" y="3810000"/>
            <a:ext cx="3886200" cy="80010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2"/>
          <p:cNvSpPr>
            <a:spLocks noGrp="1"/>
          </p:cNvSpPr>
          <p:nvPr>
            <p:ph idx="1"/>
          </p:nvPr>
        </p:nvSpPr>
        <p:spPr>
          <a:xfrm>
            <a:off x="457200" y="685800"/>
            <a:ext cx="8229600" cy="5105400"/>
          </a:xfrm>
        </p:spPr>
        <p:txBody>
          <a:bodyPr>
            <a:normAutofit fontScale="92500" lnSpcReduction="20000"/>
          </a:bodyPr>
          <a:lstStyle/>
          <a:p>
            <a:pPr marL="0" indent="0" algn="just">
              <a:buNone/>
            </a:pPr>
            <a:r>
              <a:rPr lang="en-US" b="1" dirty="0" smtClean="0"/>
              <a:t>Step 3: Determine the departing variable and the number of units to assign the entering variable.</a:t>
            </a:r>
            <a:r>
              <a:rPr lang="en-US" dirty="0" smtClean="0"/>
              <a:t> </a:t>
            </a:r>
          </a:p>
          <a:p>
            <a:pPr algn="just"/>
            <a:r>
              <a:rPr lang="en-US" dirty="0" smtClean="0"/>
              <a:t>This step is performed by returning to the closed path associated with the incoming cell.</a:t>
            </a:r>
          </a:p>
          <a:p>
            <a:pPr algn="just"/>
            <a:r>
              <a:rPr lang="en-US" dirty="0" smtClean="0"/>
              <a:t>The above table shows the closed path for cell (2, 3).</a:t>
            </a:r>
          </a:p>
          <a:p>
            <a:pPr algn="just"/>
            <a:r>
              <a:rPr lang="en-US" dirty="0" smtClean="0"/>
              <a:t>The stepping stone algorithm parallels the simplex exactly, we need to determine the number of units we can assign to cell (2, 3) such that the value of one of the current basic variables is driven to 0.</a:t>
            </a:r>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2"/>
          <p:cNvSpPr>
            <a:spLocks noGrp="1"/>
          </p:cNvSpPr>
          <p:nvPr>
            <p:ph idx="1"/>
          </p:nvPr>
        </p:nvSpPr>
        <p:spPr>
          <a:xfrm>
            <a:off x="457200" y="609600"/>
            <a:ext cx="8229600" cy="5638800"/>
          </a:xfrm>
        </p:spPr>
        <p:txBody>
          <a:bodyPr>
            <a:normAutofit lnSpcReduction="10000"/>
          </a:bodyPr>
          <a:lstStyle/>
          <a:p>
            <a:pPr algn="just"/>
            <a:r>
              <a:rPr lang="en-US" dirty="0" smtClean="0"/>
              <a:t>From the above table we see that only two basic variables decrease in </a:t>
            </a:r>
            <a:r>
              <a:rPr lang="en-US" dirty="0" smtClean="0"/>
              <a:t>value as </a:t>
            </a:r>
            <a:r>
              <a:rPr lang="en-US" dirty="0" smtClean="0"/>
              <a:t>additional units are allocated to cell (2, 3): cells (2, 2) and (3, 3), both of which are in minus positions on the closed path.</a:t>
            </a:r>
          </a:p>
          <a:p>
            <a:pPr algn="just"/>
            <a:r>
              <a:rPr lang="en-US" dirty="0" smtClean="0"/>
              <a:t>The question is which of these will go to 0 first as more units are added to cell (2, 3).</a:t>
            </a:r>
          </a:p>
          <a:p>
            <a:pPr algn="just"/>
            <a:r>
              <a:rPr lang="en-US" dirty="0" smtClean="0"/>
              <a:t>We can reason that when the 40</a:t>
            </a:r>
            <a:r>
              <a:rPr lang="en-US" baseline="30000" dirty="0" smtClean="0"/>
              <a:t>th</a:t>
            </a:r>
            <a:r>
              <a:rPr lang="en-US" dirty="0" smtClean="0"/>
              <a:t> unit is added to cell (2, 3), the value for cell (2, 2) reduces to 25, the value for cell (3, 2) increases to 75, and the value of cell (3, 3) goes to 0.</a:t>
            </a:r>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685800"/>
            <a:ext cx="8229600" cy="5638800"/>
          </a:xfrm>
        </p:spPr>
        <p:txBody>
          <a:bodyPr>
            <a:normAutofit/>
          </a:bodyPr>
          <a:lstStyle/>
          <a:p>
            <a:pPr marL="0" indent="0">
              <a:buNone/>
            </a:pPr>
            <a:r>
              <a:rPr lang="en-US" b="1" u="sng" dirty="0" smtClean="0"/>
              <a:t>Departing variable</a:t>
            </a:r>
            <a:r>
              <a:rPr lang="en-US" b="1" dirty="0" smtClean="0"/>
              <a:t> </a:t>
            </a:r>
          </a:p>
          <a:p>
            <a:pPr marL="0" indent="0" algn="just">
              <a:buNone/>
            </a:pPr>
            <a:r>
              <a:rPr lang="en-US" dirty="0" smtClean="0"/>
              <a:t>The departing variable is identified as the smallest basic variable in a minus position on the closed path for the entering variable.</a:t>
            </a:r>
          </a:p>
          <a:p>
            <a:pPr marL="0" indent="0" algn="ctr">
              <a:buNone/>
            </a:pPr>
            <a:endParaRPr lang="en-US" b="1" u="sng" dirty="0" smtClean="0"/>
          </a:p>
          <a:p>
            <a:pPr marL="0" indent="0">
              <a:buNone/>
            </a:pPr>
            <a:r>
              <a:rPr lang="en-US" b="1" u="sng" dirty="0" smtClean="0"/>
              <a:t>N</a:t>
            </a:r>
            <a:r>
              <a:rPr lang="en-US" sz="2800" b="1" u="sng" dirty="0" smtClean="0"/>
              <a:t>umber of units to assign entering variable</a:t>
            </a:r>
          </a:p>
          <a:p>
            <a:pPr marL="0" indent="0" algn="just">
              <a:buNone/>
            </a:pPr>
            <a:r>
              <a:rPr lang="en-US" dirty="0" smtClean="0"/>
              <a:t>The number of units equals the size of the departing variable (the smallest value in a minus position).</a:t>
            </a:r>
          </a:p>
        </p:txBody>
      </p:sp>
      <p:sp>
        <p:nvSpPr>
          <p:cNvPr id="5" name="Rectangle 4"/>
          <p:cNvSpPr/>
          <p:nvPr/>
        </p:nvSpPr>
        <p:spPr>
          <a:xfrm>
            <a:off x="381000" y="533400"/>
            <a:ext cx="8305800" cy="5867400"/>
          </a:xfrm>
          <a:prstGeom prst="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2"/>
          <p:cNvSpPr>
            <a:spLocks noGrp="1"/>
          </p:cNvSpPr>
          <p:nvPr>
            <p:ph idx="1"/>
          </p:nvPr>
        </p:nvSpPr>
        <p:spPr>
          <a:xfrm>
            <a:off x="457200" y="838200"/>
            <a:ext cx="8229600" cy="4648200"/>
          </a:xfrm>
        </p:spPr>
        <p:txBody>
          <a:bodyPr>
            <a:normAutofit fontScale="92500" lnSpcReduction="20000"/>
          </a:bodyPr>
          <a:lstStyle/>
          <a:p>
            <a:pPr marL="0" indent="0" algn="just">
              <a:buNone/>
            </a:pPr>
            <a:r>
              <a:rPr lang="en-US" b="1" dirty="0" smtClean="0"/>
              <a:t>Step 4: Develop the new solution and return to step 1.</a:t>
            </a:r>
            <a:r>
              <a:rPr lang="en-US" dirty="0" smtClean="0"/>
              <a:t> </a:t>
            </a:r>
          </a:p>
          <a:p>
            <a:pPr algn="just"/>
            <a:r>
              <a:rPr lang="en-US" dirty="0" smtClean="0"/>
              <a:t>Again referring to the closed path for the incoming cell (2, 3), add </a:t>
            </a:r>
            <a:r>
              <a:rPr lang="en-US" dirty="0" smtClean="0"/>
              <a:t>the </a:t>
            </a:r>
            <a:r>
              <a:rPr lang="en-US" dirty="0" smtClean="0"/>
              <a:t>quantity determined in step 3 to all cells in plus positions and subtract this quantity from those in minus positions. </a:t>
            </a:r>
          </a:p>
          <a:p>
            <a:pPr algn="just"/>
            <a:r>
              <a:rPr lang="en-US" dirty="0" smtClean="0"/>
              <a:t>Thus, given that the entering variable x</a:t>
            </a:r>
            <a:r>
              <a:rPr lang="en-US" baseline="-25000" dirty="0" smtClean="0"/>
              <a:t>23</a:t>
            </a:r>
            <a:r>
              <a:rPr lang="en-US" dirty="0" smtClean="0"/>
              <a:t> = 40 from step 3, the cells on the closed path are adjusted, leading to the second solution shown in the following table. </a:t>
            </a:r>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2"/>
          <p:cNvSpPr>
            <a:spLocks noGrp="1"/>
          </p:cNvSpPr>
          <p:nvPr>
            <p:ph idx="1"/>
          </p:nvPr>
        </p:nvSpPr>
        <p:spPr>
          <a:xfrm>
            <a:off x="457200" y="838200"/>
            <a:ext cx="8229600" cy="3810000"/>
          </a:xfrm>
        </p:spPr>
        <p:txBody>
          <a:bodyPr>
            <a:normAutofit fontScale="92500" lnSpcReduction="10000"/>
          </a:bodyPr>
          <a:lstStyle/>
          <a:p>
            <a:pPr algn="just"/>
            <a:r>
              <a:rPr lang="en-US" dirty="0" smtClean="0"/>
              <a:t>When you determine a new solution you should check the allocations along each row and column to make sure that they add to the respective supply and demand values.</a:t>
            </a:r>
          </a:p>
          <a:p>
            <a:pPr algn="just"/>
            <a:r>
              <a:rPr lang="en-US" dirty="0" smtClean="0"/>
              <a:t>Also, make sure that there are m + n – 1 basic variables. </a:t>
            </a:r>
          </a:p>
          <a:p>
            <a:pPr algn="just"/>
            <a:r>
              <a:rPr lang="en-US" dirty="0" smtClean="0"/>
              <a:t>It  can be seen in the following table that both of the above requirements are satisfied.</a:t>
            </a:r>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a:spLocks noGrp="1"/>
          </p:cNvSpPr>
          <p:nvPr>
            <p:ph type="title"/>
          </p:nvPr>
        </p:nvSpPr>
        <p:spPr>
          <a:xfrm>
            <a:off x="457200" y="427038"/>
            <a:ext cx="8229600" cy="868362"/>
          </a:xfrm>
        </p:spPr>
        <p:txBody>
          <a:bodyPr>
            <a:normAutofit/>
          </a:bodyPr>
          <a:lstStyle/>
          <a:p>
            <a:r>
              <a:rPr lang="en-US" sz="4000" dirty="0" smtClean="0"/>
              <a:t>Second Solution</a:t>
            </a:r>
            <a:endParaRPr lang="en-US" dirty="0"/>
          </a:p>
        </p:txBody>
      </p:sp>
      <p:graphicFrame>
        <p:nvGraphicFramePr>
          <p:cNvPr id="6" name="Content Placeholder 3"/>
          <p:cNvGraphicFramePr>
            <a:graphicFrameLocks noGrp="1"/>
          </p:cNvGraphicFramePr>
          <p:nvPr>
            <p:ph idx="1"/>
          </p:nvPr>
        </p:nvGraphicFramePr>
        <p:xfrm>
          <a:off x="457200" y="1752600"/>
          <a:ext cx="6934200" cy="4358640"/>
        </p:xfrm>
        <a:graphic>
          <a:graphicData uri="http://schemas.openxmlformats.org/drawingml/2006/table">
            <a:tbl>
              <a:tblPr firstRow="1" bandRow="1">
                <a:tableStyleId>{2D5ABB26-0587-4C30-8999-92F81FD0307C}</a:tableStyleId>
              </a:tblPr>
              <a:tblGrid>
                <a:gridCol w="866775"/>
                <a:gridCol w="1187803"/>
                <a:gridCol w="545747"/>
                <a:gridCol w="1187803"/>
                <a:gridCol w="545747"/>
                <a:gridCol w="1187803"/>
                <a:gridCol w="545747"/>
                <a:gridCol w="866775"/>
              </a:tblGrid>
              <a:tr h="457200">
                <a:tc>
                  <a:txBody>
                    <a:bodyPr/>
                    <a:lstStyle/>
                    <a:p>
                      <a:endParaRPr lang="en-US" b="1" dirty="0"/>
                    </a:p>
                  </a:txBody>
                  <a:tcPr anchor="b">
                    <a:lnT w="38100" cap="flat" cmpd="sng" algn="ctr">
                      <a:solidFill>
                        <a:schemeClr val="tx1"/>
                      </a:solidFill>
                      <a:prstDash val="solid"/>
                      <a:round/>
                      <a:headEnd type="none" w="med" len="med"/>
                      <a:tailEnd type="none" w="med" len="med"/>
                    </a:lnT>
                  </a:tcPr>
                </a:tc>
                <a:tc gridSpan="6">
                  <a:txBody>
                    <a:bodyPr/>
                    <a:lstStyle/>
                    <a:p>
                      <a:pPr algn="ctr"/>
                      <a:r>
                        <a:rPr lang="en-US" b="1" dirty="0" smtClean="0"/>
                        <a:t>Destination</a:t>
                      </a:r>
                      <a:endParaRPr lang="en-US" b="1" dirty="0"/>
                    </a:p>
                  </a:txBody>
                  <a:tcPr anchor="b">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dirty="0"/>
                    </a:p>
                  </a:txBody>
                  <a:tcPr/>
                </a:tc>
                <a:tc>
                  <a:txBody>
                    <a:bodyPr/>
                    <a:lstStyle/>
                    <a:p>
                      <a:endParaRPr lang="en-US" b="1" dirty="0"/>
                    </a:p>
                  </a:txBody>
                  <a:tcPr anchor="b">
                    <a:lnT w="38100" cap="flat" cmpd="sng" algn="ctr">
                      <a:solidFill>
                        <a:schemeClr val="tx1"/>
                      </a:solidFill>
                      <a:prstDash val="solid"/>
                      <a:round/>
                      <a:headEnd type="none" w="med" len="med"/>
                      <a:tailEnd type="none" w="med" len="med"/>
                    </a:lnT>
                  </a:tcPr>
                </a:tc>
              </a:tr>
              <a:tr h="457200">
                <a:tc>
                  <a:txBody>
                    <a:bodyPr/>
                    <a:lstStyle/>
                    <a:p>
                      <a:r>
                        <a:rPr lang="en-US" b="1" dirty="0" smtClean="0"/>
                        <a:t>Origin</a:t>
                      </a:r>
                      <a:endParaRPr lang="en-US" b="1" dirty="0"/>
                    </a:p>
                  </a:txBody>
                  <a:tcPr anchor="b">
                    <a:lnB w="12700" cap="flat" cmpd="sng" algn="ctr">
                      <a:solidFill>
                        <a:schemeClr val="tx1"/>
                      </a:solidFill>
                      <a:prstDash val="solid"/>
                      <a:round/>
                      <a:headEnd type="none" w="med" len="med"/>
                      <a:tailEnd type="none" w="med" len="med"/>
                    </a:lnB>
                  </a:tcPr>
                </a:tc>
                <a:tc gridSpan="2">
                  <a:txBody>
                    <a:bodyPr/>
                    <a:lstStyle/>
                    <a:p>
                      <a:pPr algn="ctr"/>
                      <a:r>
                        <a:rPr lang="en-US" b="1" dirty="0" smtClean="0"/>
                        <a:t>1</a:t>
                      </a:r>
                      <a:endParaRPr lang="en-US" b="1" dirty="0"/>
                    </a:p>
                  </a:txBody>
                  <a:tcPr anchor="b">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dirty="0"/>
                    </a:p>
                  </a:txBody>
                  <a:tcPr/>
                </a:tc>
                <a:tc gridSpan="2">
                  <a:txBody>
                    <a:bodyPr/>
                    <a:lstStyle/>
                    <a:p>
                      <a:pPr algn="ctr"/>
                      <a:r>
                        <a:rPr lang="en-US" b="1" dirty="0" smtClean="0"/>
                        <a:t>2</a:t>
                      </a:r>
                      <a:endParaRPr lang="en-US" b="1" dirty="0"/>
                    </a:p>
                  </a:txBody>
                  <a:tcPr anchor="b">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dirty="0"/>
                    </a:p>
                  </a:txBody>
                  <a:tcPr/>
                </a:tc>
                <a:tc gridSpan="2">
                  <a:txBody>
                    <a:bodyPr/>
                    <a:lstStyle/>
                    <a:p>
                      <a:pPr algn="ctr"/>
                      <a:r>
                        <a:rPr lang="en-US" b="1" dirty="0" smtClean="0"/>
                        <a:t>3</a:t>
                      </a:r>
                      <a:endParaRPr lang="en-US" b="1" dirty="0"/>
                    </a:p>
                  </a:txBody>
                  <a:tcPr anchor="b">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dirty="0"/>
                    </a:p>
                  </a:txBody>
                  <a:tcPr/>
                </a:tc>
                <a:tc>
                  <a:txBody>
                    <a:bodyPr/>
                    <a:lstStyle/>
                    <a:p>
                      <a:pPr algn="ctr"/>
                      <a:r>
                        <a:rPr lang="en-US" b="1" dirty="0" smtClean="0"/>
                        <a:t>Supply</a:t>
                      </a:r>
                      <a:endParaRPr lang="en-US" b="1" dirty="0"/>
                    </a:p>
                  </a:txBody>
                  <a:tcPr anchor="b">
                    <a:lnB w="12700" cap="flat" cmpd="sng" algn="ctr">
                      <a:solidFill>
                        <a:schemeClr val="tx1"/>
                      </a:solidFill>
                      <a:prstDash val="solid"/>
                      <a:round/>
                      <a:headEnd type="none" w="med" len="med"/>
                      <a:tailEnd type="none" w="med" len="med"/>
                    </a:lnB>
                  </a:tcPr>
                </a:tc>
              </a:tr>
              <a:tr h="457200">
                <a:tc rowSpan="2">
                  <a:txBody>
                    <a:bodyPr/>
                    <a:lstStyle/>
                    <a:p>
                      <a:r>
                        <a:rPr lang="en-US" b="1" dirty="0" smtClean="0"/>
                        <a:t>1</a:t>
                      </a:r>
                      <a:endParaRPr lang="en-US" b="1" dirty="0"/>
                    </a:p>
                  </a:txBody>
                  <a:tcPr anchor="b">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dirty="0"/>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pPr algn="ctr"/>
                      <a:r>
                        <a:rPr lang="en-US" dirty="0" smtClean="0"/>
                        <a:t>5</a:t>
                      </a:r>
                      <a:endParaRPr lang="en-US" dirty="0"/>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dirty="0"/>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pPr algn="ctr"/>
                      <a:r>
                        <a:rPr lang="en-US" dirty="0" smtClean="0"/>
                        <a:t>10</a:t>
                      </a:r>
                      <a:endParaRPr lang="en-US" dirty="0"/>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dirty="0"/>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pPr algn="ctr"/>
                      <a:r>
                        <a:rPr lang="en-US" dirty="0" smtClean="0"/>
                        <a:t>10</a:t>
                      </a:r>
                      <a:endParaRPr lang="en-US" dirty="0"/>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US" dirty="0"/>
                    </a:p>
                  </a:txBody>
                  <a:tcPr anchor="b">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tcPr>
                </a:tc>
              </a:tr>
              <a:tr h="457200">
                <a:tc vMerge="1">
                  <a:txBody>
                    <a:bodyPr/>
                    <a:lstStyle/>
                    <a:p>
                      <a:endParaRPr lang="en-US" b="1" dirty="0"/>
                    </a:p>
                  </a:txBody>
                  <a:tcPr anchor="b">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dirty="0" smtClean="0"/>
                        <a:t>55</a:t>
                      </a:r>
                      <a:endParaRPr lang="en-US" baseline="-25000" dirty="0" smtClean="0"/>
                    </a:p>
                  </a:txBody>
                  <a:tcPr anchor="b">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tcPr>
                </a:tc>
                <a:tc>
                  <a:txBody>
                    <a:bodyPr/>
                    <a:lstStyle/>
                    <a:p>
                      <a:endParaRPr lang="en-US" dirty="0"/>
                    </a:p>
                  </a:txBody>
                  <a:tcPr anchor="b">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baseline="-25000" dirty="0"/>
                    </a:p>
                  </a:txBody>
                  <a:tcPr anchor="b">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tcPr>
                </a:tc>
                <a:tc>
                  <a:txBody>
                    <a:bodyPr/>
                    <a:lstStyle/>
                    <a:p>
                      <a:endParaRPr lang="en-US" dirty="0"/>
                    </a:p>
                  </a:txBody>
                  <a:tcPr anchor="b">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baseline="-25000" dirty="0"/>
                    </a:p>
                  </a:txBody>
                  <a:tcPr anchor="b">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tcPr>
                </a:tc>
                <a:tc>
                  <a:txBody>
                    <a:bodyPr/>
                    <a:lstStyle/>
                    <a:p>
                      <a:endParaRPr lang="en-US" dirty="0"/>
                    </a:p>
                  </a:txBody>
                  <a:tcPr anchor="b">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smtClean="0"/>
                        <a:t>55</a:t>
                      </a:r>
                      <a:endParaRPr lang="en-US" dirty="0"/>
                    </a:p>
                  </a:txBody>
                  <a:tcPr anchor="b">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tcPr>
                </a:tc>
              </a:tr>
              <a:tr h="457200">
                <a:tc rowSpan="2">
                  <a:txBody>
                    <a:bodyPr/>
                    <a:lstStyle/>
                    <a:p>
                      <a:r>
                        <a:rPr lang="en-US" b="1" dirty="0" smtClean="0"/>
                        <a:t>2</a:t>
                      </a:r>
                      <a:endParaRPr lang="en-US" b="1" dirty="0"/>
                    </a:p>
                  </a:txBody>
                  <a:tcPr anchor="b">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dirty="0"/>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pPr algn="ctr"/>
                      <a:r>
                        <a:rPr lang="en-US" dirty="0" smtClean="0"/>
                        <a:t>20</a:t>
                      </a:r>
                      <a:endParaRPr lang="en-US" dirty="0"/>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dirty="0"/>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pPr algn="ctr"/>
                      <a:r>
                        <a:rPr lang="en-US" dirty="0" smtClean="0"/>
                        <a:t>30</a:t>
                      </a:r>
                      <a:endParaRPr lang="en-US" dirty="0"/>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dirty="0"/>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pPr algn="ctr"/>
                      <a:r>
                        <a:rPr lang="en-US" dirty="0" smtClean="0"/>
                        <a:t>20</a:t>
                      </a:r>
                      <a:endParaRPr lang="en-US" dirty="0"/>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dirty="0"/>
                    </a:p>
                  </a:txBody>
                  <a:tcPr anchor="b">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tcPr>
                </a:tc>
              </a:tr>
              <a:tr h="457200">
                <a:tc vMerge="1">
                  <a:txBody>
                    <a:bodyPr/>
                    <a:lstStyle/>
                    <a:p>
                      <a:endParaRPr lang="en-US" b="1" dirty="0"/>
                    </a:p>
                  </a:txBody>
                  <a:tcPr anchor="b">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pPr algn="ctr"/>
                      <a:r>
                        <a:rPr lang="en-US" dirty="0" smtClean="0"/>
                        <a:t>15</a:t>
                      </a:r>
                      <a:endParaRPr lang="en-US" baseline="-25000" dirty="0"/>
                    </a:p>
                  </a:txBody>
                  <a:tcPr anchor="b">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tcPr>
                </a:tc>
                <a:tc>
                  <a:txBody>
                    <a:bodyPr/>
                    <a:lstStyle/>
                    <a:p>
                      <a:endParaRPr lang="en-US" dirty="0"/>
                    </a:p>
                  </a:txBody>
                  <a:tcPr anchor="b">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smtClean="0"/>
                        <a:t>25</a:t>
                      </a:r>
                      <a:endParaRPr lang="en-US" baseline="-25000" dirty="0"/>
                    </a:p>
                  </a:txBody>
                  <a:tcPr anchor="b">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tcPr>
                </a:tc>
                <a:tc>
                  <a:txBody>
                    <a:bodyPr/>
                    <a:lstStyle/>
                    <a:p>
                      <a:endParaRPr lang="en-US" dirty="0"/>
                    </a:p>
                  </a:txBody>
                  <a:tcPr anchor="b">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baseline="0" dirty="0" smtClean="0"/>
                        <a:t>40</a:t>
                      </a:r>
                      <a:endParaRPr lang="en-US" baseline="-25000" dirty="0"/>
                    </a:p>
                  </a:txBody>
                  <a:tcPr anchor="b">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tcPr>
                </a:tc>
                <a:tc>
                  <a:txBody>
                    <a:bodyPr/>
                    <a:lstStyle/>
                    <a:p>
                      <a:endParaRPr lang="en-US" dirty="0"/>
                    </a:p>
                  </a:txBody>
                  <a:tcPr anchor="b">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smtClean="0"/>
                        <a:t>80</a:t>
                      </a:r>
                      <a:endParaRPr lang="en-US" dirty="0"/>
                    </a:p>
                  </a:txBody>
                  <a:tcPr anchor="b">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tcPr>
                </a:tc>
              </a:tr>
              <a:tr h="457200">
                <a:tc rowSpan="2">
                  <a:txBody>
                    <a:bodyPr/>
                    <a:lstStyle/>
                    <a:p>
                      <a:r>
                        <a:rPr lang="en-US" b="1" dirty="0" smtClean="0"/>
                        <a:t>3</a:t>
                      </a:r>
                      <a:endParaRPr lang="en-US" b="1" dirty="0"/>
                    </a:p>
                  </a:txBody>
                  <a:tcPr anchor="b">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dirty="0"/>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pPr algn="ctr"/>
                      <a:r>
                        <a:rPr lang="en-US" dirty="0" smtClean="0"/>
                        <a:t>10</a:t>
                      </a:r>
                      <a:endParaRPr lang="en-US" dirty="0"/>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dirty="0"/>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pPr algn="ctr"/>
                      <a:r>
                        <a:rPr lang="en-US" dirty="0" smtClean="0"/>
                        <a:t>20</a:t>
                      </a:r>
                      <a:endParaRPr lang="en-US" dirty="0"/>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dirty="0"/>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pPr algn="ctr"/>
                      <a:r>
                        <a:rPr lang="en-US" dirty="0" smtClean="0"/>
                        <a:t>30</a:t>
                      </a:r>
                      <a:endParaRPr lang="en-US" dirty="0"/>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dirty="0"/>
                    </a:p>
                  </a:txBody>
                  <a:tcPr anchor="b">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tcPr>
                </a:tc>
              </a:tr>
              <a:tr h="457200">
                <a:tc vMerge="1">
                  <a:txBody>
                    <a:bodyPr/>
                    <a:lstStyle/>
                    <a:p>
                      <a:endParaRPr lang="en-US" b="1" dirty="0"/>
                    </a:p>
                  </a:txBody>
                  <a:tcPr anchor="b">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pPr algn="ctr"/>
                      <a:endParaRPr lang="en-US" baseline="-25000" dirty="0"/>
                    </a:p>
                  </a:txBody>
                  <a:tcPr anchor="b">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tcPr>
                </a:tc>
                <a:tc>
                  <a:txBody>
                    <a:bodyPr/>
                    <a:lstStyle/>
                    <a:p>
                      <a:endParaRPr lang="en-US" dirty="0"/>
                    </a:p>
                  </a:txBody>
                  <a:tcPr anchor="b">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smtClean="0"/>
                        <a:t>75</a:t>
                      </a:r>
                      <a:endParaRPr lang="en-US" baseline="-25000" dirty="0"/>
                    </a:p>
                  </a:txBody>
                  <a:tcPr anchor="b">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tcPr>
                </a:tc>
                <a:tc>
                  <a:txBody>
                    <a:bodyPr/>
                    <a:lstStyle/>
                    <a:p>
                      <a:endParaRPr lang="en-US" dirty="0"/>
                    </a:p>
                  </a:txBody>
                  <a:tcPr anchor="b">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baseline="-25000" dirty="0"/>
                    </a:p>
                  </a:txBody>
                  <a:tcPr anchor="b">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tcPr>
                </a:tc>
                <a:tc>
                  <a:txBody>
                    <a:bodyPr/>
                    <a:lstStyle/>
                    <a:p>
                      <a:endParaRPr lang="en-US" dirty="0"/>
                    </a:p>
                  </a:txBody>
                  <a:tcPr anchor="b">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smtClean="0"/>
                        <a:t>75</a:t>
                      </a:r>
                      <a:endParaRPr lang="en-US" dirty="0"/>
                    </a:p>
                  </a:txBody>
                  <a:tcPr anchor="b">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tcPr>
                </a:tc>
              </a:tr>
              <a:tr h="457200">
                <a:tc>
                  <a:txBody>
                    <a:bodyPr/>
                    <a:lstStyle/>
                    <a:p>
                      <a:r>
                        <a:rPr lang="en-US" sz="1400" b="1" dirty="0" smtClean="0"/>
                        <a:t>Demand</a:t>
                      </a:r>
                      <a:endParaRPr lang="en-US" b="1" dirty="0"/>
                    </a:p>
                  </a:txBody>
                  <a:tcPr anchor="b">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tc gridSpan="2">
                  <a:txBody>
                    <a:bodyPr/>
                    <a:lstStyle/>
                    <a:p>
                      <a:r>
                        <a:rPr lang="en-US" dirty="0" smtClean="0"/>
                        <a:t>          70</a:t>
                      </a:r>
                      <a:endParaRPr lang="en-US" dirty="0"/>
                    </a:p>
                  </a:txBody>
                  <a:tcPr anchor="b">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tc hMerge="1">
                  <a:txBody>
                    <a:bodyPr/>
                    <a:lstStyle/>
                    <a:p>
                      <a:endParaRPr lang="en-US" dirty="0"/>
                    </a:p>
                  </a:txBody>
                  <a:tcPr/>
                </a:tc>
                <a:tc gridSpan="2">
                  <a:txBody>
                    <a:bodyPr/>
                    <a:lstStyle/>
                    <a:p>
                      <a:r>
                        <a:rPr lang="en-US" dirty="0" smtClean="0"/>
                        <a:t>         100</a:t>
                      </a:r>
                      <a:endParaRPr lang="en-US" dirty="0"/>
                    </a:p>
                  </a:txBody>
                  <a:tcPr anchor="b">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tc hMerge="1">
                  <a:txBody>
                    <a:bodyPr/>
                    <a:lstStyle/>
                    <a:p>
                      <a:endParaRPr lang="en-US" dirty="0"/>
                    </a:p>
                  </a:txBody>
                  <a:tcPr/>
                </a:tc>
                <a:tc gridSpan="2">
                  <a:txBody>
                    <a:bodyPr/>
                    <a:lstStyle/>
                    <a:p>
                      <a:r>
                        <a:rPr lang="en-US" dirty="0" smtClean="0"/>
                        <a:t>          40</a:t>
                      </a:r>
                      <a:endParaRPr lang="en-US" dirty="0"/>
                    </a:p>
                  </a:txBody>
                  <a:tcPr anchor="b">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tc hMerge="1">
                  <a:txBody>
                    <a:bodyPr/>
                    <a:lstStyle/>
                    <a:p>
                      <a:endParaRPr lang="en-US" dirty="0"/>
                    </a:p>
                  </a:txBody>
                  <a:tcPr/>
                </a:tc>
                <a:tc>
                  <a:txBody>
                    <a:bodyPr/>
                    <a:lstStyle/>
                    <a:p>
                      <a:pPr algn="ctr"/>
                      <a:r>
                        <a:rPr lang="en-US" dirty="0" smtClean="0"/>
                        <a:t>210</a:t>
                      </a:r>
                      <a:endParaRPr lang="en-US" dirty="0"/>
                    </a:p>
                  </a:txBody>
                  <a:tcPr anchor="b">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tr>
            </a:tbl>
          </a:graphicData>
        </a:graphic>
      </p:graphicFrame>
      <p:sp>
        <p:nvSpPr>
          <p:cNvPr id="7" name="Oval 6"/>
          <p:cNvSpPr/>
          <p:nvPr/>
        </p:nvSpPr>
        <p:spPr>
          <a:xfrm>
            <a:off x="1600200" y="4267200"/>
            <a:ext cx="533400" cy="381000"/>
          </a:xfrm>
          <a:prstGeom prst="ellipse">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Oval 7"/>
          <p:cNvSpPr/>
          <p:nvPr/>
        </p:nvSpPr>
        <p:spPr>
          <a:xfrm>
            <a:off x="1600200" y="3352800"/>
            <a:ext cx="533400" cy="381000"/>
          </a:xfrm>
          <a:prstGeom prst="ellipse">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Oval 8"/>
          <p:cNvSpPr/>
          <p:nvPr/>
        </p:nvSpPr>
        <p:spPr>
          <a:xfrm>
            <a:off x="3352800" y="4267200"/>
            <a:ext cx="533400" cy="381000"/>
          </a:xfrm>
          <a:prstGeom prst="ellipse">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p:cNvSpPr/>
          <p:nvPr/>
        </p:nvSpPr>
        <p:spPr>
          <a:xfrm>
            <a:off x="3352800" y="5181600"/>
            <a:ext cx="533400" cy="381000"/>
          </a:xfrm>
          <a:prstGeom prst="ellipse">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Oval 10"/>
          <p:cNvSpPr/>
          <p:nvPr/>
        </p:nvSpPr>
        <p:spPr>
          <a:xfrm>
            <a:off x="5105400" y="4267200"/>
            <a:ext cx="533400" cy="381000"/>
          </a:xfrm>
          <a:prstGeom prst="ellipse">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Box 11"/>
          <p:cNvSpPr txBox="1"/>
          <p:nvPr/>
        </p:nvSpPr>
        <p:spPr>
          <a:xfrm>
            <a:off x="7391400" y="3200400"/>
            <a:ext cx="1592808" cy="1477328"/>
          </a:xfrm>
          <a:prstGeom prst="rect">
            <a:avLst/>
          </a:prstGeom>
          <a:noFill/>
        </p:spPr>
        <p:txBody>
          <a:bodyPr wrap="none" rtlCol="0">
            <a:spAutoFit/>
          </a:bodyPr>
          <a:lstStyle/>
          <a:p>
            <a:r>
              <a:rPr lang="en-US" dirty="0" smtClean="0"/>
              <a:t>New basic</a:t>
            </a:r>
          </a:p>
          <a:p>
            <a:r>
              <a:rPr lang="en-US" dirty="0" smtClean="0"/>
              <a:t>Variable (cell)</a:t>
            </a:r>
          </a:p>
          <a:p>
            <a:endParaRPr lang="en-US" dirty="0" smtClean="0"/>
          </a:p>
          <a:p>
            <a:r>
              <a:rPr lang="en-US" dirty="0" smtClean="0"/>
              <a:t>Departed basic</a:t>
            </a:r>
          </a:p>
          <a:p>
            <a:r>
              <a:rPr lang="en-US" dirty="0" smtClean="0"/>
              <a:t>variable (cell)</a:t>
            </a:r>
            <a:endParaRPr lang="en-US" dirty="0"/>
          </a:p>
        </p:txBody>
      </p:sp>
      <p:cxnSp>
        <p:nvCxnSpPr>
          <p:cNvPr id="13" name="Straight Connector 12"/>
          <p:cNvCxnSpPr>
            <a:endCxn id="11" idx="5"/>
          </p:cNvCxnSpPr>
          <p:nvPr/>
        </p:nvCxnSpPr>
        <p:spPr>
          <a:xfrm flipH="1">
            <a:off x="5560685" y="3733800"/>
            <a:ext cx="1830715" cy="858604"/>
          </a:xfrm>
          <a:prstGeom prst="line">
            <a:avLst/>
          </a:prstGeom>
          <a:ln/>
        </p:spPr>
        <p:style>
          <a:lnRef idx="1">
            <a:schemeClr val="dk1"/>
          </a:lnRef>
          <a:fillRef idx="0">
            <a:schemeClr val="dk1"/>
          </a:fillRef>
          <a:effectRef idx="0">
            <a:schemeClr val="dk1"/>
          </a:effectRef>
          <a:fontRef idx="minor">
            <a:schemeClr val="tx1"/>
          </a:fontRef>
        </p:style>
      </p:cxnSp>
      <p:cxnSp>
        <p:nvCxnSpPr>
          <p:cNvPr id="17" name="Straight Connector 16"/>
          <p:cNvCxnSpPr/>
          <p:nvPr/>
        </p:nvCxnSpPr>
        <p:spPr>
          <a:xfrm flipH="1">
            <a:off x="5715000" y="4267200"/>
            <a:ext cx="1676400" cy="914400"/>
          </a:xfrm>
          <a:prstGeom prst="line">
            <a:avLst/>
          </a:prstGeom>
          <a:ln/>
        </p:spPr>
        <p:style>
          <a:lnRef idx="1">
            <a:schemeClr val="dk1"/>
          </a:lnRef>
          <a:fillRef idx="0">
            <a:schemeClr val="dk1"/>
          </a:fillRef>
          <a:effectRef idx="0">
            <a:schemeClr val="dk1"/>
          </a:effectRef>
          <a:fontRef idx="minor">
            <a:schemeClr val="tx1"/>
          </a:fontRef>
        </p:style>
      </p:cxn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2"/>
          <p:cNvSpPr>
            <a:spLocks noGrp="1"/>
          </p:cNvSpPr>
          <p:nvPr>
            <p:ph idx="1"/>
          </p:nvPr>
        </p:nvSpPr>
        <p:spPr>
          <a:xfrm>
            <a:off x="457200" y="457200"/>
            <a:ext cx="8229600" cy="6019800"/>
          </a:xfrm>
        </p:spPr>
        <p:txBody>
          <a:bodyPr>
            <a:normAutofit fontScale="92500" lnSpcReduction="20000"/>
          </a:bodyPr>
          <a:lstStyle/>
          <a:p>
            <a:pPr algn="just"/>
            <a:r>
              <a:rPr lang="en-US" dirty="0" smtClean="0"/>
              <a:t>One other piece of information which is of interest is the new value of the objective function.</a:t>
            </a:r>
          </a:p>
          <a:p>
            <a:pPr algn="just"/>
            <a:r>
              <a:rPr lang="en-US" dirty="0" smtClean="0"/>
              <a:t> We have two alternatives in determining this value.</a:t>
            </a:r>
          </a:p>
          <a:p>
            <a:pPr marL="514350" indent="-514350" algn="just">
              <a:buFont typeface="+mj-lt"/>
              <a:buAutoNum type="arabicPeriod"/>
            </a:pPr>
            <a:r>
              <a:rPr lang="en-US" dirty="0" smtClean="0"/>
              <a:t> We can multiply the value of each basic variable times its corresponding objective function  coefficient and sum, as we did in the above table. </a:t>
            </a:r>
            <a:endParaRPr lang="en-US" dirty="0"/>
          </a:p>
          <a:p>
            <a:pPr marL="514350" indent="-514350" algn="just">
              <a:buFont typeface="+mj-lt"/>
              <a:buAutoNum type="arabicPeriod"/>
            </a:pPr>
            <a:r>
              <a:rPr lang="en-US" dirty="0" smtClean="0"/>
              <a:t>Given that the original value of the objective function was $4,425 and that each unit introduced to cell (2, 3) decreases the value of the objective by $20, introducing 40 units to cell (2, 3) results in a new value for total cost of.</a:t>
            </a:r>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2"/>
          <p:cNvSpPr>
            <a:spLocks noGrp="1"/>
          </p:cNvSpPr>
          <p:nvPr>
            <p:ph idx="1"/>
          </p:nvPr>
        </p:nvSpPr>
        <p:spPr>
          <a:xfrm>
            <a:off x="457200" y="762000"/>
            <a:ext cx="8229600" cy="5181600"/>
          </a:xfrm>
        </p:spPr>
        <p:txBody>
          <a:bodyPr/>
          <a:lstStyle/>
          <a:p>
            <a:pPr marL="0" indent="0" algn="just">
              <a:buNone/>
            </a:pPr>
            <a:r>
              <a:rPr lang="en-US" dirty="0" smtClean="0"/>
              <a:t>		z = $4,425 – (40) ($20)</a:t>
            </a:r>
          </a:p>
          <a:p>
            <a:pPr marL="0" indent="0" algn="just">
              <a:buNone/>
            </a:pPr>
            <a:r>
              <a:rPr lang="en-US" dirty="0" smtClean="0"/>
              <a:t>		   = $4,425 – $800</a:t>
            </a:r>
          </a:p>
          <a:p>
            <a:pPr marL="0" indent="0" algn="just">
              <a:buNone/>
            </a:pPr>
            <a:r>
              <a:rPr lang="en-US" dirty="0" smtClean="0"/>
              <a:t>		   = $3,625</a:t>
            </a:r>
          </a:p>
          <a:p>
            <a:pPr marL="0" indent="0" algn="just">
              <a:buNone/>
            </a:pPr>
            <a:r>
              <a:rPr lang="en-US" dirty="0" smtClean="0"/>
              <a:t>	</a:t>
            </a:r>
          </a:p>
          <a:p>
            <a:pPr algn="just"/>
            <a:r>
              <a:rPr lang="en-US" dirty="0" smtClean="0"/>
              <a:t>The following tables summarize the remaining steps in solving this problem. See whether you can verify these steps and the final result.</a:t>
            </a:r>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Content Placeholder 4"/>
          <p:cNvGraphicFramePr>
            <a:graphicFrameLocks noGrp="1"/>
          </p:cNvGraphicFramePr>
          <p:nvPr>
            <p:ph idx="1"/>
          </p:nvPr>
        </p:nvGraphicFramePr>
        <p:xfrm>
          <a:off x="533402" y="762000"/>
          <a:ext cx="8153399" cy="4130472"/>
        </p:xfrm>
        <a:graphic>
          <a:graphicData uri="http://schemas.openxmlformats.org/drawingml/2006/table">
            <a:tbl>
              <a:tblPr firstRow="1" bandRow="1">
                <a:tableStyleId>{2D5ABB26-0587-4C30-8999-92F81FD0307C}</a:tableStyleId>
              </a:tblPr>
              <a:tblGrid>
                <a:gridCol w="1066798"/>
                <a:gridCol w="5562600"/>
                <a:gridCol w="1524001"/>
              </a:tblGrid>
              <a:tr h="1226468">
                <a:tc gridSpan="3">
                  <a:txBody>
                    <a:bodyPr/>
                    <a:lstStyle/>
                    <a:p>
                      <a:r>
                        <a:rPr lang="en-US" sz="3200" b="1" dirty="0" smtClean="0"/>
                        <a:t>Closed Paths and Improvement Indices</a:t>
                      </a:r>
                      <a:r>
                        <a:rPr lang="en-US" sz="3200" b="1" baseline="0" dirty="0" smtClean="0"/>
                        <a:t> for Second Solution</a:t>
                      </a:r>
                    </a:p>
                  </a:txBody>
                  <a:tcPr anchor="b">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a:p>
                  </a:txBody>
                  <a:tcPr/>
                </a:tc>
                <a:tc hMerge="1">
                  <a:txBody>
                    <a:bodyPr/>
                    <a:lstStyle/>
                    <a:p>
                      <a:endParaRPr lang="en-US" dirty="0"/>
                    </a:p>
                  </a:txBody>
                  <a:tcPr/>
                </a:tc>
              </a:tr>
              <a:tr h="858528">
                <a:tc>
                  <a:txBody>
                    <a:bodyPr/>
                    <a:lstStyle/>
                    <a:p>
                      <a:r>
                        <a:rPr lang="en-US" b="1" dirty="0" err="1" smtClean="0"/>
                        <a:t>Nonbasic</a:t>
                      </a:r>
                      <a:endParaRPr lang="en-US" b="1" dirty="0" smtClean="0"/>
                    </a:p>
                    <a:p>
                      <a:r>
                        <a:rPr lang="en-US" b="1" dirty="0" smtClean="0"/>
                        <a:t>Cell</a:t>
                      </a:r>
                    </a:p>
                  </a:txBody>
                  <a:tcPr anchor="b">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b="1" dirty="0" smtClean="0"/>
                        <a:t>Closed Path</a:t>
                      </a:r>
                      <a:endParaRPr lang="en-US" b="1" dirty="0"/>
                    </a:p>
                  </a:txBody>
                  <a:tcPr anchor="b">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b="1" baseline="0" dirty="0" smtClean="0"/>
                        <a:t>Improvement </a:t>
                      </a:r>
                    </a:p>
                    <a:p>
                      <a:r>
                        <a:rPr lang="en-US" b="1" baseline="0" dirty="0" smtClean="0"/>
                        <a:t>index</a:t>
                      </a:r>
                      <a:endParaRPr lang="en-US" b="1" dirty="0"/>
                    </a:p>
                  </a:txBody>
                  <a:tcPr anchor="b">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497401">
                <a:tc>
                  <a:txBody>
                    <a:bodyPr/>
                    <a:lstStyle/>
                    <a:p>
                      <a:r>
                        <a:rPr lang="en-US" dirty="0" smtClean="0"/>
                        <a:t>(1, 2)</a:t>
                      </a:r>
                      <a:endParaRPr lang="en-US" dirty="0"/>
                    </a:p>
                  </a:txBody>
                  <a:tcPr>
                    <a:lnT w="12700" cap="flat" cmpd="sng" algn="ctr">
                      <a:solidFill>
                        <a:schemeClr val="tx1"/>
                      </a:solidFill>
                      <a:prstDash val="solid"/>
                      <a:round/>
                      <a:headEnd type="none" w="med" len="med"/>
                      <a:tailEnd type="none" w="med" len="med"/>
                    </a:lnT>
                  </a:tcPr>
                </a:tc>
                <a:tc>
                  <a:txBody>
                    <a:bodyPr/>
                    <a:lstStyle/>
                    <a:p>
                      <a:r>
                        <a:rPr lang="en-US" sz="1800" dirty="0" smtClean="0"/>
                        <a:t>(1, 2) </a:t>
                      </a:r>
                      <a:r>
                        <a:rPr lang="en-US" sz="1800" dirty="0" smtClean="0">
                          <a:sym typeface="Wingdings" pitchFamily="2" charset="2"/>
                        </a:rPr>
                        <a:t> (1, 1)  (2, 1)  (2, 2)  (1, 2)</a:t>
                      </a:r>
                      <a:endParaRPr lang="en-US" sz="1800" dirty="0"/>
                    </a:p>
                  </a:txBody>
                  <a:tcPr>
                    <a:lnT w="12700" cap="flat" cmpd="sng" algn="ctr">
                      <a:solidFill>
                        <a:schemeClr val="tx1"/>
                      </a:solidFill>
                      <a:prstDash val="solid"/>
                      <a:round/>
                      <a:headEnd type="none" w="med" len="med"/>
                      <a:tailEnd type="none" w="med" len="med"/>
                    </a:lnT>
                  </a:tcPr>
                </a:tc>
                <a:tc>
                  <a:txBody>
                    <a:bodyPr/>
                    <a:lstStyle/>
                    <a:p>
                      <a:r>
                        <a:rPr lang="en-US" dirty="0" smtClean="0"/>
                        <a:t>– $   5.00*</a:t>
                      </a:r>
                      <a:endParaRPr lang="en-US" dirty="0"/>
                    </a:p>
                  </a:txBody>
                  <a:tcPr>
                    <a:lnT w="12700" cap="flat" cmpd="sng" algn="ctr">
                      <a:solidFill>
                        <a:schemeClr val="tx1"/>
                      </a:solidFill>
                      <a:prstDash val="solid"/>
                      <a:round/>
                      <a:headEnd type="none" w="med" len="med"/>
                      <a:tailEnd type="none" w="med" len="med"/>
                    </a:lnT>
                  </a:tcPr>
                </a:tc>
              </a:tr>
              <a:tr h="497401">
                <a:tc>
                  <a:txBody>
                    <a:bodyPr/>
                    <a:lstStyle/>
                    <a:p>
                      <a:r>
                        <a:rPr lang="en-US" dirty="0" smtClean="0"/>
                        <a:t>(1, 3)</a:t>
                      </a:r>
                      <a:endParaRPr lang="en-US" dirty="0"/>
                    </a:p>
                  </a:txBody>
                  <a:tcPr/>
                </a:tc>
                <a:tc>
                  <a:txBody>
                    <a:bodyPr/>
                    <a:lstStyle/>
                    <a:p>
                      <a:r>
                        <a:rPr lang="en-US" sz="1800" dirty="0" smtClean="0"/>
                        <a:t>(1, 3) </a:t>
                      </a:r>
                      <a:r>
                        <a:rPr lang="en-US" sz="1800" dirty="0" smtClean="0">
                          <a:sym typeface="Wingdings" pitchFamily="2" charset="2"/>
                        </a:rPr>
                        <a:t> (1,</a:t>
                      </a:r>
                      <a:r>
                        <a:rPr lang="en-US" sz="1800" baseline="0" dirty="0" smtClean="0">
                          <a:sym typeface="Wingdings" pitchFamily="2" charset="2"/>
                        </a:rPr>
                        <a:t> 1)  (2, 1)  (2, 3)  (1, 3)</a:t>
                      </a:r>
                      <a:endParaRPr lang="en-US" sz="1800" dirty="0"/>
                    </a:p>
                  </a:txBody>
                  <a:tcPr/>
                </a:tc>
                <a:tc>
                  <a:txBody>
                    <a:bodyPr/>
                    <a:lstStyle/>
                    <a:p>
                      <a:r>
                        <a:rPr lang="en-US" dirty="0" smtClean="0"/>
                        <a:t>+ $   5.00</a:t>
                      </a:r>
                      <a:endParaRPr lang="en-US" i="1" dirty="0"/>
                    </a:p>
                  </a:txBody>
                  <a:tcPr/>
                </a:tc>
              </a:tr>
              <a:tr h="497401">
                <a:tc>
                  <a:txBody>
                    <a:bodyPr/>
                    <a:lstStyle/>
                    <a:p>
                      <a:r>
                        <a:rPr lang="en-US" dirty="0" smtClean="0"/>
                        <a:t>(3, 1)</a:t>
                      </a:r>
                      <a:endParaRPr lang="en-US" dirty="0"/>
                    </a:p>
                  </a:txBody>
                  <a:tcPr/>
                </a:tc>
                <a:tc>
                  <a:txBody>
                    <a:bodyPr/>
                    <a:lstStyle/>
                    <a:p>
                      <a:r>
                        <a:rPr lang="en-US" sz="1800" dirty="0" smtClean="0"/>
                        <a:t>(3, 1) </a:t>
                      </a:r>
                      <a:r>
                        <a:rPr lang="en-US" sz="1800" dirty="0" smtClean="0">
                          <a:sym typeface="Wingdings" pitchFamily="2" charset="2"/>
                        </a:rPr>
                        <a:t> (3, 2)  (2, 2)  (2,</a:t>
                      </a:r>
                      <a:r>
                        <a:rPr lang="en-US" sz="1800" baseline="0" dirty="0" smtClean="0">
                          <a:sym typeface="Wingdings" pitchFamily="2" charset="2"/>
                        </a:rPr>
                        <a:t> 1)  (3, 1)</a:t>
                      </a:r>
                      <a:endParaRPr lang="en-US" sz="1800" dirty="0"/>
                    </a:p>
                  </a:txBody>
                  <a:tcPr/>
                </a:tc>
                <a:tc>
                  <a:txBody>
                    <a:bodyPr/>
                    <a:lstStyle/>
                    <a:p>
                      <a:r>
                        <a:rPr lang="en-US" dirty="0" smtClean="0"/>
                        <a:t>    $  </a:t>
                      </a:r>
                      <a:r>
                        <a:rPr lang="en-US" i="0" baseline="0" dirty="0" smtClean="0"/>
                        <a:t>0.00</a:t>
                      </a:r>
                      <a:endParaRPr lang="en-US" i="0" dirty="0"/>
                    </a:p>
                  </a:txBody>
                  <a:tcPr/>
                </a:tc>
              </a:tr>
              <a:tr h="497401">
                <a:tc>
                  <a:txBody>
                    <a:bodyPr/>
                    <a:lstStyle/>
                    <a:p>
                      <a:r>
                        <a:rPr lang="en-US" dirty="0" smtClean="0"/>
                        <a:t>(3, 3)</a:t>
                      </a:r>
                      <a:endParaRPr lang="en-US" dirty="0"/>
                    </a:p>
                  </a:txBody>
                  <a:tcPr>
                    <a:lnB w="38100" cap="flat" cmpd="sng" algn="ctr">
                      <a:solidFill>
                        <a:schemeClr val="tx1"/>
                      </a:solidFill>
                      <a:prstDash val="solid"/>
                      <a:round/>
                      <a:headEnd type="none" w="med" len="med"/>
                      <a:tailEnd type="none" w="med" len="med"/>
                    </a:lnB>
                  </a:tcPr>
                </a:tc>
                <a:tc>
                  <a:txBody>
                    <a:bodyPr/>
                    <a:lstStyle/>
                    <a:p>
                      <a:r>
                        <a:rPr lang="en-US" sz="1800" dirty="0" smtClean="0"/>
                        <a:t>(3, 3) </a:t>
                      </a:r>
                      <a:r>
                        <a:rPr lang="en-US" sz="1800" dirty="0" smtClean="0">
                          <a:sym typeface="Wingdings" pitchFamily="2" charset="2"/>
                        </a:rPr>
                        <a:t> (2, 3)  (2, 2)  (3, 2)  (3, 3)</a:t>
                      </a:r>
                      <a:endParaRPr lang="en-US" sz="1800" i="1" dirty="0"/>
                    </a:p>
                  </a:txBody>
                  <a:tcPr>
                    <a:lnB w="38100" cap="flat" cmpd="sng" algn="ctr">
                      <a:solidFill>
                        <a:schemeClr val="tx1"/>
                      </a:solidFill>
                      <a:prstDash val="solid"/>
                      <a:round/>
                      <a:headEnd type="none" w="med" len="med"/>
                      <a:tailEnd type="none" w="med" len="med"/>
                    </a:lnB>
                  </a:tcPr>
                </a:tc>
                <a:tc>
                  <a:txBody>
                    <a:bodyPr/>
                    <a:lstStyle/>
                    <a:p>
                      <a:r>
                        <a:rPr lang="en-US" i="0" dirty="0" smtClean="0"/>
                        <a:t>+$2</a:t>
                      </a:r>
                      <a:r>
                        <a:rPr lang="en-US" i="0" baseline="0" dirty="0" smtClean="0"/>
                        <a:t>0.00</a:t>
                      </a:r>
                      <a:endParaRPr lang="en-US" i="0" dirty="0"/>
                    </a:p>
                  </a:txBody>
                  <a:tcPr>
                    <a:lnB w="38100" cap="flat" cmpd="sng" algn="ctr">
                      <a:solidFill>
                        <a:schemeClr val="tx1"/>
                      </a:solidFill>
                      <a:prstDash val="solid"/>
                      <a:round/>
                      <a:headEnd type="none" w="med" len="med"/>
                      <a:tailEnd type="none" w="med" len="med"/>
                    </a:lnB>
                  </a:tcPr>
                </a:tc>
              </a:tr>
            </a:tbl>
          </a:graphicData>
        </a:graphic>
      </p:graphicFrame>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a:spLocks noGrp="1"/>
          </p:cNvSpPr>
          <p:nvPr>
            <p:ph type="title"/>
          </p:nvPr>
        </p:nvSpPr>
        <p:spPr>
          <a:xfrm>
            <a:off x="457200" y="274638"/>
            <a:ext cx="8229600" cy="1143000"/>
          </a:xfrm>
        </p:spPr>
        <p:txBody>
          <a:bodyPr>
            <a:normAutofit/>
          </a:bodyPr>
          <a:lstStyle/>
          <a:p>
            <a:r>
              <a:rPr lang="en-US" sz="4000" dirty="0" smtClean="0"/>
              <a:t>Third Solution ( </a:t>
            </a:r>
            <a:r>
              <a:rPr lang="en-US" sz="4000" dirty="0" smtClean="0"/>
              <a:t>z </a:t>
            </a:r>
            <a:r>
              <a:rPr lang="en-US" sz="4000" dirty="0" smtClean="0"/>
              <a:t>= $3,500.00)</a:t>
            </a:r>
            <a:endParaRPr lang="en-US" dirty="0"/>
          </a:p>
        </p:txBody>
      </p:sp>
      <p:graphicFrame>
        <p:nvGraphicFramePr>
          <p:cNvPr id="6" name="Content Placeholder 3"/>
          <p:cNvGraphicFramePr>
            <a:graphicFrameLocks noGrp="1"/>
          </p:cNvGraphicFramePr>
          <p:nvPr>
            <p:ph idx="1"/>
          </p:nvPr>
        </p:nvGraphicFramePr>
        <p:xfrm>
          <a:off x="457200" y="1752600"/>
          <a:ext cx="8229600" cy="4297680"/>
        </p:xfrm>
        <a:graphic>
          <a:graphicData uri="http://schemas.openxmlformats.org/drawingml/2006/table">
            <a:tbl>
              <a:tblPr firstRow="1" bandRow="1">
                <a:tableStyleId>{2D5ABB26-0587-4C30-8999-92F81FD0307C}</a:tableStyleId>
              </a:tblPr>
              <a:tblGrid>
                <a:gridCol w="1028700"/>
                <a:gridCol w="1409700"/>
                <a:gridCol w="647700"/>
                <a:gridCol w="1409700"/>
                <a:gridCol w="647700"/>
                <a:gridCol w="1409700"/>
                <a:gridCol w="647700"/>
                <a:gridCol w="1028700"/>
              </a:tblGrid>
              <a:tr h="457200">
                <a:tc>
                  <a:txBody>
                    <a:bodyPr/>
                    <a:lstStyle/>
                    <a:p>
                      <a:endParaRPr lang="en-US" b="1" dirty="0"/>
                    </a:p>
                  </a:txBody>
                  <a:tcPr anchor="b">
                    <a:lnT w="38100" cap="flat" cmpd="sng" algn="ctr">
                      <a:solidFill>
                        <a:schemeClr val="tx1"/>
                      </a:solidFill>
                      <a:prstDash val="solid"/>
                      <a:round/>
                      <a:headEnd type="none" w="med" len="med"/>
                      <a:tailEnd type="none" w="med" len="med"/>
                    </a:lnT>
                  </a:tcPr>
                </a:tc>
                <a:tc gridSpan="6">
                  <a:txBody>
                    <a:bodyPr/>
                    <a:lstStyle/>
                    <a:p>
                      <a:pPr algn="ctr"/>
                      <a:r>
                        <a:rPr lang="en-US" b="1" dirty="0" smtClean="0"/>
                        <a:t>Destination</a:t>
                      </a:r>
                      <a:endParaRPr lang="en-US" b="1" dirty="0"/>
                    </a:p>
                  </a:txBody>
                  <a:tcPr anchor="b">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dirty="0"/>
                    </a:p>
                  </a:txBody>
                  <a:tcPr/>
                </a:tc>
                <a:tc>
                  <a:txBody>
                    <a:bodyPr/>
                    <a:lstStyle/>
                    <a:p>
                      <a:endParaRPr lang="en-US" b="1" dirty="0"/>
                    </a:p>
                  </a:txBody>
                  <a:tcPr anchor="b">
                    <a:lnT w="38100" cap="flat" cmpd="sng" algn="ctr">
                      <a:solidFill>
                        <a:schemeClr val="tx1"/>
                      </a:solidFill>
                      <a:prstDash val="solid"/>
                      <a:round/>
                      <a:headEnd type="none" w="med" len="med"/>
                      <a:tailEnd type="none" w="med" len="med"/>
                    </a:lnT>
                  </a:tcPr>
                </a:tc>
              </a:tr>
              <a:tr h="457200">
                <a:tc>
                  <a:txBody>
                    <a:bodyPr/>
                    <a:lstStyle/>
                    <a:p>
                      <a:r>
                        <a:rPr lang="en-US" b="1" dirty="0" smtClean="0"/>
                        <a:t>Origin</a:t>
                      </a:r>
                      <a:endParaRPr lang="en-US" b="1" dirty="0"/>
                    </a:p>
                  </a:txBody>
                  <a:tcPr anchor="b">
                    <a:lnB w="12700" cap="flat" cmpd="sng" algn="ctr">
                      <a:solidFill>
                        <a:schemeClr val="tx1"/>
                      </a:solidFill>
                      <a:prstDash val="solid"/>
                      <a:round/>
                      <a:headEnd type="none" w="med" len="med"/>
                      <a:tailEnd type="none" w="med" len="med"/>
                    </a:lnB>
                  </a:tcPr>
                </a:tc>
                <a:tc gridSpan="2">
                  <a:txBody>
                    <a:bodyPr/>
                    <a:lstStyle/>
                    <a:p>
                      <a:pPr algn="ctr"/>
                      <a:r>
                        <a:rPr lang="en-US" b="1" dirty="0" smtClean="0"/>
                        <a:t>1</a:t>
                      </a:r>
                      <a:endParaRPr lang="en-US" b="1" dirty="0"/>
                    </a:p>
                  </a:txBody>
                  <a:tcPr anchor="b">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dirty="0"/>
                    </a:p>
                  </a:txBody>
                  <a:tcPr/>
                </a:tc>
                <a:tc gridSpan="2">
                  <a:txBody>
                    <a:bodyPr/>
                    <a:lstStyle/>
                    <a:p>
                      <a:pPr algn="ctr"/>
                      <a:r>
                        <a:rPr lang="en-US" b="1" dirty="0" smtClean="0"/>
                        <a:t>2</a:t>
                      </a:r>
                      <a:endParaRPr lang="en-US" b="1" dirty="0"/>
                    </a:p>
                  </a:txBody>
                  <a:tcPr anchor="b">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dirty="0"/>
                    </a:p>
                  </a:txBody>
                  <a:tcPr/>
                </a:tc>
                <a:tc gridSpan="2">
                  <a:txBody>
                    <a:bodyPr/>
                    <a:lstStyle/>
                    <a:p>
                      <a:pPr algn="ctr"/>
                      <a:r>
                        <a:rPr lang="en-US" b="1" dirty="0" smtClean="0"/>
                        <a:t>3</a:t>
                      </a:r>
                      <a:endParaRPr lang="en-US" b="1" dirty="0"/>
                    </a:p>
                  </a:txBody>
                  <a:tcPr anchor="b">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dirty="0"/>
                    </a:p>
                  </a:txBody>
                  <a:tcPr/>
                </a:tc>
                <a:tc>
                  <a:txBody>
                    <a:bodyPr/>
                    <a:lstStyle/>
                    <a:p>
                      <a:pPr algn="ctr"/>
                      <a:r>
                        <a:rPr lang="en-US" b="1" dirty="0" smtClean="0"/>
                        <a:t>Supply</a:t>
                      </a:r>
                      <a:endParaRPr lang="en-US" b="1" dirty="0"/>
                    </a:p>
                  </a:txBody>
                  <a:tcPr anchor="b">
                    <a:lnB w="12700" cap="flat" cmpd="sng" algn="ctr">
                      <a:solidFill>
                        <a:schemeClr val="tx1"/>
                      </a:solidFill>
                      <a:prstDash val="solid"/>
                      <a:round/>
                      <a:headEnd type="none" w="med" len="med"/>
                      <a:tailEnd type="none" w="med" len="med"/>
                    </a:lnB>
                  </a:tcPr>
                </a:tc>
              </a:tr>
              <a:tr h="457200">
                <a:tc rowSpan="2">
                  <a:txBody>
                    <a:bodyPr/>
                    <a:lstStyle/>
                    <a:p>
                      <a:r>
                        <a:rPr lang="en-US" b="1" dirty="0" smtClean="0"/>
                        <a:t>1</a:t>
                      </a:r>
                      <a:endParaRPr lang="en-US" b="1" dirty="0"/>
                    </a:p>
                  </a:txBody>
                  <a:tcPr anchor="b">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dirty="0"/>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pPr algn="ctr"/>
                      <a:r>
                        <a:rPr lang="en-US" dirty="0" smtClean="0"/>
                        <a:t>5</a:t>
                      </a:r>
                      <a:endParaRPr lang="en-US" dirty="0"/>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dirty="0"/>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pPr algn="ctr"/>
                      <a:r>
                        <a:rPr lang="en-US" dirty="0" smtClean="0"/>
                        <a:t>10</a:t>
                      </a:r>
                      <a:endParaRPr lang="en-US" dirty="0"/>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dirty="0"/>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pPr algn="ctr"/>
                      <a:r>
                        <a:rPr lang="en-US" dirty="0" smtClean="0"/>
                        <a:t>10</a:t>
                      </a:r>
                      <a:endParaRPr lang="en-US" dirty="0"/>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US" dirty="0"/>
                    </a:p>
                  </a:txBody>
                  <a:tcPr anchor="b">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tcPr>
                </a:tc>
              </a:tr>
              <a:tr h="457200">
                <a:tc vMerge="1">
                  <a:txBody>
                    <a:bodyPr/>
                    <a:lstStyle/>
                    <a:p>
                      <a:endParaRPr lang="en-US" b="1" dirty="0"/>
                    </a:p>
                  </a:txBody>
                  <a:tcPr anchor="b">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dirty="0" smtClean="0"/>
                        <a:t>30</a:t>
                      </a:r>
                      <a:endParaRPr lang="en-US" baseline="-25000" dirty="0" smtClean="0"/>
                    </a:p>
                  </a:txBody>
                  <a:tcPr anchor="b">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tcPr>
                </a:tc>
                <a:tc>
                  <a:txBody>
                    <a:bodyPr/>
                    <a:lstStyle/>
                    <a:p>
                      <a:endParaRPr lang="en-US" dirty="0"/>
                    </a:p>
                  </a:txBody>
                  <a:tcPr anchor="b">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baseline="0" dirty="0" smtClean="0"/>
                        <a:t>25</a:t>
                      </a:r>
                      <a:endParaRPr lang="en-US" baseline="-25000" dirty="0"/>
                    </a:p>
                  </a:txBody>
                  <a:tcPr anchor="b">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tcPr>
                </a:tc>
                <a:tc>
                  <a:txBody>
                    <a:bodyPr/>
                    <a:lstStyle/>
                    <a:p>
                      <a:endParaRPr lang="en-US" dirty="0"/>
                    </a:p>
                  </a:txBody>
                  <a:tcPr anchor="b">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baseline="-25000" dirty="0"/>
                    </a:p>
                  </a:txBody>
                  <a:tcPr anchor="b">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tcPr>
                </a:tc>
                <a:tc>
                  <a:txBody>
                    <a:bodyPr/>
                    <a:lstStyle/>
                    <a:p>
                      <a:endParaRPr lang="en-US" dirty="0"/>
                    </a:p>
                  </a:txBody>
                  <a:tcPr anchor="b">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smtClean="0"/>
                        <a:t>55</a:t>
                      </a:r>
                      <a:endParaRPr lang="en-US" dirty="0"/>
                    </a:p>
                  </a:txBody>
                  <a:tcPr anchor="b">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tcPr>
                </a:tc>
              </a:tr>
              <a:tr h="457200">
                <a:tc rowSpan="2">
                  <a:txBody>
                    <a:bodyPr/>
                    <a:lstStyle/>
                    <a:p>
                      <a:r>
                        <a:rPr lang="en-US" b="1" dirty="0" smtClean="0"/>
                        <a:t>2</a:t>
                      </a:r>
                      <a:endParaRPr lang="en-US" b="1" dirty="0"/>
                    </a:p>
                  </a:txBody>
                  <a:tcPr anchor="b">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dirty="0"/>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pPr algn="ctr"/>
                      <a:r>
                        <a:rPr lang="en-US" dirty="0" smtClean="0"/>
                        <a:t>20</a:t>
                      </a:r>
                      <a:endParaRPr lang="en-US" dirty="0"/>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dirty="0"/>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pPr algn="ctr"/>
                      <a:r>
                        <a:rPr lang="en-US" dirty="0" smtClean="0"/>
                        <a:t>30</a:t>
                      </a:r>
                      <a:endParaRPr lang="en-US" dirty="0"/>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dirty="0"/>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pPr algn="ctr"/>
                      <a:r>
                        <a:rPr lang="en-US" dirty="0" smtClean="0"/>
                        <a:t>20</a:t>
                      </a:r>
                      <a:endParaRPr lang="en-US" dirty="0"/>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dirty="0"/>
                    </a:p>
                  </a:txBody>
                  <a:tcPr anchor="b">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tcPr>
                </a:tc>
              </a:tr>
              <a:tr h="457200">
                <a:tc vMerge="1">
                  <a:txBody>
                    <a:bodyPr/>
                    <a:lstStyle/>
                    <a:p>
                      <a:endParaRPr lang="en-US" b="1" dirty="0"/>
                    </a:p>
                  </a:txBody>
                  <a:tcPr anchor="b">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pPr algn="ctr"/>
                      <a:r>
                        <a:rPr lang="en-US" dirty="0" smtClean="0"/>
                        <a:t>40</a:t>
                      </a:r>
                      <a:endParaRPr lang="en-US" baseline="-25000" dirty="0"/>
                    </a:p>
                  </a:txBody>
                  <a:tcPr anchor="b">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tcPr>
                </a:tc>
                <a:tc>
                  <a:txBody>
                    <a:bodyPr/>
                    <a:lstStyle/>
                    <a:p>
                      <a:endParaRPr lang="en-US" dirty="0"/>
                    </a:p>
                  </a:txBody>
                  <a:tcPr anchor="b">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baseline="-25000" dirty="0"/>
                    </a:p>
                  </a:txBody>
                  <a:tcPr anchor="b">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tcPr>
                </a:tc>
                <a:tc>
                  <a:txBody>
                    <a:bodyPr/>
                    <a:lstStyle/>
                    <a:p>
                      <a:endParaRPr lang="en-US" dirty="0"/>
                    </a:p>
                  </a:txBody>
                  <a:tcPr anchor="b">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smtClean="0"/>
                        <a:t>40</a:t>
                      </a:r>
                      <a:endParaRPr lang="en-US" baseline="-25000" dirty="0"/>
                    </a:p>
                  </a:txBody>
                  <a:tcPr anchor="b">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tcPr>
                </a:tc>
                <a:tc>
                  <a:txBody>
                    <a:bodyPr/>
                    <a:lstStyle/>
                    <a:p>
                      <a:endParaRPr lang="en-US" dirty="0"/>
                    </a:p>
                  </a:txBody>
                  <a:tcPr anchor="b">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smtClean="0"/>
                        <a:t>80</a:t>
                      </a:r>
                      <a:endParaRPr lang="en-US" dirty="0"/>
                    </a:p>
                  </a:txBody>
                  <a:tcPr anchor="b">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tcPr>
                </a:tc>
              </a:tr>
              <a:tr h="457200">
                <a:tc rowSpan="2">
                  <a:txBody>
                    <a:bodyPr/>
                    <a:lstStyle/>
                    <a:p>
                      <a:r>
                        <a:rPr lang="en-US" b="1" dirty="0" smtClean="0"/>
                        <a:t>3</a:t>
                      </a:r>
                      <a:endParaRPr lang="en-US" b="1" dirty="0"/>
                    </a:p>
                  </a:txBody>
                  <a:tcPr anchor="b">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dirty="0"/>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pPr algn="ctr"/>
                      <a:r>
                        <a:rPr lang="en-US" dirty="0" smtClean="0"/>
                        <a:t>10</a:t>
                      </a:r>
                      <a:endParaRPr lang="en-US" dirty="0"/>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dirty="0"/>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pPr algn="ctr"/>
                      <a:r>
                        <a:rPr lang="en-US" dirty="0" smtClean="0"/>
                        <a:t>20</a:t>
                      </a:r>
                      <a:endParaRPr lang="en-US" dirty="0"/>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dirty="0"/>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pPr algn="ctr"/>
                      <a:r>
                        <a:rPr lang="en-US" dirty="0" smtClean="0"/>
                        <a:t>30</a:t>
                      </a:r>
                      <a:endParaRPr lang="en-US" dirty="0"/>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dirty="0"/>
                    </a:p>
                  </a:txBody>
                  <a:tcPr anchor="b">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tcPr>
                </a:tc>
              </a:tr>
              <a:tr h="457200">
                <a:tc vMerge="1">
                  <a:txBody>
                    <a:bodyPr/>
                    <a:lstStyle/>
                    <a:p>
                      <a:endParaRPr lang="en-US" b="1" dirty="0"/>
                    </a:p>
                  </a:txBody>
                  <a:tcPr anchor="b">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pPr algn="ctr"/>
                      <a:endParaRPr lang="en-US" baseline="-25000" dirty="0"/>
                    </a:p>
                  </a:txBody>
                  <a:tcPr anchor="b">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tcPr>
                </a:tc>
                <a:tc>
                  <a:txBody>
                    <a:bodyPr/>
                    <a:lstStyle/>
                    <a:p>
                      <a:endParaRPr lang="en-US" dirty="0"/>
                    </a:p>
                  </a:txBody>
                  <a:tcPr anchor="b">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smtClean="0"/>
                        <a:t>75</a:t>
                      </a:r>
                      <a:endParaRPr lang="en-US" baseline="-25000" dirty="0"/>
                    </a:p>
                  </a:txBody>
                  <a:tcPr anchor="b">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tcPr>
                </a:tc>
                <a:tc>
                  <a:txBody>
                    <a:bodyPr/>
                    <a:lstStyle/>
                    <a:p>
                      <a:endParaRPr lang="en-US" dirty="0"/>
                    </a:p>
                  </a:txBody>
                  <a:tcPr anchor="b">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baseline="-25000" dirty="0"/>
                    </a:p>
                  </a:txBody>
                  <a:tcPr anchor="b">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tcPr>
                </a:tc>
                <a:tc>
                  <a:txBody>
                    <a:bodyPr/>
                    <a:lstStyle/>
                    <a:p>
                      <a:endParaRPr lang="en-US" dirty="0"/>
                    </a:p>
                  </a:txBody>
                  <a:tcPr anchor="b">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smtClean="0"/>
                        <a:t>75</a:t>
                      </a:r>
                      <a:endParaRPr lang="en-US" dirty="0"/>
                    </a:p>
                  </a:txBody>
                  <a:tcPr anchor="b">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tcPr>
                </a:tc>
              </a:tr>
              <a:tr h="457200">
                <a:tc>
                  <a:txBody>
                    <a:bodyPr/>
                    <a:lstStyle/>
                    <a:p>
                      <a:r>
                        <a:rPr lang="en-US" b="1" dirty="0" smtClean="0"/>
                        <a:t>Demand</a:t>
                      </a:r>
                      <a:endParaRPr lang="en-US" b="1" dirty="0"/>
                    </a:p>
                  </a:txBody>
                  <a:tcPr anchor="b">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tc gridSpan="2">
                  <a:txBody>
                    <a:bodyPr/>
                    <a:lstStyle/>
                    <a:p>
                      <a:r>
                        <a:rPr lang="en-US" dirty="0" smtClean="0"/>
                        <a:t>          70</a:t>
                      </a:r>
                      <a:endParaRPr lang="en-US" dirty="0"/>
                    </a:p>
                  </a:txBody>
                  <a:tcPr anchor="b">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tc hMerge="1">
                  <a:txBody>
                    <a:bodyPr/>
                    <a:lstStyle/>
                    <a:p>
                      <a:endParaRPr lang="en-US" dirty="0"/>
                    </a:p>
                  </a:txBody>
                  <a:tcPr/>
                </a:tc>
                <a:tc gridSpan="2">
                  <a:txBody>
                    <a:bodyPr/>
                    <a:lstStyle/>
                    <a:p>
                      <a:r>
                        <a:rPr lang="en-US" dirty="0" smtClean="0"/>
                        <a:t>         100</a:t>
                      </a:r>
                      <a:endParaRPr lang="en-US" dirty="0"/>
                    </a:p>
                  </a:txBody>
                  <a:tcPr anchor="b">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tc hMerge="1">
                  <a:txBody>
                    <a:bodyPr/>
                    <a:lstStyle/>
                    <a:p>
                      <a:endParaRPr lang="en-US" dirty="0"/>
                    </a:p>
                  </a:txBody>
                  <a:tcPr/>
                </a:tc>
                <a:tc gridSpan="2">
                  <a:txBody>
                    <a:bodyPr/>
                    <a:lstStyle/>
                    <a:p>
                      <a:r>
                        <a:rPr lang="en-US" dirty="0" smtClean="0"/>
                        <a:t>          40</a:t>
                      </a:r>
                      <a:endParaRPr lang="en-US" dirty="0"/>
                    </a:p>
                  </a:txBody>
                  <a:tcPr anchor="b">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tc hMerge="1">
                  <a:txBody>
                    <a:bodyPr/>
                    <a:lstStyle/>
                    <a:p>
                      <a:endParaRPr lang="en-US" dirty="0"/>
                    </a:p>
                  </a:txBody>
                  <a:tcPr/>
                </a:tc>
                <a:tc>
                  <a:txBody>
                    <a:bodyPr/>
                    <a:lstStyle/>
                    <a:p>
                      <a:pPr algn="ctr"/>
                      <a:r>
                        <a:rPr lang="en-US" dirty="0" smtClean="0"/>
                        <a:t>210</a:t>
                      </a:r>
                      <a:endParaRPr lang="en-US" dirty="0"/>
                    </a:p>
                  </a:txBody>
                  <a:tcPr anchor="b">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tr>
            </a:tbl>
          </a:graphicData>
        </a:graphic>
      </p:graphicFrame>
      <p:sp>
        <p:nvSpPr>
          <p:cNvPr id="7" name="Oval 6"/>
          <p:cNvSpPr/>
          <p:nvPr/>
        </p:nvSpPr>
        <p:spPr>
          <a:xfrm>
            <a:off x="1905000" y="4038600"/>
            <a:ext cx="533400" cy="381000"/>
          </a:xfrm>
          <a:prstGeom prst="ellipse">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Oval 7"/>
          <p:cNvSpPr/>
          <p:nvPr/>
        </p:nvSpPr>
        <p:spPr>
          <a:xfrm>
            <a:off x="1905000" y="3124200"/>
            <a:ext cx="533400" cy="381000"/>
          </a:xfrm>
          <a:prstGeom prst="ellipse">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p:cNvSpPr/>
          <p:nvPr/>
        </p:nvSpPr>
        <p:spPr>
          <a:xfrm>
            <a:off x="3962400" y="4953000"/>
            <a:ext cx="533400" cy="381000"/>
          </a:xfrm>
          <a:prstGeom prst="ellipse">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Oval 10"/>
          <p:cNvSpPr/>
          <p:nvPr/>
        </p:nvSpPr>
        <p:spPr>
          <a:xfrm>
            <a:off x="6019800" y="4038600"/>
            <a:ext cx="533400" cy="381000"/>
          </a:xfrm>
          <a:prstGeom prst="ellipse">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Oval 11"/>
          <p:cNvSpPr/>
          <p:nvPr/>
        </p:nvSpPr>
        <p:spPr>
          <a:xfrm>
            <a:off x="3962400" y="3124200"/>
            <a:ext cx="533400" cy="381000"/>
          </a:xfrm>
          <a:prstGeom prst="ellipse">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5" name="Content Placeholder 4"/>
          <p:cNvGraphicFramePr>
            <a:graphicFrameLocks noGrp="1"/>
          </p:cNvGraphicFramePr>
          <p:nvPr>
            <p:ph idx="1"/>
          </p:nvPr>
        </p:nvGraphicFramePr>
        <p:xfrm>
          <a:off x="533402" y="762000"/>
          <a:ext cx="8153399" cy="4273151"/>
        </p:xfrm>
        <a:graphic>
          <a:graphicData uri="http://schemas.openxmlformats.org/drawingml/2006/table">
            <a:tbl>
              <a:tblPr firstRow="1" bandRow="1">
                <a:tableStyleId>{2D5ABB26-0587-4C30-8999-92F81FD0307C}</a:tableStyleId>
              </a:tblPr>
              <a:tblGrid>
                <a:gridCol w="1066798"/>
                <a:gridCol w="5562600"/>
                <a:gridCol w="1524001"/>
              </a:tblGrid>
              <a:tr h="1226468">
                <a:tc gridSpan="3">
                  <a:txBody>
                    <a:bodyPr/>
                    <a:lstStyle/>
                    <a:p>
                      <a:r>
                        <a:rPr lang="en-US" sz="3200" b="1" dirty="0" smtClean="0"/>
                        <a:t>Closed Paths and Improvement Indices</a:t>
                      </a:r>
                      <a:r>
                        <a:rPr lang="en-US" sz="3200" b="1" baseline="0" dirty="0" smtClean="0"/>
                        <a:t> for Third Solution</a:t>
                      </a:r>
                    </a:p>
                  </a:txBody>
                  <a:tcPr anchor="b">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a:p>
                  </a:txBody>
                  <a:tcPr/>
                </a:tc>
                <a:tc hMerge="1">
                  <a:txBody>
                    <a:bodyPr/>
                    <a:lstStyle/>
                    <a:p>
                      <a:endParaRPr lang="en-US" dirty="0"/>
                    </a:p>
                  </a:txBody>
                  <a:tcPr/>
                </a:tc>
              </a:tr>
              <a:tr h="858528">
                <a:tc>
                  <a:txBody>
                    <a:bodyPr/>
                    <a:lstStyle/>
                    <a:p>
                      <a:r>
                        <a:rPr lang="en-US" b="1" dirty="0" err="1" smtClean="0"/>
                        <a:t>Nonbasic</a:t>
                      </a:r>
                      <a:endParaRPr lang="en-US" b="1" dirty="0" smtClean="0"/>
                    </a:p>
                    <a:p>
                      <a:r>
                        <a:rPr lang="en-US" b="1" dirty="0" smtClean="0"/>
                        <a:t>Cell</a:t>
                      </a:r>
                    </a:p>
                  </a:txBody>
                  <a:tcPr anchor="b">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b="1" dirty="0" smtClean="0"/>
                        <a:t>Closed Path</a:t>
                      </a:r>
                      <a:endParaRPr lang="en-US" b="1" dirty="0"/>
                    </a:p>
                  </a:txBody>
                  <a:tcPr anchor="b">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b="1" baseline="0" dirty="0" smtClean="0"/>
                        <a:t>Improvement </a:t>
                      </a:r>
                    </a:p>
                    <a:p>
                      <a:r>
                        <a:rPr lang="en-US" b="1" baseline="0" dirty="0" smtClean="0"/>
                        <a:t>index</a:t>
                      </a:r>
                      <a:endParaRPr lang="en-US" b="1" dirty="0"/>
                    </a:p>
                  </a:txBody>
                  <a:tcPr anchor="b">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497401">
                <a:tc>
                  <a:txBody>
                    <a:bodyPr/>
                    <a:lstStyle/>
                    <a:p>
                      <a:r>
                        <a:rPr lang="en-US" dirty="0" smtClean="0"/>
                        <a:t>(1, 3)</a:t>
                      </a:r>
                      <a:endParaRPr lang="en-US" dirty="0"/>
                    </a:p>
                  </a:txBody>
                  <a:tcPr>
                    <a:lnT w="12700" cap="flat" cmpd="sng" algn="ctr">
                      <a:solidFill>
                        <a:schemeClr val="tx1"/>
                      </a:solidFill>
                      <a:prstDash val="solid"/>
                      <a:round/>
                      <a:headEnd type="none" w="med" len="med"/>
                      <a:tailEnd type="none" w="med" len="med"/>
                    </a:lnT>
                  </a:tcPr>
                </a:tc>
                <a:tc>
                  <a:txBody>
                    <a:bodyPr/>
                    <a:lstStyle/>
                    <a:p>
                      <a:r>
                        <a:rPr lang="en-US" sz="1800" dirty="0" smtClean="0"/>
                        <a:t>(1, 3) </a:t>
                      </a:r>
                      <a:r>
                        <a:rPr lang="en-US" sz="1800" dirty="0" smtClean="0">
                          <a:sym typeface="Wingdings" pitchFamily="2" charset="2"/>
                        </a:rPr>
                        <a:t> (1, 1)  (2, 1)  (2, 3)  (1, 3)</a:t>
                      </a:r>
                      <a:endParaRPr lang="en-US" sz="1800" dirty="0"/>
                    </a:p>
                  </a:txBody>
                  <a:tcPr>
                    <a:lnT w="12700" cap="flat" cmpd="sng" algn="ctr">
                      <a:solidFill>
                        <a:schemeClr val="tx1"/>
                      </a:solidFill>
                      <a:prstDash val="solid"/>
                      <a:round/>
                      <a:headEnd type="none" w="med" len="med"/>
                      <a:tailEnd type="none" w="med" len="med"/>
                    </a:lnT>
                  </a:tcPr>
                </a:tc>
                <a:tc>
                  <a:txBody>
                    <a:bodyPr/>
                    <a:lstStyle/>
                    <a:p>
                      <a:r>
                        <a:rPr lang="en-US" dirty="0" smtClean="0"/>
                        <a:t>+ $   5.00</a:t>
                      </a:r>
                      <a:endParaRPr lang="en-US" dirty="0"/>
                    </a:p>
                  </a:txBody>
                  <a:tcPr>
                    <a:lnT w="12700" cap="flat" cmpd="sng" algn="ctr">
                      <a:solidFill>
                        <a:schemeClr val="tx1"/>
                      </a:solidFill>
                      <a:prstDash val="solid"/>
                      <a:round/>
                      <a:headEnd type="none" w="med" len="med"/>
                      <a:tailEnd type="none" w="med" len="med"/>
                    </a:lnT>
                  </a:tcPr>
                </a:tc>
              </a:tr>
              <a:tr h="497401">
                <a:tc>
                  <a:txBody>
                    <a:bodyPr/>
                    <a:lstStyle/>
                    <a:p>
                      <a:r>
                        <a:rPr lang="en-US" dirty="0" smtClean="0"/>
                        <a:t>(2, 2)</a:t>
                      </a:r>
                      <a:endParaRPr lang="en-US" dirty="0"/>
                    </a:p>
                  </a:txBody>
                  <a:tcPr/>
                </a:tc>
                <a:tc>
                  <a:txBody>
                    <a:bodyPr/>
                    <a:lstStyle/>
                    <a:p>
                      <a:r>
                        <a:rPr lang="en-US" sz="1800" dirty="0" smtClean="0"/>
                        <a:t>(2, 2) </a:t>
                      </a:r>
                      <a:r>
                        <a:rPr lang="en-US" sz="1800" dirty="0" smtClean="0">
                          <a:sym typeface="Wingdings" pitchFamily="2" charset="2"/>
                        </a:rPr>
                        <a:t> (1,</a:t>
                      </a:r>
                      <a:r>
                        <a:rPr lang="en-US" sz="1800" baseline="0" dirty="0" smtClean="0">
                          <a:sym typeface="Wingdings" pitchFamily="2" charset="2"/>
                        </a:rPr>
                        <a:t> 2)  (1, 1)  (2, 1)  (2, 2)</a:t>
                      </a:r>
                      <a:endParaRPr lang="en-US" sz="1800" dirty="0"/>
                    </a:p>
                  </a:txBody>
                  <a:tcPr/>
                </a:tc>
                <a:tc>
                  <a:txBody>
                    <a:bodyPr/>
                    <a:lstStyle/>
                    <a:p>
                      <a:r>
                        <a:rPr lang="en-US" dirty="0" smtClean="0"/>
                        <a:t>+ $   5.00</a:t>
                      </a:r>
                      <a:endParaRPr lang="en-US" i="1" dirty="0"/>
                    </a:p>
                  </a:txBody>
                  <a:tcPr/>
                </a:tc>
              </a:tr>
              <a:tr h="497401">
                <a:tc>
                  <a:txBody>
                    <a:bodyPr/>
                    <a:lstStyle/>
                    <a:p>
                      <a:r>
                        <a:rPr lang="en-US" dirty="0" smtClean="0"/>
                        <a:t>(3, 1)</a:t>
                      </a:r>
                      <a:endParaRPr lang="en-US" dirty="0"/>
                    </a:p>
                  </a:txBody>
                  <a:tcPr/>
                </a:tc>
                <a:tc>
                  <a:txBody>
                    <a:bodyPr/>
                    <a:lstStyle/>
                    <a:p>
                      <a:r>
                        <a:rPr lang="en-US" sz="1800" dirty="0" smtClean="0"/>
                        <a:t>(3, 1) </a:t>
                      </a:r>
                      <a:r>
                        <a:rPr lang="en-US" sz="1800" dirty="0" smtClean="0">
                          <a:sym typeface="Wingdings" pitchFamily="2" charset="2"/>
                        </a:rPr>
                        <a:t> (3, 2)  (1, 2)  (1,</a:t>
                      </a:r>
                      <a:r>
                        <a:rPr lang="en-US" sz="1800" baseline="0" dirty="0" smtClean="0">
                          <a:sym typeface="Wingdings" pitchFamily="2" charset="2"/>
                        </a:rPr>
                        <a:t> 1)  (3, 1)</a:t>
                      </a:r>
                      <a:endParaRPr lang="en-US" sz="1800" dirty="0"/>
                    </a:p>
                  </a:txBody>
                  <a:tcPr/>
                </a:tc>
                <a:tc>
                  <a:txBody>
                    <a:bodyPr/>
                    <a:lstStyle/>
                    <a:p>
                      <a:r>
                        <a:rPr lang="en-US" baseline="0" dirty="0" smtClean="0"/>
                        <a:t>– </a:t>
                      </a:r>
                      <a:r>
                        <a:rPr lang="en-US" dirty="0" smtClean="0"/>
                        <a:t>$  </a:t>
                      </a:r>
                      <a:r>
                        <a:rPr lang="en-US" i="0" baseline="0" dirty="0" smtClean="0"/>
                        <a:t>5.00*</a:t>
                      </a:r>
                      <a:endParaRPr lang="en-US" i="0" dirty="0"/>
                    </a:p>
                  </a:txBody>
                  <a:tcPr/>
                </a:tc>
              </a:tr>
              <a:tr h="497401">
                <a:tc>
                  <a:txBody>
                    <a:bodyPr/>
                    <a:lstStyle/>
                    <a:p>
                      <a:r>
                        <a:rPr lang="en-US" dirty="0" smtClean="0"/>
                        <a:t>(3, 3)</a:t>
                      </a:r>
                      <a:endParaRPr lang="en-US" dirty="0"/>
                    </a:p>
                  </a:txBody>
                  <a:tcPr>
                    <a:lnB w="38100" cap="flat" cmpd="sng" algn="ctr">
                      <a:solidFill>
                        <a:schemeClr val="tx1"/>
                      </a:solidFill>
                      <a:prstDash val="solid"/>
                      <a:round/>
                      <a:headEnd type="none" w="med" len="med"/>
                      <a:tailEnd type="none" w="med" len="med"/>
                    </a:lnB>
                  </a:tcPr>
                </a:tc>
                <a:tc>
                  <a:txBody>
                    <a:bodyPr/>
                    <a:lstStyle/>
                    <a:p>
                      <a:r>
                        <a:rPr lang="en-US" sz="1800" dirty="0" smtClean="0"/>
                        <a:t>(3, 3) </a:t>
                      </a:r>
                      <a:r>
                        <a:rPr lang="en-US" sz="1800" dirty="0" smtClean="0">
                          <a:sym typeface="Wingdings" pitchFamily="2" charset="2"/>
                        </a:rPr>
                        <a:t> (2, 3)  (2, 1)  (1, 1)  (1, 2)  (3,</a:t>
                      </a:r>
                      <a:r>
                        <a:rPr lang="en-US" sz="1800" baseline="0" dirty="0" smtClean="0">
                          <a:sym typeface="Wingdings" pitchFamily="2" charset="2"/>
                        </a:rPr>
                        <a:t> 2)  (3, 3)</a:t>
                      </a:r>
                      <a:endParaRPr lang="en-US" sz="1800" i="1" dirty="0"/>
                    </a:p>
                  </a:txBody>
                  <a:tcPr>
                    <a:lnB w="38100" cap="flat" cmpd="sng" algn="ctr">
                      <a:solidFill>
                        <a:schemeClr val="tx1"/>
                      </a:solidFill>
                      <a:prstDash val="solid"/>
                      <a:round/>
                      <a:headEnd type="none" w="med" len="med"/>
                      <a:tailEnd type="none" w="med" len="med"/>
                    </a:lnB>
                  </a:tcPr>
                </a:tc>
                <a:tc>
                  <a:txBody>
                    <a:bodyPr/>
                    <a:lstStyle/>
                    <a:p>
                      <a:r>
                        <a:rPr lang="en-US" i="0" dirty="0" smtClean="0"/>
                        <a:t>+ $15</a:t>
                      </a:r>
                      <a:r>
                        <a:rPr lang="en-US" i="0" baseline="0" dirty="0" smtClean="0"/>
                        <a:t>.00</a:t>
                      </a:r>
                      <a:endParaRPr lang="en-US" i="0" dirty="0"/>
                    </a:p>
                  </a:txBody>
                  <a:tcPr>
                    <a:lnB w="38100" cap="flat" cmpd="sng" algn="ctr">
                      <a:solidFill>
                        <a:schemeClr val="tx1"/>
                      </a:solidFill>
                      <a:prstDash val="solid"/>
                      <a:round/>
                      <a:headEnd type="none" w="med" len="med"/>
                      <a:tailEnd type="none" w="med" len="med"/>
                    </a:lnB>
                  </a:tcPr>
                </a:tc>
              </a:tr>
            </a:tbl>
          </a:graphicData>
        </a:graphic>
      </p:graphicFrame>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a:spLocks noGrp="1"/>
          </p:cNvSpPr>
          <p:nvPr>
            <p:ph type="title"/>
          </p:nvPr>
        </p:nvSpPr>
        <p:spPr>
          <a:xfrm>
            <a:off x="457200" y="274638"/>
            <a:ext cx="8229600" cy="1143000"/>
          </a:xfrm>
        </p:spPr>
        <p:txBody>
          <a:bodyPr>
            <a:normAutofit fontScale="90000"/>
          </a:bodyPr>
          <a:lstStyle/>
          <a:p>
            <a:r>
              <a:rPr lang="en-US" sz="4000" dirty="0" smtClean="0"/>
              <a:t>Fourth (and Optimal) Solution </a:t>
            </a:r>
            <a:br>
              <a:rPr lang="en-US" sz="4000" dirty="0" smtClean="0"/>
            </a:br>
            <a:r>
              <a:rPr lang="en-US" sz="4000" dirty="0" smtClean="0"/>
              <a:t>( </a:t>
            </a:r>
            <a:r>
              <a:rPr lang="en-US" sz="4000" dirty="0" smtClean="0"/>
              <a:t>z </a:t>
            </a:r>
            <a:r>
              <a:rPr lang="en-US" sz="4000" dirty="0" smtClean="0"/>
              <a:t>= $</a:t>
            </a:r>
            <a:r>
              <a:rPr lang="en-US" sz="4000" dirty="0" smtClean="0"/>
              <a:t>3,350.00</a:t>
            </a:r>
            <a:r>
              <a:rPr lang="en-US" sz="4000" dirty="0" smtClean="0"/>
              <a:t>)</a:t>
            </a:r>
            <a:endParaRPr lang="en-US" dirty="0"/>
          </a:p>
        </p:txBody>
      </p:sp>
      <p:graphicFrame>
        <p:nvGraphicFramePr>
          <p:cNvPr id="6" name="Content Placeholder 3"/>
          <p:cNvGraphicFramePr>
            <a:graphicFrameLocks noGrp="1"/>
          </p:cNvGraphicFramePr>
          <p:nvPr>
            <p:ph idx="1"/>
          </p:nvPr>
        </p:nvGraphicFramePr>
        <p:xfrm>
          <a:off x="457200" y="1752600"/>
          <a:ext cx="8229600" cy="4297680"/>
        </p:xfrm>
        <a:graphic>
          <a:graphicData uri="http://schemas.openxmlformats.org/drawingml/2006/table">
            <a:tbl>
              <a:tblPr firstRow="1" bandRow="1">
                <a:tableStyleId>{2D5ABB26-0587-4C30-8999-92F81FD0307C}</a:tableStyleId>
              </a:tblPr>
              <a:tblGrid>
                <a:gridCol w="1028700"/>
                <a:gridCol w="1409700"/>
                <a:gridCol w="647700"/>
                <a:gridCol w="1409700"/>
                <a:gridCol w="647700"/>
                <a:gridCol w="1409700"/>
                <a:gridCol w="647700"/>
                <a:gridCol w="1028700"/>
              </a:tblGrid>
              <a:tr h="457200">
                <a:tc>
                  <a:txBody>
                    <a:bodyPr/>
                    <a:lstStyle/>
                    <a:p>
                      <a:endParaRPr lang="en-US" b="1" dirty="0"/>
                    </a:p>
                  </a:txBody>
                  <a:tcPr anchor="b">
                    <a:lnT w="38100" cap="flat" cmpd="sng" algn="ctr">
                      <a:solidFill>
                        <a:schemeClr val="tx1"/>
                      </a:solidFill>
                      <a:prstDash val="solid"/>
                      <a:round/>
                      <a:headEnd type="none" w="med" len="med"/>
                      <a:tailEnd type="none" w="med" len="med"/>
                    </a:lnT>
                  </a:tcPr>
                </a:tc>
                <a:tc gridSpan="6">
                  <a:txBody>
                    <a:bodyPr/>
                    <a:lstStyle/>
                    <a:p>
                      <a:pPr algn="ctr"/>
                      <a:r>
                        <a:rPr lang="en-US" b="1" dirty="0" smtClean="0"/>
                        <a:t>Destination</a:t>
                      </a:r>
                      <a:endParaRPr lang="en-US" b="1" dirty="0"/>
                    </a:p>
                  </a:txBody>
                  <a:tcPr anchor="b">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dirty="0"/>
                    </a:p>
                  </a:txBody>
                  <a:tcPr/>
                </a:tc>
                <a:tc>
                  <a:txBody>
                    <a:bodyPr/>
                    <a:lstStyle/>
                    <a:p>
                      <a:endParaRPr lang="en-US" b="1" dirty="0"/>
                    </a:p>
                  </a:txBody>
                  <a:tcPr anchor="b">
                    <a:lnT w="38100" cap="flat" cmpd="sng" algn="ctr">
                      <a:solidFill>
                        <a:schemeClr val="tx1"/>
                      </a:solidFill>
                      <a:prstDash val="solid"/>
                      <a:round/>
                      <a:headEnd type="none" w="med" len="med"/>
                      <a:tailEnd type="none" w="med" len="med"/>
                    </a:lnT>
                  </a:tcPr>
                </a:tc>
              </a:tr>
              <a:tr h="457200">
                <a:tc>
                  <a:txBody>
                    <a:bodyPr/>
                    <a:lstStyle/>
                    <a:p>
                      <a:r>
                        <a:rPr lang="en-US" b="1" dirty="0" smtClean="0"/>
                        <a:t>Origin</a:t>
                      </a:r>
                      <a:endParaRPr lang="en-US" b="1" dirty="0"/>
                    </a:p>
                  </a:txBody>
                  <a:tcPr anchor="b">
                    <a:lnB w="12700" cap="flat" cmpd="sng" algn="ctr">
                      <a:solidFill>
                        <a:schemeClr val="tx1"/>
                      </a:solidFill>
                      <a:prstDash val="solid"/>
                      <a:round/>
                      <a:headEnd type="none" w="med" len="med"/>
                      <a:tailEnd type="none" w="med" len="med"/>
                    </a:lnB>
                  </a:tcPr>
                </a:tc>
                <a:tc gridSpan="2">
                  <a:txBody>
                    <a:bodyPr/>
                    <a:lstStyle/>
                    <a:p>
                      <a:pPr algn="ctr"/>
                      <a:r>
                        <a:rPr lang="en-US" b="1" dirty="0" smtClean="0"/>
                        <a:t>1</a:t>
                      </a:r>
                      <a:endParaRPr lang="en-US" b="1" dirty="0"/>
                    </a:p>
                  </a:txBody>
                  <a:tcPr anchor="b">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dirty="0"/>
                    </a:p>
                  </a:txBody>
                  <a:tcPr/>
                </a:tc>
                <a:tc gridSpan="2">
                  <a:txBody>
                    <a:bodyPr/>
                    <a:lstStyle/>
                    <a:p>
                      <a:pPr algn="ctr"/>
                      <a:r>
                        <a:rPr lang="en-US" b="1" dirty="0" smtClean="0"/>
                        <a:t>2</a:t>
                      </a:r>
                      <a:endParaRPr lang="en-US" b="1" dirty="0"/>
                    </a:p>
                  </a:txBody>
                  <a:tcPr anchor="b">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dirty="0"/>
                    </a:p>
                  </a:txBody>
                  <a:tcPr/>
                </a:tc>
                <a:tc gridSpan="2">
                  <a:txBody>
                    <a:bodyPr/>
                    <a:lstStyle/>
                    <a:p>
                      <a:pPr algn="ctr"/>
                      <a:r>
                        <a:rPr lang="en-US" b="1" dirty="0" smtClean="0"/>
                        <a:t>3</a:t>
                      </a:r>
                      <a:endParaRPr lang="en-US" b="1" dirty="0"/>
                    </a:p>
                  </a:txBody>
                  <a:tcPr anchor="b">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dirty="0"/>
                    </a:p>
                  </a:txBody>
                  <a:tcPr/>
                </a:tc>
                <a:tc>
                  <a:txBody>
                    <a:bodyPr/>
                    <a:lstStyle/>
                    <a:p>
                      <a:pPr algn="ctr"/>
                      <a:r>
                        <a:rPr lang="en-US" b="1" dirty="0" smtClean="0"/>
                        <a:t>Supply</a:t>
                      </a:r>
                      <a:endParaRPr lang="en-US" b="1" dirty="0"/>
                    </a:p>
                  </a:txBody>
                  <a:tcPr anchor="b">
                    <a:lnB w="12700" cap="flat" cmpd="sng" algn="ctr">
                      <a:solidFill>
                        <a:schemeClr val="tx1"/>
                      </a:solidFill>
                      <a:prstDash val="solid"/>
                      <a:round/>
                      <a:headEnd type="none" w="med" len="med"/>
                      <a:tailEnd type="none" w="med" len="med"/>
                    </a:lnB>
                  </a:tcPr>
                </a:tc>
              </a:tr>
              <a:tr h="457200">
                <a:tc rowSpan="2">
                  <a:txBody>
                    <a:bodyPr/>
                    <a:lstStyle/>
                    <a:p>
                      <a:r>
                        <a:rPr lang="en-US" b="1" dirty="0" smtClean="0"/>
                        <a:t>1</a:t>
                      </a:r>
                      <a:endParaRPr lang="en-US" b="1" dirty="0"/>
                    </a:p>
                  </a:txBody>
                  <a:tcPr anchor="b">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dirty="0"/>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pPr algn="ctr"/>
                      <a:r>
                        <a:rPr lang="en-US" dirty="0" smtClean="0"/>
                        <a:t>5</a:t>
                      </a:r>
                      <a:endParaRPr lang="en-US" dirty="0"/>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dirty="0"/>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pPr algn="ctr"/>
                      <a:r>
                        <a:rPr lang="en-US" dirty="0" smtClean="0"/>
                        <a:t>10</a:t>
                      </a:r>
                      <a:endParaRPr lang="en-US" dirty="0"/>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dirty="0"/>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pPr algn="ctr"/>
                      <a:r>
                        <a:rPr lang="en-US" dirty="0" smtClean="0"/>
                        <a:t>10</a:t>
                      </a:r>
                      <a:endParaRPr lang="en-US" dirty="0"/>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US" dirty="0"/>
                    </a:p>
                  </a:txBody>
                  <a:tcPr anchor="b">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tcPr>
                </a:tc>
              </a:tr>
              <a:tr h="457200">
                <a:tc vMerge="1">
                  <a:txBody>
                    <a:bodyPr/>
                    <a:lstStyle/>
                    <a:p>
                      <a:endParaRPr lang="en-US" b="1" dirty="0"/>
                    </a:p>
                  </a:txBody>
                  <a:tcPr anchor="b">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endParaRPr lang="en-US" baseline="-25000" dirty="0" smtClean="0"/>
                    </a:p>
                  </a:txBody>
                  <a:tcPr anchor="b">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tcPr>
                </a:tc>
                <a:tc>
                  <a:txBody>
                    <a:bodyPr/>
                    <a:lstStyle/>
                    <a:p>
                      <a:endParaRPr lang="en-US" dirty="0"/>
                    </a:p>
                  </a:txBody>
                  <a:tcPr anchor="b">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baseline="0" dirty="0" smtClean="0"/>
                        <a:t>55</a:t>
                      </a:r>
                      <a:endParaRPr lang="en-US" baseline="-25000" dirty="0"/>
                    </a:p>
                  </a:txBody>
                  <a:tcPr anchor="b">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tcPr>
                </a:tc>
                <a:tc>
                  <a:txBody>
                    <a:bodyPr/>
                    <a:lstStyle/>
                    <a:p>
                      <a:endParaRPr lang="en-US" dirty="0"/>
                    </a:p>
                  </a:txBody>
                  <a:tcPr anchor="b">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baseline="-25000" dirty="0"/>
                    </a:p>
                  </a:txBody>
                  <a:tcPr anchor="b">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tcPr>
                </a:tc>
                <a:tc>
                  <a:txBody>
                    <a:bodyPr/>
                    <a:lstStyle/>
                    <a:p>
                      <a:endParaRPr lang="en-US" dirty="0"/>
                    </a:p>
                  </a:txBody>
                  <a:tcPr anchor="b">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smtClean="0"/>
                        <a:t>55</a:t>
                      </a:r>
                      <a:endParaRPr lang="en-US" dirty="0"/>
                    </a:p>
                  </a:txBody>
                  <a:tcPr anchor="b">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tcPr>
                </a:tc>
              </a:tr>
              <a:tr h="457200">
                <a:tc rowSpan="2">
                  <a:txBody>
                    <a:bodyPr/>
                    <a:lstStyle/>
                    <a:p>
                      <a:r>
                        <a:rPr lang="en-US" b="1" dirty="0" smtClean="0"/>
                        <a:t>2</a:t>
                      </a:r>
                      <a:endParaRPr lang="en-US" b="1" dirty="0"/>
                    </a:p>
                  </a:txBody>
                  <a:tcPr anchor="b">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dirty="0"/>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pPr algn="ctr"/>
                      <a:r>
                        <a:rPr lang="en-US" dirty="0" smtClean="0"/>
                        <a:t>20</a:t>
                      </a:r>
                      <a:endParaRPr lang="en-US" dirty="0"/>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dirty="0"/>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pPr algn="ctr"/>
                      <a:r>
                        <a:rPr lang="en-US" dirty="0" smtClean="0"/>
                        <a:t>30</a:t>
                      </a:r>
                      <a:endParaRPr lang="en-US" dirty="0"/>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dirty="0"/>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pPr algn="ctr"/>
                      <a:r>
                        <a:rPr lang="en-US" dirty="0" smtClean="0"/>
                        <a:t>20</a:t>
                      </a:r>
                      <a:endParaRPr lang="en-US" dirty="0"/>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dirty="0"/>
                    </a:p>
                  </a:txBody>
                  <a:tcPr anchor="b">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tcPr>
                </a:tc>
              </a:tr>
              <a:tr h="457200">
                <a:tc vMerge="1">
                  <a:txBody>
                    <a:bodyPr/>
                    <a:lstStyle/>
                    <a:p>
                      <a:endParaRPr lang="en-US" b="1" dirty="0"/>
                    </a:p>
                  </a:txBody>
                  <a:tcPr anchor="b">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pPr algn="ctr"/>
                      <a:r>
                        <a:rPr lang="en-US" dirty="0" smtClean="0"/>
                        <a:t>40</a:t>
                      </a:r>
                      <a:endParaRPr lang="en-US" baseline="-25000" dirty="0"/>
                    </a:p>
                  </a:txBody>
                  <a:tcPr anchor="b">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tcPr>
                </a:tc>
                <a:tc>
                  <a:txBody>
                    <a:bodyPr/>
                    <a:lstStyle/>
                    <a:p>
                      <a:endParaRPr lang="en-US" dirty="0"/>
                    </a:p>
                  </a:txBody>
                  <a:tcPr anchor="b">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baseline="-25000" dirty="0"/>
                    </a:p>
                  </a:txBody>
                  <a:tcPr anchor="b">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tcPr>
                </a:tc>
                <a:tc>
                  <a:txBody>
                    <a:bodyPr/>
                    <a:lstStyle/>
                    <a:p>
                      <a:endParaRPr lang="en-US" dirty="0"/>
                    </a:p>
                  </a:txBody>
                  <a:tcPr anchor="b">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smtClean="0"/>
                        <a:t>40</a:t>
                      </a:r>
                      <a:endParaRPr lang="en-US" baseline="-25000" dirty="0"/>
                    </a:p>
                  </a:txBody>
                  <a:tcPr anchor="b">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tcPr>
                </a:tc>
                <a:tc>
                  <a:txBody>
                    <a:bodyPr/>
                    <a:lstStyle/>
                    <a:p>
                      <a:endParaRPr lang="en-US" dirty="0"/>
                    </a:p>
                  </a:txBody>
                  <a:tcPr anchor="b">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smtClean="0"/>
                        <a:t>80</a:t>
                      </a:r>
                      <a:endParaRPr lang="en-US" dirty="0"/>
                    </a:p>
                  </a:txBody>
                  <a:tcPr anchor="b">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tcPr>
                </a:tc>
              </a:tr>
              <a:tr h="457200">
                <a:tc rowSpan="2">
                  <a:txBody>
                    <a:bodyPr/>
                    <a:lstStyle/>
                    <a:p>
                      <a:r>
                        <a:rPr lang="en-US" b="1" dirty="0" smtClean="0"/>
                        <a:t>3</a:t>
                      </a:r>
                      <a:endParaRPr lang="en-US" b="1" dirty="0"/>
                    </a:p>
                  </a:txBody>
                  <a:tcPr anchor="b">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dirty="0"/>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pPr algn="ctr"/>
                      <a:r>
                        <a:rPr lang="en-US" dirty="0" smtClean="0"/>
                        <a:t>10</a:t>
                      </a:r>
                      <a:endParaRPr lang="en-US" dirty="0"/>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dirty="0"/>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pPr algn="ctr"/>
                      <a:r>
                        <a:rPr lang="en-US" dirty="0" smtClean="0"/>
                        <a:t>20</a:t>
                      </a:r>
                      <a:endParaRPr lang="en-US" dirty="0"/>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dirty="0"/>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pPr algn="ctr"/>
                      <a:r>
                        <a:rPr lang="en-US" dirty="0" smtClean="0"/>
                        <a:t>30</a:t>
                      </a:r>
                      <a:endParaRPr lang="en-US" dirty="0"/>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dirty="0"/>
                    </a:p>
                  </a:txBody>
                  <a:tcPr anchor="b">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tcPr>
                </a:tc>
              </a:tr>
              <a:tr h="457200">
                <a:tc vMerge="1">
                  <a:txBody>
                    <a:bodyPr/>
                    <a:lstStyle/>
                    <a:p>
                      <a:endParaRPr lang="en-US" b="1" dirty="0"/>
                    </a:p>
                  </a:txBody>
                  <a:tcPr anchor="b">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pPr algn="ctr"/>
                      <a:r>
                        <a:rPr lang="en-US" baseline="0" dirty="0" smtClean="0"/>
                        <a:t>30</a:t>
                      </a:r>
                      <a:endParaRPr lang="en-US" baseline="-25000" dirty="0"/>
                    </a:p>
                  </a:txBody>
                  <a:tcPr anchor="b">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tcPr>
                </a:tc>
                <a:tc>
                  <a:txBody>
                    <a:bodyPr/>
                    <a:lstStyle/>
                    <a:p>
                      <a:endParaRPr lang="en-US" dirty="0"/>
                    </a:p>
                  </a:txBody>
                  <a:tcPr anchor="b">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smtClean="0"/>
                        <a:t>45</a:t>
                      </a:r>
                      <a:endParaRPr lang="en-US" baseline="-25000" dirty="0"/>
                    </a:p>
                  </a:txBody>
                  <a:tcPr anchor="b">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tcPr>
                </a:tc>
                <a:tc>
                  <a:txBody>
                    <a:bodyPr/>
                    <a:lstStyle/>
                    <a:p>
                      <a:endParaRPr lang="en-US" dirty="0"/>
                    </a:p>
                  </a:txBody>
                  <a:tcPr anchor="b">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baseline="-25000" dirty="0"/>
                    </a:p>
                  </a:txBody>
                  <a:tcPr anchor="b">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tcPr>
                </a:tc>
                <a:tc>
                  <a:txBody>
                    <a:bodyPr/>
                    <a:lstStyle/>
                    <a:p>
                      <a:endParaRPr lang="en-US" dirty="0"/>
                    </a:p>
                  </a:txBody>
                  <a:tcPr anchor="b">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smtClean="0"/>
                        <a:t>75</a:t>
                      </a:r>
                      <a:endParaRPr lang="en-US" dirty="0"/>
                    </a:p>
                  </a:txBody>
                  <a:tcPr anchor="b">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tcPr>
                </a:tc>
              </a:tr>
              <a:tr h="457200">
                <a:tc>
                  <a:txBody>
                    <a:bodyPr/>
                    <a:lstStyle/>
                    <a:p>
                      <a:r>
                        <a:rPr lang="en-US" b="1" dirty="0" smtClean="0"/>
                        <a:t>Demand</a:t>
                      </a:r>
                      <a:endParaRPr lang="en-US" b="1" dirty="0"/>
                    </a:p>
                  </a:txBody>
                  <a:tcPr anchor="b">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tc gridSpan="2">
                  <a:txBody>
                    <a:bodyPr/>
                    <a:lstStyle/>
                    <a:p>
                      <a:r>
                        <a:rPr lang="en-US" dirty="0" smtClean="0"/>
                        <a:t>          70</a:t>
                      </a:r>
                      <a:endParaRPr lang="en-US" dirty="0"/>
                    </a:p>
                  </a:txBody>
                  <a:tcPr anchor="b">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tc hMerge="1">
                  <a:txBody>
                    <a:bodyPr/>
                    <a:lstStyle/>
                    <a:p>
                      <a:endParaRPr lang="en-US" dirty="0"/>
                    </a:p>
                  </a:txBody>
                  <a:tcPr/>
                </a:tc>
                <a:tc gridSpan="2">
                  <a:txBody>
                    <a:bodyPr/>
                    <a:lstStyle/>
                    <a:p>
                      <a:r>
                        <a:rPr lang="en-US" dirty="0" smtClean="0"/>
                        <a:t>         100</a:t>
                      </a:r>
                      <a:endParaRPr lang="en-US" dirty="0"/>
                    </a:p>
                  </a:txBody>
                  <a:tcPr anchor="b">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tc hMerge="1">
                  <a:txBody>
                    <a:bodyPr/>
                    <a:lstStyle/>
                    <a:p>
                      <a:endParaRPr lang="en-US" dirty="0"/>
                    </a:p>
                  </a:txBody>
                  <a:tcPr/>
                </a:tc>
                <a:tc gridSpan="2">
                  <a:txBody>
                    <a:bodyPr/>
                    <a:lstStyle/>
                    <a:p>
                      <a:r>
                        <a:rPr lang="en-US" dirty="0" smtClean="0"/>
                        <a:t>          40</a:t>
                      </a:r>
                      <a:endParaRPr lang="en-US" dirty="0"/>
                    </a:p>
                  </a:txBody>
                  <a:tcPr anchor="b">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tc hMerge="1">
                  <a:txBody>
                    <a:bodyPr/>
                    <a:lstStyle/>
                    <a:p>
                      <a:endParaRPr lang="en-US" dirty="0"/>
                    </a:p>
                  </a:txBody>
                  <a:tcPr/>
                </a:tc>
                <a:tc>
                  <a:txBody>
                    <a:bodyPr/>
                    <a:lstStyle/>
                    <a:p>
                      <a:pPr algn="ctr"/>
                      <a:r>
                        <a:rPr lang="en-US" dirty="0" smtClean="0"/>
                        <a:t>210</a:t>
                      </a:r>
                      <a:endParaRPr lang="en-US" dirty="0"/>
                    </a:p>
                  </a:txBody>
                  <a:tcPr anchor="b">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tr>
            </a:tbl>
          </a:graphicData>
        </a:graphic>
      </p:graphicFrame>
      <p:sp>
        <p:nvSpPr>
          <p:cNvPr id="7" name="Oval 6"/>
          <p:cNvSpPr/>
          <p:nvPr/>
        </p:nvSpPr>
        <p:spPr>
          <a:xfrm>
            <a:off x="1905000" y="4038600"/>
            <a:ext cx="533400" cy="381000"/>
          </a:xfrm>
          <a:prstGeom prst="ellipse">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Oval 7"/>
          <p:cNvSpPr/>
          <p:nvPr/>
        </p:nvSpPr>
        <p:spPr>
          <a:xfrm>
            <a:off x="1905000" y="4953000"/>
            <a:ext cx="533400" cy="381000"/>
          </a:xfrm>
          <a:prstGeom prst="ellipse">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Oval 8"/>
          <p:cNvSpPr/>
          <p:nvPr/>
        </p:nvSpPr>
        <p:spPr>
          <a:xfrm>
            <a:off x="3962400" y="4953000"/>
            <a:ext cx="533400" cy="381000"/>
          </a:xfrm>
          <a:prstGeom prst="ellipse">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p:cNvSpPr/>
          <p:nvPr/>
        </p:nvSpPr>
        <p:spPr>
          <a:xfrm>
            <a:off x="6019800" y="4038600"/>
            <a:ext cx="533400" cy="381000"/>
          </a:xfrm>
          <a:prstGeom prst="ellipse">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Oval 10"/>
          <p:cNvSpPr/>
          <p:nvPr/>
        </p:nvSpPr>
        <p:spPr>
          <a:xfrm>
            <a:off x="3962400" y="3124200"/>
            <a:ext cx="533400" cy="381000"/>
          </a:xfrm>
          <a:prstGeom prst="ellipse">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Content Placeholder 4"/>
          <p:cNvGraphicFramePr>
            <a:graphicFrameLocks noGrp="1"/>
          </p:cNvGraphicFramePr>
          <p:nvPr>
            <p:ph idx="1"/>
            <p:extLst>
              <p:ext uri="{D42A27DB-BD31-4B8C-83A1-F6EECF244321}">
                <p14:modId xmlns="" xmlns:p14="http://schemas.microsoft.com/office/powerpoint/2010/main" val="396062798"/>
              </p:ext>
            </p:extLst>
          </p:nvPr>
        </p:nvGraphicFramePr>
        <p:xfrm>
          <a:off x="533402" y="762000"/>
          <a:ext cx="8153399" cy="4273151"/>
        </p:xfrm>
        <a:graphic>
          <a:graphicData uri="http://schemas.openxmlformats.org/drawingml/2006/table">
            <a:tbl>
              <a:tblPr firstRow="1" bandRow="1">
                <a:tableStyleId>{2D5ABB26-0587-4C30-8999-92F81FD0307C}</a:tableStyleId>
              </a:tblPr>
              <a:tblGrid>
                <a:gridCol w="1142998"/>
                <a:gridCol w="5486400"/>
                <a:gridCol w="1524001"/>
              </a:tblGrid>
              <a:tr h="1226468">
                <a:tc gridSpan="3">
                  <a:txBody>
                    <a:bodyPr/>
                    <a:lstStyle/>
                    <a:p>
                      <a:r>
                        <a:rPr lang="en-US" sz="3200" b="1" dirty="0" smtClean="0"/>
                        <a:t>Closed Paths and Improvement Indices</a:t>
                      </a:r>
                      <a:r>
                        <a:rPr lang="en-US" sz="3200" b="1" baseline="0" dirty="0" smtClean="0"/>
                        <a:t> for Fourth Solution</a:t>
                      </a:r>
                    </a:p>
                  </a:txBody>
                  <a:tcPr anchor="b">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a:p>
                  </a:txBody>
                  <a:tcPr/>
                </a:tc>
                <a:tc hMerge="1">
                  <a:txBody>
                    <a:bodyPr/>
                    <a:lstStyle/>
                    <a:p>
                      <a:endParaRPr lang="en-US" dirty="0"/>
                    </a:p>
                  </a:txBody>
                  <a:tcPr/>
                </a:tc>
              </a:tr>
              <a:tr h="858528">
                <a:tc>
                  <a:txBody>
                    <a:bodyPr/>
                    <a:lstStyle/>
                    <a:p>
                      <a:r>
                        <a:rPr lang="en-US" b="1" dirty="0" smtClean="0"/>
                        <a:t>Non-basic</a:t>
                      </a:r>
                    </a:p>
                    <a:p>
                      <a:r>
                        <a:rPr lang="en-US" b="1" dirty="0" smtClean="0"/>
                        <a:t>Cell</a:t>
                      </a:r>
                    </a:p>
                  </a:txBody>
                  <a:tcPr anchor="b">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b="1" dirty="0" smtClean="0"/>
                        <a:t>Closed Path</a:t>
                      </a:r>
                      <a:endParaRPr lang="en-US" b="1" dirty="0"/>
                    </a:p>
                  </a:txBody>
                  <a:tcPr anchor="b">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b="1" baseline="0" dirty="0" smtClean="0"/>
                        <a:t>Improvement </a:t>
                      </a:r>
                    </a:p>
                    <a:p>
                      <a:r>
                        <a:rPr lang="en-US" b="1" baseline="0" dirty="0" smtClean="0"/>
                        <a:t>index</a:t>
                      </a:r>
                      <a:endParaRPr lang="en-US" b="1" dirty="0"/>
                    </a:p>
                  </a:txBody>
                  <a:tcPr anchor="b">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497401">
                <a:tc>
                  <a:txBody>
                    <a:bodyPr/>
                    <a:lstStyle/>
                    <a:p>
                      <a:r>
                        <a:rPr lang="en-US" dirty="0" smtClean="0"/>
                        <a:t>(1, 1)</a:t>
                      </a:r>
                      <a:endParaRPr lang="en-US" dirty="0"/>
                    </a:p>
                  </a:txBody>
                  <a:tcPr>
                    <a:lnT w="12700" cap="flat" cmpd="sng" algn="ctr">
                      <a:solidFill>
                        <a:schemeClr val="tx1"/>
                      </a:solidFill>
                      <a:prstDash val="solid"/>
                      <a:round/>
                      <a:headEnd type="none" w="med" len="med"/>
                      <a:tailEnd type="none" w="med" len="med"/>
                    </a:lnT>
                  </a:tcPr>
                </a:tc>
                <a:tc>
                  <a:txBody>
                    <a:bodyPr/>
                    <a:lstStyle/>
                    <a:p>
                      <a:r>
                        <a:rPr lang="en-US" sz="1800" dirty="0" smtClean="0"/>
                        <a:t>(1, 1) </a:t>
                      </a:r>
                      <a:r>
                        <a:rPr lang="en-US" sz="1800" dirty="0" smtClean="0">
                          <a:sym typeface="Wingdings" pitchFamily="2" charset="2"/>
                        </a:rPr>
                        <a:t> (3, 1)  (3, 2)  (1, 2)  (1, 1)</a:t>
                      </a:r>
                      <a:endParaRPr lang="en-US" sz="1800" dirty="0"/>
                    </a:p>
                  </a:txBody>
                  <a:tcPr>
                    <a:lnT w="12700" cap="flat" cmpd="sng" algn="ctr">
                      <a:solidFill>
                        <a:schemeClr val="tx1"/>
                      </a:solidFill>
                      <a:prstDash val="solid"/>
                      <a:round/>
                      <a:headEnd type="none" w="med" len="med"/>
                      <a:tailEnd type="none" w="med" len="med"/>
                    </a:lnT>
                  </a:tcPr>
                </a:tc>
                <a:tc>
                  <a:txBody>
                    <a:bodyPr/>
                    <a:lstStyle/>
                    <a:p>
                      <a:r>
                        <a:rPr lang="en-US" dirty="0" smtClean="0"/>
                        <a:t>+ $   5.00</a:t>
                      </a:r>
                      <a:endParaRPr lang="en-US" dirty="0"/>
                    </a:p>
                  </a:txBody>
                  <a:tcPr>
                    <a:lnT w="12700" cap="flat" cmpd="sng" algn="ctr">
                      <a:solidFill>
                        <a:schemeClr val="tx1"/>
                      </a:solidFill>
                      <a:prstDash val="solid"/>
                      <a:round/>
                      <a:headEnd type="none" w="med" len="med"/>
                      <a:tailEnd type="none" w="med" len="med"/>
                    </a:lnT>
                  </a:tcPr>
                </a:tc>
              </a:tr>
              <a:tr h="497401">
                <a:tc>
                  <a:txBody>
                    <a:bodyPr/>
                    <a:lstStyle/>
                    <a:p>
                      <a:r>
                        <a:rPr lang="en-US" dirty="0" smtClean="0"/>
                        <a:t>(1, 3)</a:t>
                      </a:r>
                      <a:endParaRPr lang="en-US" dirty="0"/>
                    </a:p>
                  </a:txBody>
                  <a:tcPr/>
                </a:tc>
                <a:tc>
                  <a:txBody>
                    <a:bodyPr/>
                    <a:lstStyle/>
                    <a:p>
                      <a:r>
                        <a:rPr lang="en-US" sz="1800" dirty="0" smtClean="0"/>
                        <a:t>(1, 3) </a:t>
                      </a:r>
                      <a:r>
                        <a:rPr lang="en-US" sz="1800" dirty="0" smtClean="0">
                          <a:sym typeface="Wingdings" pitchFamily="2" charset="2"/>
                        </a:rPr>
                        <a:t> (1,</a:t>
                      </a:r>
                      <a:r>
                        <a:rPr lang="en-US" sz="1800" baseline="0" dirty="0" smtClean="0">
                          <a:sym typeface="Wingdings" pitchFamily="2" charset="2"/>
                        </a:rPr>
                        <a:t> 2)  (3, 2)  (3, 1)  (2, 1)  (2, 3)  (1, 3)</a:t>
                      </a:r>
                      <a:endParaRPr lang="en-US" sz="1800" dirty="0"/>
                    </a:p>
                  </a:txBody>
                  <a:tcPr/>
                </a:tc>
                <a:tc>
                  <a:txBody>
                    <a:bodyPr/>
                    <a:lstStyle/>
                    <a:p>
                      <a:r>
                        <a:rPr lang="en-US" dirty="0" smtClean="0"/>
                        <a:t>+ $ 10.00</a:t>
                      </a:r>
                      <a:endParaRPr lang="en-US" i="1" dirty="0"/>
                    </a:p>
                  </a:txBody>
                  <a:tcPr/>
                </a:tc>
              </a:tr>
              <a:tr h="497401">
                <a:tc>
                  <a:txBody>
                    <a:bodyPr/>
                    <a:lstStyle/>
                    <a:p>
                      <a:r>
                        <a:rPr lang="en-US" dirty="0" smtClean="0"/>
                        <a:t>(2, 2)</a:t>
                      </a:r>
                      <a:endParaRPr lang="en-US" dirty="0"/>
                    </a:p>
                  </a:txBody>
                  <a:tcPr/>
                </a:tc>
                <a:tc>
                  <a:txBody>
                    <a:bodyPr/>
                    <a:lstStyle/>
                    <a:p>
                      <a:r>
                        <a:rPr lang="en-US" sz="1800" dirty="0" smtClean="0"/>
                        <a:t>(2, 2) </a:t>
                      </a:r>
                      <a:r>
                        <a:rPr lang="en-US" sz="1800" dirty="0" smtClean="0">
                          <a:sym typeface="Wingdings" pitchFamily="2" charset="2"/>
                        </a:rPr>
                        <a:t> (2, 1)  (3, 1)  (3,</a:t>
                      </a:r>
                      <a:r>
                        <a:rPr lang="en-US" sz="1800" baseline="0" dirty="0" smtClean="0">
                          <a:sym typeface="Wingdings" pitchFamily="2" charset="2"/>
                        </a:rPr>
                        <a:t> 2)  (2, 2)</a:t>
                      </a:r>
                      <a:endParaRPr lang="en-US" sz="1800" dirty="0"/>
                    </a:p>
                  </a:txBody>
                  <a:tcPr/>
                </a:tc>
                <a:tc>
                  <a:txBody>
                    <a:bodyPr/>
                    <a:lstStyle/>
                    <a:p>
                      <a:r>
                        <a:rPr lang="en-US" baseline="0" dirty="0" smtClean="0"/>
                        <a:t>    </a:t>
                      </a:r>
                      <a:r>
                        <a:rPr lang="en-US" dirty="0" smtClean="0"/>
                        <a:t>$  </a:t>
                      </a:r>
                      <a:r>
                        <a:rPr lang="en-US" i="0" baseline="0" dirty="0" smtClean="0"/>
                        <a:t>0.00</a:t>
                      </a:r>
                      <a:endParaRPr lang="en-US" i="0" dirty="0"/>
                    </a:p>
                  </a:txBody>
                  <a:tcPr/>
                </a:tc>
              </a:tr>
              <a:tr h="497401">
                <a:tc>
                  <a:txBody>
                    <a:bodyPr/>
                    <a:lstStyle/>
                    <a:p>
                      <a:r>
                        <a:rPr lang="en-US" dirty="0" smtClean="0"/>
                        <a:t>(3, 3)</a:t>
                      </a:r>
                      <a:endParaRPr lang="en-US" dirty="0"/>
                    </a:p>
                  </a:txBody>
                  <a:tcPr>
                    <a:lnB w="38100" cap="flat" cmpd="sng" algn="ctr">
                      <a:solidFill>
                        <a:schemeClr val="tx1"/>
                      </a:solidFill>
                      <a:prstDash val="solid"/>
                      <a:round/>
                      <a:headEnd type="none" w="med" len="med"/>
                      <a:tailEnd type="none" w="med" len="med"/>
                    </a:lnB>
                  </a:tcPr>
                </a:tc>
                <a:tc>
                  <a:txBody>
                    <a:bodyPr/>
                    <a:lstStyle/>
                    <a:p>
                      <a:r>
                        <a:rPr lang="en-US" sz="1800" dirty="0" smtClean="0"/>
                        <a:t>(3, 3) </a:t>
                      </a:r>
                      <a:r>
                        <a:rPr lang="en-US" sz="1800" dirty="0" smtClean="0">
                          <a:sym typeface="Wingdings" pitchFamily="2" charset="2"/>
                        </a:rPr>
                        <a:t> (2, 3)  (2, 1)  (3, 1)  (3, 3)</a:t>
                      </a:r>
                      <a:endParaRPr lang="en-US" sz="1800" i="1" dirty="0"/>
                    </a:p>
                  </a:txBody>
                  <a:tcPr>
                    <a:lnB w="38100" cap="flat" cmpd="sng" algn="ctr">
                      <a:solidFill>
                        <a:schemeClr val="tx1"/>
                      </a:solidFill>
                      <a:prstDash val="solid"/>
                      <a:round/>
                      <a:headEnd type="none" w="med" len="med"/>
                      <a:tailEnd type="none" w="med" len="med"/>
                    </a:lnB>
                  </a:tcPr>
                </a:tc>
                <a:tc>
                  <a:txBody>
                    <a:bodyPr/>
                    <a:lstStyle/>
                    <a:p>
                      <a:r>
                        <a:rPr lang="en-US" i="0" dirty="0" smtClean="0"/>
                        <a:t>+ $20</a:t>
                      </a:r>
                      <a:r>
                        <a:rPr lang="en-US" i="0" baseline="0" dirty="0" smtClean="0"/>
                        <a:t>.00</a:t>
                      </a:r>
                      <a:endParaRPr lang="en-US" i="0" dirty="0"/>
                    </a:p>
                  </a:txBody>
                  <a:tcPr>
                    <a:lnB w="38100" cap="flat" cmpd="sng" algn="ctr">
                      <a:solidFill>
                        <a:schemeClr val="tx1"/>
                      </a:solidFill>
                      <a:prstDash val="solid"/>
                      <a:round/>
                      <a:headEnd type="none" w="med" len="med"/>
                      <a:tailEnd type="none" w="med" len="med"/>
                    </a:lnB>
                  </a:tcPr>
                </a:tc>
              </a:tr>
            </a:tbl>
          </a:graphicData>
        </a:graphic>
      </p:graphicFrame>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2"/>
          <p:cNvSpPr>
            <a:spLocks noGrp="1"/>
          </p:cNvSpPr>
          <p:nvPr>
            <p:ph idx="1"/>
          </p:nvPr>
        </p:nvSpPr>
        <p:spPr>
          <a:xfrm>
            <a:off x="457200" y="533400"/>
            <a:ext cx="8229600" cy="5943600"/>
          </a:xfrm>
        </p:spPr>
        <p:txBody>
          <a:bodyPr>
            <a:normAutofit lnSpcReduction="10000"/>
          </a:bodyPr>
          <a:lstStyle/>
          <a:p>
            <a:pPr algn="just"/>
            <a:r>
              <a:rPr lang="en-US" dirty="0" smtClean="0"/>
              <a:t>Since all improvement indices are nonnegative in the above table, we conclude that the solution in the above table is optimal. </a:t>
            </a:r>
          </a:p>
          <a:p>
            <a:pPr algn="just"/>
            <a:r>
              <a:rPr lang="en-US" dirty="0" smtClean="0"/>
              <a:t>That is, total cost will be minimized at a value of $3,350 if </a:t>
            </a:r>
          </a:p>
          <a:p>
            <a:pPr marL="571500" indent="-571500" algn="just">
              <a:buFont typeface="+mj-lt"/>
              <a:buAutoNum type="romanUcPeriod"/>
            </a:pPr>
            <a:r>
              <a:rPr lang="en-US" dirty="0" smtClean="0"/>
              <a:t>55 units are shipped from origin 1 to destination 2, </a:t>
            </a:r>
          </a:p>
          <a:p>
            <a:pPr marL="571500" indent="-571500" algn="just">
              <a:buFont typeface="+mj-lt"/>
              <a:buAutoNum type="romanUcPeriod"/>
            </a:pPr>
            <a:r>
              <a:rPr lang="en-US" dirty="0" smtClean="0"/>
              <a:t>40 units from origin 2 to destination 1</a:t>
            </a:r>
          </a:p>
          <a:p>
            <a:pPr marL="571500" indent="-571500" algn="just">
              <a:buFont typeface="+mj-lt"/>
              <a:buAutoNum type="romanUcPeriod"/>
            </a:pPr>
            <a:r>
              <a:rPr lang="en-US" dirty="0" smtClean="0"/>
              <a:t> 40 units from origin 2 to destination 3</a:t>
            </a:r>
          </a:p>
          <a:p>
            <a:pPr marL="571500" indent="-571500" algn="just">
              <a:buFont typeface="+mj-lt"/>
              <a:buAutoNum type="romanUcPeriod"/>
            </a:pPr>
            <a:r>
              <a:rPr lang="en-US" dirty="0" smtClean="0"/>
              <a:t>30 </a:t>
            </a:r>
            <a:r>
              <a:rPr lang="en-US" dirty="0" smtClean="0"/>
              <a:t>units from origin 3 to destination 1</a:t>
            </a:r>
          </a:p>
          <a:p>
            <a:pPr marL="571500" indent="-571500" algn="just">
              <a:buFont typeface="+mj-lt"/>
              <a:buAutoNum type="romanUcPeriod"/>
            </a:pPr>
            <a:r>
              <a:rPr lang="en-US" dirty="0" smtClean="0"/>
              <a:t> 45 units from origin 3 to destination 2.</a:t>
            </a:r>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2"/>
          <p:cNvSpPr>
            <a:spLocks noGrp="1"/>
          </p:cNvSpPr>
          <p:nvPr>
            <p:ph idx="1"/>
          </p:nvPr>
        </p:nvSpPr>
        <p:spPr>
          <a:xfrm>
            <a:off x="498764" y="464127"/>
            <a:ext cx="8229600" cy="5791200"/>
          </a:xfrm>
        </p:spPr>
        <p:txBody>
          <a:bodyPr>
            <a:normAutofit fontScale="92500" lnSpcReduction="10000"/>
          </a:bodyPr>
          <a:lstStyle/>
          <a:p>
            <a:pPr marL="0" indent="0" algn="just">
              <a:buNone/>
            </a:pPr>
            <a:r>
              <a:rPr lang="en-US" sz="3600" b="1" dirty="0" smtClean="0"/>
              <a:t>ALTERNATIVE OPTIMAL SOLUTION</a:t>
            </a:r>
          </a:p>
          <a:p>
            <a:pPr algn="just"/>
            <a:r>
              <a:rPr lang="en-US" dirty="0" smtClean="0"/>
              <a:t>Given that an optimal solution has been identified for a transportation model, alternative optimal solutions exist if any improvement </a:t>
            </a:r>
            <a:r>
              <a:rPr lang="en-US" dirty="0" smtClean="0"/>
              <a:t>index is equal to </a:t>
            </a:r>
            <a:r>
              <a:rPr lang="en-US" dirty="0" smtClean="0"/>
              <a:t>0.</a:t>
            </a:r>
          </a:p>
          <a:p>
            <a:pPr algn="just"/>
            <a:r>
              <a:rPr lang="en-US" dirty="0" smtClean="0"/>
              <a:t> If the conditions for optimality exist, allocation of units to cells having improvement indices of 0 results is no change in the (optimal) value for the objective function.</a:t>
            </a:r>
          </a:p>
          <a:p>
            <a:pPr algn="just">
              <a:buFont typeface="Wingdings" pitchFamily="2" charset="2"/>
              <a:buChar char="§"/>
            </a:pPr>
            <a:r>
              <a:rPr lang="en-US" dirty="0" smtClean="0"/>
              <a:t>In our optimal solution, The above table indicates that allocation of units to cell (2, 2) would result in no change in the total cost.</a:t>
            </a:r>
          </a:p>
        </p:txBody>
      </p:sp>
      <p:sp>
        <p:nvSpPr>
          <p:cNvPr id="3" name="Rectangle 2"/>
          <p:cNvSpPr/>
          <p:nvPr/>
        </p:nvSpPr>
        <p:spPr>
          <a:xfrm>
            <a:off x="457200" y="457200"/>
            <a:ext cx="8382000" cy="4419600"/>
          </a:xfrm>
          <a:prstGeom prst="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u="sng" dirty="0" smtClean="0">
                <a:solidFill>
                  <a:schemeClr val="tx2"/>
                </a:solidFill>
              </a:rPr>
              <a:t>Summary</a:t>
            </a:r>
            <a:endParaRPr lang="en-US" u="sng" dirty="0">
              <a:solidFill>
                <a:schemeClr val="tx2"/>
              </a:solidFill>
            </a:endParaRPr>
          </a:p>
        </p:txBody>
      </p:sp>
      <p:sp>
        <p:nvSpPr>
          <p:cNvPr id="3" name="Content Placeholder 2"/>
          <p:cNvSpPr>
            <a:spLocks noGrp="1"/>
          </p:cNvSpPr>
          <p:nvPr>
            <p:ph idx="1"/>
          </p:nvPr>
        </p:nvSpPr>
        <p:spPr/>
        <p:txBody>
          <a:bodyPr/>
          <a:lstStyle/>
          <a:p>
            <a:pPr>
              <a:buNone/>
            </a:pPr>
            <a:r>
              <a:rPr lang="en-US" dirty="0" smtClean="0"/>
              <a:t>We finished the rest of Sec 12.2:</a:t>
            </a:r>
          </a:p>
          <a:p>
            <a:r>
              <a:rPr lang="en-US" dirty="0" smtClean="0"/>
              <a:t>Solutions to Transportation Model by Stepping Stone Algorithm</a:t>
            </a:r>
          </a:p>
          <a:p>
            <a:pPr>
              <a:buNone/>
            </a:pPr>
            <a:endParaRPr lang="en-US" dirty="0" smtClean="0"/>
          </a:p>
        </p:txBody>
      </p:sp>
    </p:spTree>
    <p:extLst>
      <p:ext uri="{BB962C8B-B14F-4D97-AF65-F5344CB8AC3E}">
        <p14:creationId xmlns="" xmlns:p14="http://schemas.microsoft.com/office/powerpoint/2010/main" val="2963115101"/>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u="sng" dirty="0" smtClean="0">
                <a:solidFill>
                  <a:schemeClr val="tx2"/>
                </a:solidFill>
              </a:rPr>
              <a:t>Next Lecture</a:t>
            </a:r>
            <a:endParaRPr lang="en-US" u="sng" dirty="0">
              <a:solidFill>
                <a:schemeClr val="tx2"/>
              </a:solidFill>
            </a:endParaRPr>
          </a:p>
        </p:txBody>
      </p:sp>
      <p:sp>
        <p:nvSpPr>
          <p:cNvPr id="3" name="Content Placeholder 2"/>
          <p:cNvSpPr>
            <a:spLocks noGrp="1"/>
          </p:cNvSpPr>
          <p:nvPr>
            <p:ph idx="1"/>
          </p:nvPr>
        </p:nvSpPr>
        <p:spPr>
          <a:xfrm>
            <a:off x="457200" y="1600200"/>
            <a:ext cx="8229600" cy="4190999"/>
          </a:xfrm>
        </p:spPr>
        <p:txBody>
          <a:bodyPr>
            <a:normAutofit/>
          </a:bodyPr>
          <a:lstStyle/>
          <a:p>
            <a:r>
              <a:rPr lang="en-US" dirty="0"/>
              <a:t>General Form and Assumptions of Assignment  Model</a:t>
            </a:r>
          </a:p>
          <a:p>
            <a:r>
              <a:rPr lang="en-US" dirty="0"/>
              <a:t>Methods of Solution to Assignment Model</a:t>
            </a:r>
          </a:p>
          <a:p>
            <a:r>
              <a:rPr lang="en-US" dirty="0"/>
              <a:t>The Hungarian Method</a:t>
            </a:r>
          </a:p>
          <a:p>
            <a:pPr marL="0" indent="0">
              <a:buNone/>
            </a:pPr>
            <a:endParaRPr lang="en-US" dirty="0"/>
          </a:p>
        </p:txBody>
      </p:sp>
    </p:spTree>
    <p:extLst>
      <p:ext uri="{BB962C8B-B14F-4D97-AF65-F5344CB8AC3E}">
        <p14:creationId xmlns="" xmlns:p14="http://schemas.microsoft.com/office/powerpoint/2010/main" val="2335766459"/>
      </p:ext>
    </p:extLst>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FIRSTNA@YFEIMOOFUVWYY57I" val="4115"/>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Custom 21">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1766</TotalTime>
  <Words>2876</Words>
  <Application>Microsoft Office PowerPoint</Application>
  <PresentationFormat>On-screen Show (4:3)</PresentationFormat>
  <Paragraphs>627</Paragraphs>
  <Slides>44</Slides>
  <Notes>1</Notes>
  <HiddenSlides>0</HiddenSlides>
  <MMClips>0</MMClips>
  <ScaleCrop>false</ScaleCrop>
  <HeadingPairs>
    <vt:vector size="4" baseType="variant">
      <vt:variant>
        <vt:lpstr>Theme</vt:lpstr>
      </vt:variant>
      <vt:variant>
        <vt:i4>1</vt:i4>
      </vt:variant>
      <vt:variant>
        <vt:lpstr>Slide Titles</vt:lpstr>
      </vt:variant>
      <vt:variant>
        <vt:i4>44</vt:i4>
      </vt:variant>
    </vt:vector>
  </HeadingPairs>
  <TitlesOfParts>
    <vt:vector size="45" baseType="lpstr">
      <vt:lpstr>Office Theme</vt:lpstr>
      <vt:lpstr>Business Mathematics  MTH-367 </vt:lpstr>
      <vt:lpstr>Slide 2</vt:lpstr>
      <vt:lpstr>Last Lecture’s Summary</vt:lpstr>
      <vt:lpstr>Today’s topics</vt:lpstr>
      <vt:lpstr>Slide 5</vt:lpstr>
      <vt:lpstr>Initial Solution Derived Using Northwest Corner Method</vt:lpstr>
      <vt:lpstr>Initial Solution Derived Using Northwest Corner Method</vt:lpstr>
      <vt:lpstr>Stepping Stone Algorithm</vt:lpstr>
      <vt:lpstr>Closed Path and Adjustments for Cell (1, 2)</vt:lpstr>
      <vt:lpstr>Slide 10</vt:lpstr>
      <vt:lpstr>Slide 11</vt:lpstr>
      <vt:lpstr>Slide 12</vt:lpstr>
      <vt:lpstr>Slide 13</vt:lpstr>
      <vt:lpstr>Slide 14</vt:lpstr>
      <vt:lpstr>Slide 15</vt:lpstr>
      <vt:lpstr>Closed Path and Adjustments for Cell (1, 3)</vt:lpstr>
      <vt:lpstr>Slide 17</vt:lpstr>
      <vt:lpstr>Closed Path and Adjustments for Cell (3, 1)</vt:lpstr>
      <vt:lpstr>Slide 19</vt:lpstr>
      <vt:lpstr>Closed Path and Adjustments for Cell (2, 3)</vt:lpstr>
      <vt:lpstr>Slide 21</vt:lpstr>
      <vt:lpstr>Slide 22</vt:lpstr>
      <vt:lpstr>Slide 23</vt:lpstr>
      <vt:lpstr>Slide 24</vt:lpstr>
      <vt:lpstr>Slide 25</vt:lpstr>
      <vt:lpstr>Slide 26</vt:lpstr>
      <vt:lpstr>Closed Path and Adjustments for Entering Cell (2, 3)</vt:lpstr>
      <vt:lpstr>Slide 28</vt:lpstr>
      <vt:lpstr>Slide 29</vt:lpstr>
      <vt:lpstr>Slide 30</vt:lpstr>
      <vt:lpstr>Slide 31</vt:lpstr>
      <vt:lpstr>Slide 32</vt:lpstr>
      <vt:lpstr>Second Solution</vt:lpstr>
      <vt:lpstr>Slide 34</vt:lpstr>
      <vt:lpstr>Slide 35</vt:lpstr>
      <vt:lpstr>Slide 36</vt:lpstr>
      <vt:lpstr>Third Solution ( z = $3,500.00)</vt:lpstr>
      <vt:lpstr>Slide 38</vt:lpstr>
      <vt:lpstr>Fourth (and Optimal) Solution  ( z = $3,350.00)</vt:lpstr>
      <vt:lpstr>Slide 40</vt:lpstr>
      <vt:lpstr>Slide 41</vt:lpstr>
      <vt:lpstr>Slide 42</vt:lpstr>
      <vt:lpstr>Summary</vt:lpstr>
      <vt:lpstr>Next Lecture</vt:lpstr>
    </vt:vector>
  </TitlesOfParts>
  <Company>University at Buffalo</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Lecture 3</dc:title>
  <dc:creator>NA</dc:creator>
  <cp:lastModifiedBy>NTS</cp:lastModifiedBy>
  <cp:revision>407</cp:revision>
  <dcterms:created xsi:type="dcterms:W3CDTF">2012-08-14T18:22:23Z</dcterms:created>
  <dcterms:modified xsi:type="dcterms:W3CDTF">2012-12-24T11:46:53Z</dcterms:modified>
</cp:coreProperties>
</file>