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3" r:id="rId2"/>
    <p:sldId id="314" r:id="rId3"/>
    <p:sldId id="289" r:id="rId4"/>
    <p:sldId id="290" r:id="rId5"/>
    <p:sldId id="257" r:id="rId6"/>
    <p:sldId id="258" r:id="rId7"/>
    <p:sldId id="312" r:id="rId8"/>
    <p:sldId id="309" r:id="rId9"/>
    <p:sldId id="259" r:id="rId10"/>
    <p:sldId id="310" r:id="rId11"/>
    <p:sldId id="260" r:id="rId12"/>
    <p:sldId id="311" r:id="rId13"/>
    <p:sldId id="261" r:id="rId14"/>
    <p:sldId id="262" r:id="rId15"/>
    <p:sldId id="308" r:id="rId16"/>
    <p:sldId id="302" r:id="rId17"/>
    <p:sldId id="264" r:id="rId18"/>
    <p:sldId id="266" r:id="rId19"/>
    <p:sldId id="267" r:id="rId20"/>
    <p:sldId id="291" r:id="rId21"/>
    <p:sldId id="316" r:id="rId22"/>
    <p:sldId id="317" r:id="rId23"/>
    <p:sldId id="298" r:id="rId24"/>
    <p:sldId id="315" r:id="rId25"/>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12/23/2012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3223890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12/23/2012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17</a:t>
            </a:r>
            <a:endParaRPr lang="en-GB" sz="44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4172272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11</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611560" y="3429000"/>
            <a:ext cx="7192888" cy="1752600"/>
          </a:xfrm>
          <a:prstGeom prst="rect">
            <a:avLst/>
          </a:prstGeom>
        </p:spPr>
        <p:txBody>
          <a:bodyPr vert="horz" lIns="91440" tIns="45720" rIns="91440" bIns="45720" rtlCol="0">
            <a:normAutofit fontScale="92500" lnSpcReduction="1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4000" b="1" i="0" u="none" strike="noStrike" kern="1200" cap="none" spc="0" normalizeH="0" baseline="0" noProof="0" dirty="0" smtClean="0">
                <a:ln>
                  <a:noFill/>
                </a:ln>
                <a:solidFill>
                  <a:schemeClr val="tx2"/>
                </a:solidFill>
                <a:effectLst/>
                <a:uLnTx/>
                <a:uFillTx/>
                <a:latin typeface="+mn-lt"/>
                <a:ea typeface="+mn-ea"/>
                <a:cs typeface="+mn-cs"/>
              </a:rPr>
              <a:t>The</a:t>
            </a:r>
            <a:r>
              <a:rPr kumimoji="0" lang="en-GB" sz="4000" b="1" i="0" u="none" strike="noStrike" kern="1200" cap="none" spc="0" normalizeH="0" noProof="0" dirty="0" smtClean="0">
                <a:ln>
                  <a:noFill/>
                </a:ln>
                <a:solidFill>
                  <a:schemeClr val="tx2"/>
                </a:solidFill>
                <a:effectLst/>
                <a:uLnTx/>
                <a:uFillTx/>
                <a:latin typeface="+mn-lt"/>
                <a:ea typeface="+mn-ea"/>
                <a:cs typeface="+mn-cs"/>
              </a:rPr>
              <a:t> Simplex and Computer Solutions Methods</a:t>
            </a:r>
          </a:p>
          <a:p>
            <a:pPr marL="342900" marR="0" lvl="0" indent="-342900" algn="ctr" defTabSz="914400" rtl="0" eaLnBrk="1" fontAlgn="auto" latinLnBrk="0" hangingPunct="1">
              <a:lnSpc>
                <a:spcPct val="100000"/>
              </a:lnSpc>
              <a:spcBef>
                <a:spcPct val="20000"/>
              </a:spcBef>
              <a:spcAft>
                <a:spcPts val="0"/>
              </a:spcAft>
              <a:buClrTx/>
              <a:buSzTx/>
              <a:tabLst/>
              <a:defRPr/>
            </a:pPr>
            <a:r>
              <a:rPr lang="en-GB" sz="4000" baseline="0" dirty="0" smtClean="0">
                <a:solidFill>
                  <a:schemeClr val="tx2"/>
                </a:solidFill>
              </a:rPr>
              <a:t>continued</a:t>
            </a:r>
            <a:endParaRPr kumimoji="0" lang="en-GB" sz="4000" i="0" u="none" strike="noStrike" kern="1200" cap="none" spc="0" normalizeH="0" baseline="0" noProof="0" dirty="0">
              <a:ln>
                <a:noFill/>
              </a:ln>
              <a:solidFill>
                <a:schemeClr val="tx2"/>
              </a:solidFill>
              <a:effectLst/>
              <a:uLnTx/>
              <a:uFillTx/>
            </a:endParaRPr>
          </a:p>
        </p:txBody>
      </p:sp>
    </p:spTree>
    <p:extLst>
      <p:ext uri="{BB962C8B-B14F-4D97-AF65-F5344CB8AC3E}">
        <p14:creationId xmlns:p14="http://schemas.microsoft.com/office/powerpoint/2010/main" xmlns="" val="3220776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r>
              <a:rPr lang="en-US" dirty="0"/>
              <a:t>Minimization problems</a:t>
            </a:r>
          </a:p>
          <a:p>
            <a:r>
              <a:rPr lang="en-US" dirty="0"/>
              <a:t>Special phenomena</a:t>
            </a:r>
          </a:p>
          <a:p>
            <a:pPr marL="514350" indent="-514350">
              <a:buFont typeface="+mj-lt"/>
              <a:buAutoNum type="arabicPeriod"/>
            </a:pPr>
            <a:r>
              <a:rPr lang="en-US" dirty="0"/>
              <a:t>Alternative Optimal Solutions</a:t>
            </a:r>
          </a:p>
          <a:p>
            <a:pPr marL="514350" indent="-514350">
              <a:buFont typeface="+mj-lt"/>
              <a:buAutoNum type="arabicPeriod"/>
            </a:pPr>
            <a:r>
              <a:rPr lang="en-US" dirty="0"/>
              <a:t>No Feasible Solution</a:t>
            </a:r>
          </a:p>
          <a:p>
            <a:pPr marL="514350" indent="-514350">
              <a:buFont typeface="+mj-lt"/>
              <a:buAutoNum type="arabicPeriod"/>
            </a:pPr>
            <a:r>
              <a:rPr lang="en-US" dirty="0"/>
              <a:t>Unbounded Solutions</a:t>
            </a:r>
          </a:p>
          <a:p>
            <a:r>
              <a:rPr lang="en-US" dirty="0"/>
              <a:t>Examples</a:t>
            </a:r>
          </a:p>
          <a:p>
            <a:pPr>
              <a:buNone/>
            </a:pP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Today’s topics</a:t>
            </a:r>
            <a:endParaRPr lang="en-US" u="sng" dirty="0">
              <a:solidFill>
                <a:schemeClr val="tx2"/>
              </a:solidFill>
            </a:endParaRPr>
          </a:p>
        </p:txBody>
      </p:sp>
      <p:sp>
        <p:nvSpPr>
          <p:cNvPr id="3" name="Content Placeholder 2"/>
          <p:cNvSpPr>
            <a:spLocks noGrp="1"/>
          </p:cNvSpPr>
          <p:nvPr>
            <p:ph idx="1"/>
          </p:nvPr>
        </p:nvSpPr>
        <p:spPr/>
        <p:txBody>
          <a:bodyPr/>
          <a:lstStyle/>
          <a:p>
            <a:r>
              <a:rPr lang="en-US" dirty="0" smtClean="0"/>
              <a:t>The Dual Problem</a:t>
            </a:r>
          </a:p>
          <a:p>
            <a:r>
              <a:rPr lang="en-US" dirty="0" smtClean="0"/>
              <a:t>Formulation of the Dual Problem</a:t>
            </a:r>
          </a:p>
          <a:p>
            <a:r>
              <a:rPr lang="en-US" dirty="0" smtClean="0"/>
              <a:t>Primal-Dual Solutions</a:t>
            </a:r>
          </a:p>
          <a:p>
            <a:r>
              <a:rPr lang="en-US" dirty="0" smtClean="0"/>
              <a:t>Properties</a:t>
            </a:r>
          </a:p>
          <a:p>
            <a:r>
              <a:rPr lang="en-US" dirty="0" smtClean="0"/>
              <a:t>Examples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pPr marL="0" indent="0" algn="just">
              <a:buNone/>
            </a:pPr>
            <a:r>
              <a:rPr lang="en-US" dirty="0" smtClean="0"/>
              <a:t>Every LP problem has a related problem called the dual problem or, simply, the dual. Given an original LP problem, referred to as the primal problem, or primal, the dual can be formulated from information contained in the primal.</a:t>
            </a:r>
          </a:p>
          <a:p>
            <a:pPr marL="0" indent="0" algn="just">
              <a:buNone/>
            </a:pPr>
            <a:r>
              <a:rPr lang="en-US" dirty="0" smtClean="0"/>
              <a:t>Given </a:t>
            </a:r>
            <a:r>
              <a:rPr lang="en-US" dirty="0" smtClean="0"/>
              <a:t>a </a:t>
            </a:r>
            <a:r>
              <a:rPr lang="en-US" dirty="0" smtClean="0"/>
              <a:t>LP problem, its solution can be determined by solving either the original problem or its dual.</a:t>
            </a:r>
            <a:endParaRPr lang="en-US" dirty="0"/>
          </a:p>
        </p:txBody>
      </p:sp>
      <p:sp>
        <p:nvSpPr>
          <p:cNvPr id="6" name="Title 5"/>
          <p:cNvSpPr>
            <a:spLocks noGrp="1"/>
          </p:cNvSpPr>
          <p:nvPr>
            <p:ph type="title"/>
          </p:nvPr>
        </p:nvSpPr>
        <p:spPr/>
        <p:txBody>
          <a:bodyPr>
            <a:normAutofit/>
          </a:bodyPr>
          <a:lstStyle/>
          <a:p>
            <a:pPr algn="l"/>
            <a:r>
              <a:rPr lang="en-US" u="sng" dirty="0" smtClean="0">
                <a:solidFill>
                  <a:schemeClr val="tx2"/>
                </a:solidFill>
                <a:latin typeface="+mn-lt"/>
              </a:rPr>
              <a:t>The Dual Problem</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a:spLocks noGrp="1"/>
          </p:cNvSpPr>
          <p:nvPr>
            <p:ph idx="1"/>
          </p:nvPr>
        </p:nvSpPr>
        <p:spPr>
          <a:xfrm>
            <a:off x="457200" y="1524000"/>
            <a:ext cx="8229600" cy="2743200"/>
          </a:xfrm>
        </p:spPr>
        <p:txBody>
          <a:bodyPr>
            <a:normAutofit fontScale="92500" lnSpcReduction="10000"/>
          </a:bodyPr>
          <a:lstStyle/>
          <a:p>
            <a:pPr marL="234950" indent="-234950" algn="just"/>
            <a:r>
              <a:rPr lang="en-US" dirty="0" smtClean="0"/>
              <a:t>The parameters and structure of the primal provide all the information necessary to formulate the dual.</a:t>
            </a:r>
          </a:p>
          <a:p>
            <a:pPr marL="234950" indent="-234950" algn="just"/>
            <a:r>
              <a:rPr lang="en-US" dirty="0" smtClean="0"/>
              <a:t>The following figure illustrates the formulation of a maximization problem and the dual of the problem.</a:t>
            </a:r>
          </a:p>
          <a:p>
            <a:pPr marL="0" indent="0" algn="just">
              <a:buNone/>
            </a:pPr>
            <a:endParaRPr lang="en-US" dirty="0" smtClean="0"/>
          </a:p>
        </p:txBody>
      </p:sp>
      <p:sp>
        <p:nvSpPr>
          <p:cNvPr id="5"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Formulation of the Dual</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382000" cy="5791200"/>
          </a:xfrm>
        </p:spPr>
        <p:txBody>
          <a:bodyPr>
            <a:normAutofit fontScale="92500" lnSpcReduction="10000"/>
          </a:bodyPr>
          <a:lstStyle/>
          <a:p>
            <a:pPr marL="0" indent="0">
              <a:buNone/>
            </a:pPr>
            <a:r>
              <a:rPr lang="en-US" sz="2200" dirty="0" smtClean="0"/>
              <a:t>	Primal Problem 			Dual Problem</a:t>
            </a:r>
          </a:p>
          <a:p>
            <a:pPr marL="0" indent="0">
              <a:buNone/>
            </a:pPr>
            <a:endParaRPr lang="en-US" sz="2200" dirty="0" smtClean="0"/>
          </a:p>
          <a:p>
            <a:pPr marL="0" indent="0">
              <a:buNone/>
            </a:pPr>
            <a:r>
              <a:rPr lang="en-US" sz="2000" dirty="0" smtClean="0"/>
              <a:t>maximize 		minimize</a:t>
            </a:r>
          </a:p>
          <a:p>
            <a:pPr marL="0" indent="0">
              <a:buNone/>
            </a:pPr>
            <a:endParaRPr lang="en-US" sz="2000" dirty="0" smtClean="0"/>
          </a:p>
          <a:p>
            <a:pPr marL="0" indent="0">
              <a:buNone/>
            </a:pPr>
            <a:r>
              <a:rPr lang="en-US" sz="2000" dirty="0" smtClean="0"/>
              <a:t>	z =    2x</a:t>
            </a:r>
            <a:r>
              <a:rPr lang="en-US" sz="2000" baseline="-25000" dirty="0" smtClean="0"/>
              <a:t>1</a:t>
            </a:r>
            <a:r>
              <a:rPr lang="en-US" sz="2000" dirty="0" smtClean="0"/>
              <a:t> + 4x</a:t>
            </a:r>
            <a:r>
              <a:rPr lang="en-US" sz="2000" baseline="-25000" dirty="0" smtClean="0"/>
              <a:t>2</a:t>
            </a:r>
            <a:r>
              <a:rPr lang="en-US" sz="2000" dirty="0" smtClean="0"/>
              <a:t>		             z =   800y</a:t>
            </a:r>
            <a:r>
              <a:rPr lang="en-US" sz="2000" baseline="-25000" dirty="0" smtClean="0"/>
              <a:t>1</a:t>
            </a:r>
            <a:r>
              <a:rPr lang="en-US" sz="2000" dirty="0" smtClean="0"/>
              <a:t> + 350y</a:t>
            </a:r>
            <a:r>
              <a:rPr lang="en-US" sz="2000" baseline="-25000" dirty="0" smtClean="0"/>
              <a:t>2</a:t>
            </a:r>
            <a:r>
              <a:rPr lang="en-US" sz="2000" dirty="0" smtClean="0"/>
              <a:t> + 125y</a:t>
            </a:r>
            <a:r>
              <a:rPr lang="en-US" sz="2000" baseline="-25000" dirty="0" smtClean="0"/>
              <a:t>3</a:t>
            </a:r>
          </a:p>
          <a:p>
            <a:pPr marL="0" indent="0">
              <a:buNone/>
            </a:pPr>
            <a:endParaRPr lang="en-US" sz="2000" dirty="0" smtClean="0"/>
          </a:p>
          <a:p>
            <a:pPr marL="0" indent="0">
              <a:buNone/>
            </a:pPr>
            <a:r>
              <a:rPr lang="en-US" sz="2000" dirty="0" smtClean="0"/>
              <a:t>subject to		subject to</a:t>
            </a:r>
          </a:p>
          <a:p>
            <a:pPr marL="0" indent="0">
              <a:buNone/>
            </a:pPr>
            <a:endParaRPr lang="en-US" sz="2000" dirty="0" smtClean="0"/>
          </a:p>
          <a:p>
            <a:pPr marL="0" indent="0">
              <a:buNone/>
            </a:pPr>
            <a:r>
              <a:rPr lang="en-US" sz="2000" dirty="0" smtClean="0"/>
              <a:t>	5x</a:t>
            </a:r>
            <a:r>
              <a:rPr lang="en-US" sz="2000" baseline="-25000" dirty="0" smtClean="0"/>
              <a:t>1</a:t>
            </a:r>
            <a:r>
              <a:rPr lang="en-US" sz="2000" dirty="0" smtClean="0"/>
              <a:t> + 4x</a:t>
            </a:r>
            <a:r>
              <a:rPr lang="en-US" sz="2000" baseline="-25000" dirty="0" smtClean="0"/>
              <a:t>2</a:t>
            </a:r>
            <a:r>
              <a:rPr lang="en-US" sz="2000" dirty="0" smtClean="0"/>
              <a:t>    ≤    800    (1)		5   y</a:t>
            </a:r>
            <a:r>
              <a:rPr lang="en-US" sz="2000" baseline="-25000" dirty="0" smtClean="0"/>
              <a:t>1</a:t>
            </a:r>
            <a:r>
              <a:rPr lang="en-US" sz="2000" dirty="0" smtClean="0"/>
              <a:t>   +3   </a:t>
            </a:r>
            <a:r>
              <a:rPr lang="en-US" sz="2000" smtClean="0"/>
              <a:t>y</a:t>
            </a:r>
            <a:r>
              <a:rPr lang="en-US" sz="2000" baseline="-25000" smtClean="0"/>
              <a:t>2</a:t>
            </a:r>
            <a:r>
              <a:rPr lang="en-US" sz="2000" smtClean="0"/>
              <a:t>   +4   </a:t>
            </a:r>
            <a:r>
              <a:rPr lang="en-US" sz="2000" dirty="0" smtClean="0"/>
              <a:t>y</a:t>
            </a:r>
            <a:r>
              <a:rPr lang="en-US" sz="2000" baseline="-25000" dirty="0" smtClean="0"/>
              <a:t>3</a:t>
            </a:r>
            <a:r>
              <a:rPr lang="en-US" sz="2000" dirty="0" smtClean="0"/>
              <a:t>    ≥    2   (1)</a:t>
            </a:r>
          </a:p>
          <a:p>
            <a:pPr marL="0" indent="0">
              <a:buNone/>
            </a:pPr>
            <a:endParaRPr lang="en-US" sz="2000" dirty="0" smtClean="0"/>
          </a:p>
          <a:p>
            <a:pPr marL="0" indent="0">
              <a:buNone/>
            </a:pPr>
            <a:r>
              <a:rPr lang="en-US" sz="2000" dirty="0" smtClean="0"/>
              <a:t>	3x</a:t>
            </a:r>
            <a:r>
              <a:rPr lang="en-US" sz="2000" baseline="-25000" dirty="0" smtClean="0"/>
              <a:t>1</a:t>
            </a:r>
            <a:r>
              <a:rPr lang="en-US" sz="2000" dirty="0" smtClean="0"/>
              <a:t> + 2x</a:t>
            </a:r>
            <a:r>
              <a:rPr lang="en-US" sz="2000" baseline="-25000" dirty="0" smtClean="0"/>
              <a:t>2</a:t>
            </a:r>
            <a:r>
              <a:rPr lang="en-US" sz="2000" dirty="0" smtClean="0"/>
              <a:t>    ≤    350    (2)		4   y</a:t>
            </a:r>
            <a:r>
              <a:rPr lang="en-US" sz="2000" baseline="-25000" dirty="0" smtClean="0"/>
              <a:t>1</a:t>
            </a:r>
            <a:r>
              <a:rPr lang="en-US" sz="2000" dirty="0" smtClean="0"/>
              <a:t>   +2   y</a:t>
            </a:r>
            <a:r>
              <a:rPr lang="en-US" sz="2000" baseline="-25000" dirty="0" smtClean="0"/>
              <a:t>2</a:t>
            </a:r>
            <a:r>
              <a:rPr lang="en-US" sz="2000" dirty="0" smtClean="0"/>
              <a:t>   +3   y</a:t>
            </a:r>
            <a:r>
              <a:rPr lang="en-US" sz="2000" baseline="-25000" dirty="0" smtClean="0"/>
              <a:t>3     </a:t>
            </a:r>
            <a:r>
              <a:rPr lang="en-US" sz="2000" dirty="0" smtClean="0"/>
              <a:t> ≥   4    (2)</a:t>
            </a:r>
          </a:p>
          <a:p>
            <a:pPr marL="0" indent="0">
              <a:buNone/>
            </a:pPr>
            <a:r>
              <a:rPr lang="en-US" sz="2000" dirty="0" smtClean="0"/>
              <a:t>					</a:t>
            </a:r>
            <a:endParaRPr lang="en-US" sz="2000" baseline="-25000" dirty="0" smtClean="0"/>
          </a:p>
          <a:p>
            <a:pPr marL="0" indent="0">
              <a:buNone/>
            </a:pPr>
            <a:r>
              <a:rPr lang="en-US" sz="2000" dirty="0" smtClean="0"/>
              <a:t>	4x</a:t>
            </a:r>
            <a:r>
              <a:rPr lang="en-US" sz="2000" baseline="-25000" dirty="0" smtClean="0"/>
              <a:t>1</a:t>
            </a:r>
            <a:r>
              <a:rPr lang="en-US" sz="2000" dirty="0" smtClean="0"/>
              <a:t> + 3x</a:t>
            </a:r>
            <a:r>
              <a:rPr lang="en-US" sz="2000" baseline="-25000" dirty="0" smtClean="0"/>
              <a:t>2</a:t>
            </a:r>
            <a:r>
              <a:rPr lang="en-US" sz="2000" dirty="0" smtClean="0"/>
              <a:t>    ≤    125    (3)		  y</a:t>
            </a:r>
            <a:r>
              <a:rPr lang="en-US" sz="2000" baseline="-25000" dirty="0" smtClean="0"/>
              <a:t>1 </a:t>
            </a:r>
            <a:r>
              <a:rPr lang="en-US" sz="2000" dirty="0" smtClean="0"/>
              <a:t>, 	y</a:t>
            </a:r>
            <a:r>
              <a:rPr lang="en-US" sz="2000" baseline="-25000" dirty="0" smtClean="0"/>
              <a:t>2</a:t>
            </a:r>
            <a:r>
              <a:rPr lang="en-US" sz="2000" dirty="0" smtClean="0"/>
              <a:t> ,          y</a:t>
            </a:r>
            <a:r>
              <a:rPr lang="en-US" sz="2000" baseline="-25000" dirty="0" smtClean="0"/>
              <a:t>3</a:t>
            </a:r>
            <a:r>
              <a:rPr lang="en-US" sz="2000" dirty="0" smtClean="0"/>
              <a:t>      ≥   0</a:t>
            </a:r>
          </a:p>
          <a:p>
            <a:pPr marL="0" indent="0">
              <a:buNone/>
            </a:pPr>
            <a:endParaRPr lang="en-US" sz="2000" dirty="0" smtClean="0"/>
          </a:p>
          <a:p>
            <a:pPr marL="0" indent="0">
              <a:buNone/>
            </a:pPr>
            <a:r>
              <a:rPr lang="en-US" sz="2000" dirty="0" smtClean="0"/>
              <a:t>	         x</a:t>
            </a:r>
            <a:r>
              <a:rPr lang="en-US" sz="2000" baseline="-25000" dirty="0" smtClean="0"/>
              <a:t>1</a:t>
            </a:r>
            <a:r>
              <a:rPr lang="en-US" sz="2000" dirty="0" smtClean="0"/>
              <a:t> , x</a:t>
            </a:r>
            <a:r>
              <a:rPr lang="en-US" sz="2000" baseline="-25000" dirty="0" smtClean="0"/>
              <a:t>2</a:t>
            </a:r>
            <a:r>
              <a:rPr lang="en-US" sz="2000" dirty="0" smtClean="0"/>
              <a:t> ≥    0</a:t>
            </a:r>
          </a:p>
          <a:p>
            <a:pPr marL="0" indent="0">
              <a:buNone/>
            </a:pPr>
            <a:r>
              <a:rPr lang="en-US" sz="2200" dirty="0" smtClean="0"/>
              <a:t>	</a:t>
            </a:r>
            <a:endParaRPr lang="en-US" sz="2200" dirty="0"/>
          </a:p>
        </p:txBody>
      </p:sp>
      <p:sp>
        <p:nvSpPr>
          <p:cNvPr id="5" name="Rectangle 4"/>
          <p:cNvSpPr/>
          <p:nvPr/>
        </p:nvSpPr>
        <p:spPr>
          <a:xfrm>
            <a:off x="1371600" y="533400"/>
            <a:ext cx="19050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029200" y="533400"/>
            <a:ext cx="1752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057400" y="1877291"/>
            <a:ext cx="990600" cy="304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638800" y="1863436"/>
            <a:ext cx="2362200" cy="33250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371600" y="3048000"/>
            <a:ext cx="990600"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71600" y="3785755"/>
            <a:ext cx="990600" cy="381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71600" y="4572000"/>
            <a:ext cx="990600"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971800" y="3186545"/>
            <a:ext cx="5334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953000" y="3186545"/>
            <a:ext cx="381000" cy="1066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905500" y="3054927"/>
            <a:ext cx="381000" cy="1143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001000" y="3054927"/>
            <a:ext cx="381000" cy="1066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a:off x="2438400" y="1066800"/>
            <a:ext cx="0" cy="838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72400" y="1066800"/>
            <a:ext cx="0" cy="2133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438400" y="1066800"/>
            <a:ext cx="533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048000" y="1219200"/>
            <a:ext cx="3352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048000" y="1219200"/>
            <a:ext cx="0" cy="2057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400800" y="1219200"/>
            <a:ext cx="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62000" y="6324600"/>
            <a:ext cx="441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62000" y="3429000"/>
            <a:ext cx="609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14400" y="4114800"/>
            <a:ext cx="457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066800" y="48006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762000" y="3429000"/>
            <a:ext cx="0" cy="2895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914400" y="4114800"/>
            <a:ext cx="0" cy="1981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066800" y="4800600"/>
            <a:ext cx="0" cy="1066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14400" y="6096000"/>
            <a:ext cx="5029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066800" y="5867400"/>
            <a:ext cx="5715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181600" y="4419600"/>
            <a:ext cx="0" cy="1905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5943600" y="4419600"/>
            <a:ext cx="0" cy="1676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6681355" y="3186545"/>
            <a:ext cx="381000" cy="1066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p:cNvCxnSpPr/>
          <p:nvPr/>
        </p:nvCxnSpPr>
        <p:spPr>
          <a:xfrm flipV="1">
            <a:off x="6781800" y="4419600"/>
            <a:ext cx="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2590800"/>
          </a:xfrm>
        </p:spPr>
        <p:txBody>
          <a:bodyPr/>
          <a:lstStyle/>
          <a:p>
            <a:pPr marL="457200" indent="-457200" algn="just">
              <a:buNone/>
            </a:pPr>
            <a:r>
              <a:rPr lang="en-US" dirty="0" smtClean="0"/>
              <a:t>1-	The primal is a maximization problem and the dual is a minimization problem. The sense of optimization is always opposite for corresponding primal and dual problems.</a:t>
            </a:r>
            <a:endParaRPr lang="en-US" dirty="0"/>
          </a:p>
        </p:txBody>
      </p:sp>
      <p:sp>
        <p:nvSpPr>
          <p:cNvPr id="4"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Dual problem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3505200"/>
          </a:xfrm>
        </p:spPr>
        <p:txBody>
          <a:bodyPr>
            <a:normAutofit fontScale="92500" lnSpcReduction="10000"/>
          </a:bodyPr>
          <a:lstStyle/>
          <a:p>
            <a:pPr marL="457200" indent="-457200" algn="just">
              <a:buNone/>
            </a:pPr>
            <a:r>
              <a:rPr lang="en-GB" dirty="0" smtClean="0"/>
              <a:t>2-	The primal consists of two variables and three constraints and the dual consists of three variables and two constraints. The number of variables in the primal always equals the number of constraints in the dual. The number of constraints in the primal always equals the number of variables in the dual.</a:t>
            </a:r>
          </a:p>
        </p:txBody>
      </p:sp>
      <p:sp>
        <p:nvSpPr>
          <p:cNvPr id="4"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Dual problem cont’d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GB" dirty="0" smtClean="0"/>
              <a:t>3- The objective function coefficients for x</a:t>
            </a:r>
            <a:r>
              <a:rPr lang="en-GB" baseline="-25000" dirty="0" smtClean="0"/>
              <a:t>1</a:t>
            </a:r>
            <a:r>
              <a:rPr lang="en-GB" dirty="0" smtClean="0"/>
              <a:t> and x</a:t>
            </a:r>
            <a:r>
              <a:rPr lang="en-GB" baseline="-25000" dirty="0" smtClean="0"/>
              <a:t>2</a:t>
            </a:r>
            <a:r>
              <a:rPr lang="en-GB" dirty="0" smtClean="0"/>
              <a:t> in the primal equal the right-hand-side constants for constraints (1) and (2) in the dual. The objective function coefficient for the j-</a:t>
            </a:r>
            <a:r>
              <a:rPr lang="en-GB" dirty="0" err="1" smtClean="0"/>
              <a:t>th</a:t>
            </a:r>
            <a:r>
              <a:rPr lang="en-GB" dirty="0" smtClean="0"/>
              <a:t> primal variable equals the right-hand-side constant for the j-</a:t>
            </a:r>
            <a:r>
              <a:rPr lang="en-GB" dirty="0" err="1" smtClean="0"/>
              <a:t>th</a:t>
            </a:r>
            <a:r>
              <a:rPr lang="en-GB" dirty="0" smtClean="0"/>
              <a:t> dual constraint.</a:t>
            </a:r>
          </a:p>
          <a:p>
            <a:endParaRPr lang="en-US" dirty="0"/>
          </a:p>
        </p:txBody>
      </p:sp>
      <p:sp>
        <p:nvSpPr>
          <p:cNvPr id="4"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Dual problem cont’d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295400"/>
            <a:ext cx="8229600" cy="3886200"/>
          </a:xfrm>
          <a:prstGeom prst="rect">
            <a:avLst/>
          </a:prstGeom>
        </p:spPr>
        <p:txBody>
          <a:bodyPr vert="horz" lIns="91440" tIns="45720" rIns="91440" bIns="45720" rtlCol="0">
            <a:normAutofit/>
          </a:bodyPr>
          <a:lstStyle/>
          <a:p>
            <a:pPr marL="457200" lvl="0" indent="-457200" algn="just">
              <a:spcBef>
                <a:spcPct val="20000"/>
              </a:spcBef>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4-	The</a:t>
            </a:r>
            <a:r>
              <a:rPr kumimoji="0" lang="en-US" sz="3200" b="0" i="0" u="none" strike="noStrike" kern="1200" cap="none" spc="0" normalizeH="0" noProof="0" dirty="0" smtClean="0">
                <a:ln>
                  <a:noFill/>
                </a:ln>
                <a:solidFill>
                  <a:schemeClr val="tx1"/>
                </a:solidFill>
                <a:effectLst/>
                <a:uLnTx/>
                <a:uFillTx/>
                <a:latin typeface="+mn-lt"/>
                <a:ea typeface="+mn-ea"/>
                <a:cs typeface="+mn-cs"/>
              </a:rPr>
              <a:t> right-hand-side constants for constraints (1)–(3) in the primal equal the objective function coefficient for the dual variables y</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1</a:t>
            </a:r>
            <a:r>
              <a:rPr kumimoji="0" lang="en-US" sz="3200" b="0" i="0" u="none" strike="noStrike" kern="1200" cap="none" spc="0" normalizeH="0" noProof="0" dirty="0" smtClean="0">
                <a:ln>
                  <a:noFill/>
                </a:ln>
                <a:solidFill>
                  <a:schemeClr val="tx1"/>
                </a:solidFill>
                <a:effectLst/>
                <a:uLnTx/>
                <a:uFillTx/>
                <a:latin typeface="+mn-lt"/>
                <a:ea typeface="+mn-ea"/>
                <a:cs typeface="+mn-cs"/>
              </a:rPr>
              <a:t>, y</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2</a:t>
            </a:r>
            <a:r>
              <a:rPr kumimoji="0" lang="en-US" sz="3200" b="0" i="0" u="none" strike="noStrike" kern="1200" cap="none" spc="0" normalizeH="0" noProof="0" dirty="0" smtClean="0">
                <a:ln>
                  <a:noFill/>
                </a:ln>
                <a:solidFill>
                  <a:schemeClr val="tx1"/>
                </a:solidFill>
                <a:effectLst/>
                <a:uLnTx/>
                <a:uFillTx/>
                <a:latin typeface="+mn-lt"/>
                <a:ea typeface="+mn-ea"/>
                <a:cs typeface="+mn-cs"/>
              </a:rPr>
              <a:t> and y</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3</a:t>
            </a:r>
            <a:r>
              <a:rPr kumimoji="0" lang="en-US" sz="3200" b="0" i="0" u="none" strike="noStrike" kern="1200" cap="none" spc="0" normalizeH="0" noProof="0" dirty="0" smtClean="0">
                <a:ln>
                  <a:noFill/>
                </a:ln>
                <a:solidFill>
                  <a:schemeClr val="tx1"/>
                </a:solidFill>
                <a:effectLst/>
                <a:uLnTx/>
                <a:uFillTx/>
                <a:latin typeface="+mn-lt"/>
                <a:ea typeface="+mn-ea"/>
                <a:cs typeface="+mn-cs"/>
              </a:rPr>
              <a:t>. </a:t>
            </a:r>
            <a:r>
              <a:rPr lang="en-US" sz="3200" dirty="0" smtClean="0"/>
              <a:t>The right-hand-side constant for the </a:t>
            </a:r>
            <a:r>
              <a:rPr lang="en-US" sz="3200" i="1" dirty="0" smtClean="0"/>
              <a:t>i-</a:t>
            </a:r>
            <a:r>
              <a:rPr lang="en-US" sz="3200" dirty="0" err="1" smtClean="0"/>
              <a:t>th</a:t>
            </a:r>
            <a:r>
              <a:rPr lang="en-US" sz="3200" dirty="0" smtClean="0"/>
              <a:t> primal constraint equal the objective function coefficient for the </a:t>
            </a:r>
            <a:r>
              <a:rPr lang="en-US" sz="3200" i="1" dirty="0" smtClean="0"/>
              <a:t>i-</a:t>
            </a:r>
            <a:r>
              <a:rPr lang="en-US" sz="3200" dirty="0" err="1" smtClean="0"/>
              <a:t>th</a:t>
            </a:r>
            <a:r>
              <a:rPr lang="en-US" sz="3200" dirty="0" smtClean="0"/>
              <a:t> dual variable.</a:t>
            </a:r>
          </a:p>
        </p:txBody>
      </p:sp>
      <p:sp>
        <p:nvSpPr>
          <p:cNvPr id="3"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Dual problem cont’d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221163"/>
          </a:xfrm>
        </p:spPr>
        <p:txBody>
          <a:bodyPr>
            <a:normAutofit fontScale="92500" lnSpcReduction="10000"/>
          </a:bodyPr>
          <a:lstStyle/>
          <a:p>
            <a:pPr lvl="0">
              <a:buNone/>
              <a:tabLst>
                <a:tab pos="1427163" algn="l"/>
              </a:tabLst>
            </a:pPr>
            <a:r>
              <a:rPr lang="en-US" dirty="0" smtClean="0"/>
              <a:t>5-	The variable coefficients for constraint (1) of the primal equal the column coefficient for the dual variable y</a:t>
            </a:r>
            <a:r>
              <a:rPr lang="en-US" baseline="-25000" dirty="0" smtClean="0"/>
              <a:t>1</a:t>
            </a:r>
            <a:r>
              <a:rPr lang="en-US" dirty="0" smtClean="0"/>
              <a:t>. The variable coefficients for constraints (2) and (3) of the primal equal the column coefficients of the dual variables y</a:t>
            </a:r>
            <a:r>
              <a:rPr lang="en-US" baseline="-25000" dirty="0" smtClean="0"/>
              <a:t>2</a:t>
            </a:r>
            <a:r>
              <a:rPr lang="en-US" dirty="0" smtClean="0"/>
              <a:t> and y</a:t>
            </a:r>
            <a:r>
              <a:rPr lang="en-US" baseline="-25000" dirty="0" smtClean="0"/>
              <a:t>3</a:t>
            </a:r>
            <a:r>
              <a:rPr lang="en-US" dirty="0" smtClean="0"/>
              <a:t>. The coefficients </a:t>
            </a:r>
            <a:r>
              <a:rPr lang="en-US" dirty="0" err="1" smtClean="0"/>
              <a:t>a</a:t>
            </a:r>
            <a:r>
              <a:rPr lang="en-US" baseline="-25000" dirty="0" err="1" smtClean="0"/>
              <a:t>ij</a:t>
            </a:r>
            <a:r>
              <a:rPr lang="en-US" dirty="0" smtClean="0"/>
              <a:t> in the primal are the transpose of those in the dual. That is, the row coefficients in the primal become column coefficients in the dual, and vice versa. </a:t>
            </a:r>
          </a:p>
        </p:txBody>
      </p:sp>
      <p:sp>
        <p:nvSpPr>
          <p:cNvPr id="4"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Dual problem cont’d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371600"/>
            <a:ext cx="8229600" cy="1905000"/>
          </a:xfrm>
        </p:spPr>
        <p:txBody>
          <a:bodyPr>
            <a:normAutofit/>
          </a:bodyPr>
          <a:lstStyle/>
          <a:p>
            <a:pPr marL="0" indent="0" algn="just">
              <a:buNone/>
            </a:pPr>
            <a:r>
              <a:rPr lang="en-US" dirty="0" smtClean="0"/>
              <a:t>The following table summarizes the symmetry of the two types of problems and their relationships. </a:t>
            </a:r>
          </a:p>
        </p:txBody>
      </p:sp>
      <p:sp>
        <p:nvSpPr>
          <p:cNvPr id="3"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Dual problem cont’d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596807602"/>
              </p:ext>
            </p:extLst>
          </p:nvPr>
        </p:nvGraphicFramePr>
        <p:xfrm>
          <a:off x="457200" y="381000"/>
          <a:ext cx="8229600" cy="6200207"/>
        </p:xfrm>
        <a:graphic>
          <a:graphicData uri="http://schemas.openxmlformats.org/drawingml/2006/table">
            <a:tbl>
              <a:tblPr firstRow="1" bandRow="1">
                <a:tableStyleId>{2D5ABB26-0587-4C30-8999-92F81FD0307C}</a:tableStyleId>
              </a:tblPr>
              <a:tblGrid>
                <a:gridCol w="4267200"/>
                <a:gridCol w="533400"/>
                <a:gridCol w="3429000"/>
              </a:tblGrid>
              <a:tr h="468721">
                <a:tc>
                  <a:txBody>
                    <a:bodyPr/>
                    <a:lstStyle/>
                    <a:p>
                      <a:r>
                        <a:rPr lang="en-US" sz="2400" b="1" dirty="0" smtClean="0"/>
                        <a:t>Maximization</a:t>
                      </a:r>
                      <a:r>
                        <a:rPr lang="en-US" sz="2400" b="1" baseline="0" dirty="0" smtClean="0"/>
                        <a:t> Problem</a:t>
                      </a:r>
                      <a:endParaRPr lang="en-US" sz="2400" b="1" dirty="0"/>
                    </a:p>
                  </a:txBody>
                  <a:tcPr/>
                </a:tc>
                <a:tc>
                  <a:txBody>
                    <a:bodyPr/>
                    <a:lstStyle/>
                    <a:p>
                      <a:endParaRPr lang="en-US" sz="2400" b="1" dirty="0"/>
                    </a:p>
                  </a:txBody>
                  <a:tcPr/>
                </a:tc>
                <a:tc>
                  <a:txBody>
                    <a:bodyPr/>
                    <a:lstStyle/>
                    <a:p>
                      <a:r>
                        <a:rPr lang="en-US" sz="2400" b="1" dirty="0" smtClean="0"/>
                        <a:t>Minimization</a:t>
                      </a:r>
                      <a:r>
                        <a:rPr lang="en-US" sz="2400" b="1" baseline="0" dirty="0" smtClean="0"/>
                        <a:t> Problem</a:t>
                      </a:r>
                      <a:endParaRPr lang="en-US" sz="2400" b="1" dirty="0"/>
                    </a:p>
                  </a:txBody>
                  <a:tcPr/>
                </a:tc>
              </a:tr>
              <a:tr h="437719">
                <a:tc>
                  <a:txBody>
                    <a:bodyPr/>
                    <a:lstStyle/>
                    <a:p>
                      <a:r>
                        <a:rPr lang="en-US" sz="2000" dirty="0" smtClean="0"/>
                        <a:t>Number</a:t>
                      </a:r>
                      <a:r>
                        <a:rPr lang="en-US" sz="2000" baseline="0" dirty="0" smtClean="0"/>
                        <a:t> of constraints</a:t>
                      </a:r>
                      <a:endParaRPr lang="en-US" sz="2000" dirty="0"/>
                    </a:p>
                  </a:txBody>
                  <a:tcPr/>
                </a:tc>
                <a:tc>
                  <a:txBody>
                    <a:bodyPr/>
                    <a:lstStyle/>
                    <a:p>
                      <a:pPr algn="ctr"/>
                      <a:r>
                        <a:rPr lang="en-US" sz="1600" b="0" dirty="0" smtClean="0"/>
                        <a:t>1</a:t>
                      </a:r>
                      <a:endParaRPr lang="en-US" sz="1600" b="0" dirty="0"/>
                    </a:p>
                  </a:txBody>
                  <a:tcPr/>
                </a:tc>
                <a:tc>
                  <a:txBody>
                    <a:bodyPr/>
                    <a:lstStyle/>
                    <a:p>
                      <a:r>
                        <a:rPr lang="en-US" sz="2000" dirty="0" smtClean="0"/>
                        <a:t>Number of variable</a:t>
                      </a:r>
                      <a:r>
                        <a:rPr lang="en-US" sz="2000" baseline="0" dirty="0" smtClean="0"/>
                        <a:t> </a:t>
                      </a:r>
                      <a:endParaRPr lang="en-US" sz="2000" dirty="0"/>
                    </a:p>
                  </a:txBody>
                  <a:tcPr/>
                </a:tc>
              </a:tr>
              <a:tr h="437719">
                <a:tc>
                  <a:txBody>
                    <a:bodyPr/>
                    <a:lstStyle/>
                    <a:p>
                      <a:r>
                        <a:rPr lang="en-US" sz="2000" dirty="0" smtClean="0"/>
                        <a:t>(≤) constraint</a:t>
                      </a:r>
                      <a:endParaRPr lang="en-US" sz="2000" dirty="0"/>
                    </a:p>
                  </a:txBody>
                  <a:tcPr/>
                </a:tc>
                <a:tc>
                  <a:txBody>
                    <a:bodyPr/>
                    <a:lstStyle/>
                    <a:p>
                      <a:pPr algn="ctr"/>
                      <a:r>
                        <a:rPr lang="en-US" sz="1600" b="0" dirty="0" smtClean="0"/>
                        <a:t>2</a:t>
                      </a:r>
                      <a:endParaRPr lang="en-US" sz="1600" b="0" dirty="0"/>
                    </a:p>
                  </a:txBody>
                  <a:tcPr/>
                </a:tc>
                <a:tc>
                  <a:txBody>
                    <a:bodyPr/>
                    <a:lstStyle/>
                    <a:p>
                      <a:r>
                        <a:rPr lang="en-US" sz="2000" dirty="0" smtClean="0"/>
                        <a:t>Nonnegative variable</a:t>
                      </a:r>
                      <a:endParaRPr lang="en-US" sz="2000" dirty="0"/>
                    </a:p>
                  </a:txBody>
                  <a:tcPr/>
                </a:tc>
              </a:tr>
              <a:tr h="4377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constraint</a:t>
                      </a:r>
                    </a:p>
                  </a:txBody>
                  <a:tcPr/>
                </a:tc>
                <a:tc>
                  <a:txBody>
                    <a:bodyPr/>
                    <a:lstStyle/>
                    <a:p>
                      <a:pPr algn="ctr"/>
                      <a:r>
                        <a:rPr lang="en-US" sz="1600" b="0" dirty="0" smtClean="0"/>
                        <a:t>3</a:t>
                      </a:r>
                      <a:endParaRPr lang="en-US" sz="1600" b="0" dirty="0"/>
                    </a:p>
                  </a:txBody>
                  <a:tcPr/>
                </a:tc>
                <a:tc>
                  <a:txBody>
                    <a:bodyPr/>
                    <a:lstStyle/>
                    <a:p>
                      <a:r>
                        <a:rPr lang="en-US" sz="2000" dirty="0" smtClean="0"/>
                        <a:t>Non-positive</a:t>
                      </a:r>
                      <a:r>
                        <a:rPr lang="en-US" sz="2000" baseline="0" dirty="0" smtClean="0"/>
                        <a:t> variable</a:t>
                      </a:r>
                      <a:endParaRPr lang="en-US" sz="2000" dirty="0"/>
                    </a:p>
                  </a:txBody>
                  <a:tcPr/>
                </a:tc>
              </a:tr>
              <a:tr h="4377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constraint</a:t>
                      </a:r>
                    </a:p>
                  </a:txBody>
                  <a:tcPr/>
                </a:tc>
                <a:tc>
                  <a:txBody>
                    <a:bodyPr/>
                    <a:lstStyle/>
                    <a:p>
                      <a:pPr algn="ctr"/>
                      <a:r>
                        <a:rPr lang="en-US" sz="1600" b="0" dirty="0" smtClean="0"/>
                        <a:t>4</a:t>
                      </a:r>
                      <a:endParaRPr lang="en-US" sz="1600" b="0" dirty="0"/>
                    </a:p>
                  </a:txBody>
                  <a:tcPr/>
                </a:tc>
                <a:tc>
                  <a:txBody>
                    <a:bodyPr/>
                    <a:lstStyle/>
                    <a:p>
                      <a:r>
                        <a:rPr lang="en-US" sz="2000" dirty="0" smtClean="0"/>
                        <a:t>Unrestricted variable</a:t>
                      </a:r>
                      <a:endParaRPr lang="en-US" sz="2000" dirty="0"/>
                    </a:p>
                  </a:txBody>
                  <a:tcPr/>
                </a:tc>
              </a:tr>
              <a:tr h="437719">
                <a:tc>
                  <a:txBody>
                    <a:bodyPr/>
                    <a:lstStyle/>
                    <a:p>
                      <a:r>
                        <a:rPr lang="en-US" sz="2000" dirty="0" smtClean="0"/>
                        <a:t>Number</a:t>
                      </a:r>
                      <a:r>
                        <a:rPr lang="en-US" sz="2000" baseline="0" dirty="0" smtClean="0"/>
                        <a:t> of variables</a:t>
                      </a:r>
                      <a:endParaRPr lang="en-US" sz="2000" dirty="0"/>
                    </a:p>
                  </a:txBody>
                  <a:tcPr/>
                </a:tc>
                <a:tc>
                  <a:txBody>
                    <a:bodyPr/>
                    <a:lstStyle/>
                    <a:p>
                      <a:pPr algn="ctr"/>
                      <a:r>
                        <a:rPr lang="en-US" sz="1600" b="0" dirty="0" smtClean="0"/>
                        <a:t>5</a:t>
                      </a:r>
                      <a:endParaRPr lang="en-US" sz="1600" b="0" dirty="0"/>
                    </a:p>
                  </a:txBody>
                  <a:tcPr/>
                </a:tc>
                <a:tc>
                  <a:txBody>
                    <a:bodyPr/>
                    <a:lstStyle/>
                    <a:p>
                      <a:r>
                        <a:rPr lang="en-US" sz="2000" dirty="0" smtClean="0"/>
                        <a:t>Number of constraints</a:t>
                      </a:r>
                      <a:endParaRPr lang="en-US" sz="2000" dirty="0"/>
                    </a:p>
                  </a:txBody>
                  <a:tcPr/>
                </a:tc>
              </a:tr>
              <a:tr h="437719">
                <a:tc>
                  <a:txBody>
                    <a:bodyPr/>
                    <a:lstStyle/>
                    <a:p>
                      <a:r>
                        <a:rPr lang="en-US" sz="2000" dirty="0" smtClean="0"/>
                        <a:t>Nonnegative variable</a:t>
                      </a:r>
                      <a:endParaRPr lang="en-US" sz="2000" dirty="0"/>
                    </a:p>
                  </a:txBody>
                  <a:tcPr/>
                </a:tc>
                <a:tc>
                  <a:txBody>
                    <a:bodyPr/>
                    <a:lstStyle/>
                    <a:p>
                      <a:pPr algn="ctr"/>
                      <a:r>
                        <a:rPr lang="en-US" sz="1600" b="0" dirty="0" smtClean="0"/>
                        <a:t>6</a:t>
                      </a:r>
                      <a:endParaRPr lang="en-US" sz="1600" b="0" dirty="0"/>
                    </a:p>
                  </a:txBody>
                  <a:tcPr/>
                </a:tc>
                <a:tc>
                  <a:txBody>
                    <a:bodyPr/>
                    <a:lstStyle/>
                    <a:p>
                      <a:r>
                        <a:rPr lang="en-US" sz="2000" dirty="0" smtClean="0"/>
                        <a:t>(≥) constraint</a:t>
                      </a:r>
                      <a:endParaRPr lang="en-US" sz="2000" dirty="0"/>
                    </a:p>
                  </a:txBody>
                  <a:tcPr/>
                </a:tc>
              </a:tr>
              <a:tr h="437719">
                <a:tc>
                  <a:txBody>
                    <a:bodyPr/>
                    <a:lstStyle/>
                    <a:p>
                      <a:r>
                        <a:rPr lang="en-US" sz="2000" dirty="0" smtClean="0"/>
                        <a:t>Non-positive</a:t>
                      </a:r>
                      <a:r>
                        <a:rPr lang="en-US" sz="2000" baseline="0" dirty="0" smtClean="0"/>
                        <a:t> variable</a:t>
                      </a:r>
                      <a:endParaRPr lang="en-US" sz="2000" dirty="0"/>
                    </a:p>
                  </a:txBody>
                  <a:tcPr/>
                </a:tc>
                <a:tc>
                  <a:txBody>
                    <a:bodyPr/>
                    <a:lstStyle/>
                    <a:p>
                      <a:pPr algn="ctr"/>
                      <a:r>
                        <a:rPr lang="en-US" sz="1600" b="0" dirty="0" smtClean="0"/>
                        <a:t>7</a:t>
                      </a:r>
                      <a:endParaRPr lang="en-US" sz="1600" b="0" dirty="0"/>
                    </a:p>
                  </a:txBody>
                  <a:tcPr/>
                </a:tc>
                <a:tc>
                  <a:txBody>
                    <a:bodyPr/>
                    <a:lstStyle/>
                    <a:p>
                      <a:r>
                        <a:rPr lang="en-US" sz="2000" dirty="0" smtClean="0"/>
                        <a:t>(≤) constraint</a:t>
                      </a:r>
                      <a:endParaRPr lang="en-US" sz="2000" dirty="0"/>
                    </a:p>
                  </a:txBody>
                  <a:tcPr/>
                </a:tc>
              </a:tr>
              <a:tr h="437719">
                <a:tc>
                  <a:txBody>
                    <a:bodyPr/>
                    <a:lstStyle/>
                    <a:p>
                      <a:r>
                        <a:rPr lang="en-US" sz="2000" dirty="0" smtClean="0"/>
                        <a:t>Unrestricted variable</a:t>
                      </a:r>
                      <a:endParaRPr lang="en-US" sz="2000" dirty="0"/>
                    </a:p>
                  </a:txBody>
                  <a:tcPr/>
                </a:tc>
                <a:tc>
                  <a:txBody>
                    <a:bodyPr/>
                    <a:lstStyle/>
                    <a:p>
                      <a:pPr algn="ctr"/>
                      <a:r>
                        <a:rPr lang="en-US" sz="1600" b="0" dirty="0" smtClean="0"/>
                        <a:t>8</a:t>
                      </a:r>
                      <a:endParaRPr lang="en-US" sz="1600" b="0" dirty="0"/>
                    </a:p>
                  </a:txBody>
                  <a:tcPr/>
                </a:tc>
                <a:tc>
                  <a:txBody>
                    <a:bodyPr/>
                    <a:lstStyle/>
                    <a:p>
                      <a:r>
                        <a:rPr lang="en-US" sz="2000" dirty="0" smtClean="0"/>
                        <a:t>(=) constraint</a:t>
                      </a:r>
                      <a:endParaRPr lang="en-US" sz="2000" dirty="0"/>
                    </a:p>
                  </a:txBody>
                  <a:tcPr/>
                </a:tc>
              </a:tr>
              <a:tr h="755514">
                <a:tc>
                  <a:txBody>
                    <a:bodyPr/>
                    <a:lstStyle/>
                    <a:p>
                      <a:r>
                        <a:rPr lang="en-US" sz="2000" dirty="0" smtClean="0"/>
                        <a:t>Objective function coefficient for </a:t>
                      </a:r>
                      <a:r>
                        <a:rPr lang="en-US" sz="2000" i="1" dirty="0" smtClean="0"/>
                        <a:t>j-</a:t>
                      </a:r>
                      <a:r>
                        <a:rPr lang="en-US" sz="2000" dirty="0" err="1" smtClean="0"/>
                        <a:t>th</a:t>
                      </a:r>
                      <a:r>
                        <a:rPr lang="en-US" sz="2000" dirty="0" smtClean="0"/>
                        <a:t> variable</a:t>
                      </a:r>
                      <a:endParaRPr lang="en-US" sz="2000" dirty="0"/>
                    </a:p>
                  </a:txBody>
                  <a:tcPr/>
                </a:tc>
                <a:tc>
                  <a:txBody>
                    <a:bodyPr/>
                    <a:lstStyle/>
                    <a:p>
                      <a:pPr algn="ctr"/>
                      <a:r>
                        <a:rPr lang="en-US" sz="1600" b="0" dirty="0" smtClean="0"/>
                        <a:t>9</a:t>
                      </a:r>
                      <a:endParaRPr lang="en-US" sz="1600" b="0" dirty="0"/>
                    </a:p>
                  </a:txBody>
                  <a:tcPr/>
                </a:tc>
                <a:tc>
                  <a:txBody>
                    <a:bodyPr/>
                    <a:lstStyle/>
                    <a:p>
                      <a:r>
                        <a:rPr lang="en-US" sz="2000" dirty="0" smtClean="0"/>
                        <a:t>Right hand side constant</a:t>
                      </a:r>
                      <a:r>
                        <a:rPr lang="en-US" sz="2000" baseline="0" dirty="0" smtClean="0"/>
                        <a:t> for </a:t>
                      </a:r>
                      <a:r>
                        <a:rPr lang="en-US" sz="2000" i="1" baseline="0" dirty="0" smtClean="0"/>
                        <a:t>j-</a:t>
                      </a:r>
                      <a:r>
                        <a:rPr lang="en-US" sz="2000" baseline="0" dirty="0" err="1" smtClean="0"/>
                        <a:t>th</a:t>
                      </a:r>
                      <a:r>
                        <a:rPr lang="en-US" sz="2000" baseline="0" dirty="0" smtClean="0"/>
                        <a:t> constraint.</a:t>
                      </a:r>
                      <a:endParaRPr lang="en-US" sz="2000" dirty="0"/>
                    </a:p>
                  </a:txBody>
                  <a:tcPr/>
                </a:tc>
              </a:tr>
              <a:tr h="755514">
                <a:tc>
                  <a:txBody>
                    <a:bodyPr/>
                    <a:lstStyle/>
                    <a:p>
                      <a:r>
                        <a:rPr lang="en-US" sz="2000" dirty="0" smtClean="0"/>
                        <a:t>Right-hand-side constant for </a:t>
                      </a:r>
                      <a:r>
                        <a:rPr lang="en-US" sz="2000" i="1" dirty="0" smtClean="0"/>
                        <a:t>i-</a:t>
                      </a:r>
                      <a:r>
                        <a:rPr lang="en-US" sz="2000" dirty="0" err="1" smtClean="0"/>
                        <a:t>th</a:t>
                      </a:r>
                      <a:r>
                        <a:rPr lang="en-US" sz="2000" baseline="0" dirty="0" smtClean="0"/>
                        <a:t> constraint</a:t>
                      </a:r>
                      <a:endParaRPr lang="en-US" sz="2000" dirty="0"/>
                    </a:p>
                  </a:txBody>
                  <a:tcPr/>
                </a:tc>
                <a:tc>
                  <a:txBody>
                    <a:bodyPr/>
                    <a:lstStyle/>
                    <a:p>
                      <a:pPr algn="ctr"/>
                      <a:r>
                        <a:rPr lang="en-US" sz="1600" b="0" dirty="0" smtClean="0"/>
                        <a:t>10</a:t>
                      </a:r>
                      <a:endParaRPr lang="en-US" sz="1600" b="0" dirty="0"/>
                    </a:p>
                  </a:txBody>
                  <a:tcPr/>
                </a:tc>
                <a:tc>
                  <a:txBody>
                    <a:bodyPr/>
                    <a:lstStyle/>
                    <a:p>
                      <a:r>
                        <a:rPr lang="en-US" sz="2000" dirty="0" smtClean="0"/>
                        <a:t>Objective function coefficient</a:t>
                      </a:r>
                      <a:r>
                        <a:rPr lang="en-US" sz="2000" baseline="0" dirty="0" smtClean="0"/>
                        <a:t> for </a:t>
                      </a:r>
                      <a:r>
                        <a:rPr lang="en-US" sz="2000" i="1" baseline="0" dirty="0" err="1" smtClean="0"/>
                        <a:t>i</a:t>
                      </a:r>
                      <a:r>
                        <a:rPr lang="en-US" sz="2000" baseline="0" dirty="0" err="1" smtClean="0"/>
                        <a:t>th</a:t>
                      </a:r>
                      <a:r>
                        <a:rPr lang="en-US" sz="2000" baseline="0" dirty="0" smtClean="0"/>
                        <a:t> variable</a:t>
                      </a:r>
                      <a:endParaRPr lang="en-US" sz="2000" dirty="0"/>
                    </a:p>
                  </a:txBody>
                  <a:tcPr/>
                </a:tc>
              </a:tr>
              <a:tr h="718706">
                <a:tc>
                  <a:txBody>
                    <a:bodyPr/>
                    <a:lstStyle/>
                    <a:p>
                      <a:r>
                        <a:rPr lang="en-US" sz="2000" dirty="0" smtClean="0"/>
                        <a:t>Coefficient in constraint</a:t>
                      </a:r>
                      <a:r>
                        <a:rPr lang="en-US" sz="2000" baseline="0" dirty="0" smtClean="0"/>
                        <a:t> </a:t>
                      </a:r>
                      <a:r>
                        <a:rPr lang="en-US" sz="2000" baseline="0" dirty="0" err="1" smtClean="0"/>
                        <a:t>i</a:t>
                      </a:r>
                      <a:r>
                        <a:rPr lang="en-US" sz="2000" baseline="0" dirty="0" smtClean="0"/>
                        <a:t> for variable </a:t>
                      </a:r>
                      <a:r>
                        <a:rPr lang="en-US" sz="2000" i="1" baseline="0" dirty="0" smtClean="0"/>
                        <a:t>j</a:t>
                      </a:r>
                      <a:endParaRPr lang="en-US" sz="2000" i="1" dirty="0"/>
                    </a:p>
                  </a:txBody>
                  <a:tcPr/>
                </a:tc>
                <a:tc>
                  <a:txBody>
                    <a:bodyPr/>
                    <a:lstStyle/>
                    <a:p>
                      <a:pPr algn="ctr"/>
                      <a:r>
                        <a:rPr lang="en-US" sz="1600" dirty="0" smtClean="0"/>
                        <a:t>11</a:t>
                      </a:r>
                      <a:endParaRPr lang="en-US" sz="1600" dirty="0"/>
                    </a:p>
                  </a:txBody>
                  <a:tcPr/>
                </a:tc>
                <a:tc>
                  <a:txBody>
                    <a:bodyPr/>
                    <a:lstStyle/>
                    <a:p>
                      <a:r>
                        <a:rPr lang="en-US" sz="2000" dirty="0" smtClean="0"/>
                        <a:t>Coefficient in constraint j for variable </a:t>
                      </a:r>
                      <a:r>
                        <a:rPr lang="en-US" sz="2000" i="1" dirty="0" err="1" smtClean="0"/>
                        <a:t>i</a:t>
                      </a:r>
                      <a:endParaRPr lang="en-US" sz="2000" i="1"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85000" lnSpcReduction="10000"/>
          </a:bodyPr>
          <a:lstStyle/>
          <a:p>
            <a:pPr algn="just"/>
            <a:r>
              <a:rPr lang="en-US" dirty="0" smtClean="0"/>
              <a:t>Relationship 4 and 8 indicate that an equality constraint in one problem corresponds to an unrestricted variable in the other problem.</a:t>
            </a:r>
          </a:p>
          <a:p>
            <a:pPr algn="just"/>
            <a:r>
              <a:rPr lang="en-US" dirty="0" smtClean="0"/>
              <a:t> An unrestricted variable can assume a value which is positive, negative, or 0.</a:t>
            </a:r>
          </a:p>
          <a:p>
            <a:pPr algn="just"/>
            <a:r>
              <a:rPr lang="en-US" dirty="0" smtClean="0"/>
              <a:t>Similarly, relationship 3 and 7 indicate that a problem may have non-positive variables (for example </a:t>
            </a:r>
            <a:r>
              <a:rPr lang="en-US" dirty="0" err="1" smtClean="0"/>
              <a:t>x</a:t>
            </a:r>
            <a:r>
              <a:rPr lang="en-US" baseline="-25000" dirty="0" err="1" smtClean="0"/>
              <a:t>j</a:t>
            </a:r>
            <a:r>
              <a:rPr lang="en-US" dirty="0" smtClean="0"/>
              <a:t> = 0). </a:t>
            </a:r>
          </a:p>
          <a:p>
            <a:pPr algn="just"/>
            <a:r>
              <a:rPr lang="en-US" dirty="0" smtClean="0"/>
              <a:t>Unrestricted and non-positive variables appear to violate the third requirement of the simplex method, the non-negativity restriction. </a:t>
            </a:r>
          </a:p>
          <a:p>
            <a:pPr algn="just"/>
            <a:r>
              <a:rPr lang="en-US" dirty="0" smtClean="0"/>
              <a:t>There are methods which allow us to adjust the formulation to satisfy the third requirement.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305800" cy="5257800"/>
          </a:xfrm>
        </p:spPr>
        <p:txBody>
          <a:bodyPr>
            <a:normAutofit/>
          </a:bodyPr>
          <a:lstStyle/>
          <a:p>
            <a:pPr marL="0" indent="0">
              <a:buNone/>
            </a:pPr>
            <a:r>
              <a:rPr lang="en-US" dirty="0" smtClean="0"/>
              <a:t>Given the primal problem find the corresponding dual problem.</a:t>
            </a:r>
          </a:p>
          <a:p>
            <a:pPr marL="0" indent="0" algn="just">
              <a:buNone/>
            </a:pPr>
            <a:endParaRPr lang="en-US" dirty="0" smtClean="0"/>
          </a:p>
        </p:txBody>
      </p:sp>
      <p:sp>
        <p:nvSpPr>
          <p:cNvPr id="5" name="Title 1"/>
          <p:cNvSpPr>
            <a:spLocks noGrp="1"/>
          </p:cNvSpPr>
          <p:nvPr>
            <p:ph type="title"/>
          </p:nvPr>
        </p:nvSpPr>
        <p:spPr>
          <a:xfrm>
            <a:off x="457200" y="274638"/>
            <a:ext cx="8229600" cy="1020762"/>
          </a:xfrm>
        </p:spPr>
        <p:txBody>
          <a:bodyPr>
            <a:normAutofit/>
          </a:bodyPr>
          <a:lstStyle/>
          <a:p>
            <a:pPr algn="l"/>
            <a:r>
              <a:rPr lang="en-US" sz="3600" u="sng" dirty="0" smtClean="0">
                <a:solidFill>
                  <a:schemeClr val="tx2"/>
                </a:solidFill>
              </a:rPr>
              <a:t>Example</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1447800"/>
            <a:ext cx="8229600" cy="4800600"/>
          </a:xfrm>
        </p:spPr>
        <p:txBody>
          <a:bodyPr>
            <a:normAutofit/>
          </a:bodyPr>
          <a:lstStyle/>
          <a:p>
            <a:pPr marL="0" indent="0" algn="just">
              <a:buNone/>
            </a:pPr>
            <a:r>
              <a:rPr lang="en-US" dirty="0" smtClean="0"/>
              <a:t>It was indicated earlier that the solution to the primal problem can be obtained from the solution to the dual problem and vice versa. Let’s illustrate this by example. Consider the primal problem.</a:t>
            </a:r>
          </a:p>
        </p:txBody>
      </p:sp>
      <p:sp>
        <p:nvSpPr>
          <p:cNvPr id="8" name="Title 1"/>
          <p:cNvSpPr>
            <a:spLocks noGrp="1"/>
          </p:cNvSpPr>
          <p:nvPr>
            <p:ph type="title"/>
          </p:nvPr>
        </p:nvSpPr>
        <p:spPr>
          <a:xfrm>
            <a:off x="457200" y="274638"/>
            <a:ext cx="8229600" cy="1020762"/>
          </a:xfrm>
        </p:spPr>
        <p:txBody>
          <a:bodyPr>
            <a:normAutofit/>
          </a:bodyPr>
          <a:lstStyle/>
          <a:p>
            <a:pPr algn="l"/>
            <a:r>
              <a:rPr lang="en-US" sz="3600" u="sng" dirty="0" smtClean="0">
                <a:solidFill>
                  <a:schemeClr val="tx2"/>
                </a:solidFill>
              </a:rPr>
              <a:t>Primal-Dual Solutions</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458200" cy="5105400"/>
          </a:xfrm>
        </p:spPr>
        <p:txBody>
          <a:bodyPr>
            <a:normAutofit lnSpcReduction="10000"/>
          </a:bodyPr>
          <a:lstStyle/>
          <a:p>
            <a:pPr algn="just"/>
            <a:r>
              <a:rPr lang="en-US" dirty="0" smtClean="0"/>
              <a:t>The following table presents the final (optimal) tableau for the dual problem.</a:t>
            </a:r>
          </a:p>
          <a:p>
            <a:pPr algn="just"/>
            <a:r>
              <a:rPr lang="en-US" dirty="0" smtClean="0"/>
              <a:t> Note from this tableau that z is minimized at a value of 280 when y</a:t>
            </a:r>
            <a:r>
              <a:rPr lang="en-US" baseline="-25000" dirty="0" smtClean="0"/>
              <a:t>1</a:t>
            </a:r>
            <a:r>
              <a:rPr lang="en-US" dirty="0" smtClean="0"/>
              <a:t> = </a:t>
            </a:r>
            <a:r>
              <a:rPr lang="en-US" baseline="30000" dirty="0" smtClean="0"/>
              <a:t>3</a:t>
            </a:r>
            <a:r>
              <a:rPr lang="en-US" dirty="0" smtClean="0"/>
              <a:t>/</a:t>
            </a:r>
            <a:r>
              <a:rPr lang="en-US" baseline="-25000" dirty="0" smtClean="0"/>
              <a:t>5</a:t>
            </a:r>
            <a:r>
              <a:rPr lang="en-US" dirty="0" smtClean="0"/>
              <a:t> and y</a:t>
            </a:r>
            <a:r>
              <a:rPr lang="en-US" baseline="-25000" dirty="0" smtClean="0"/>
              <a:t>2</a:t>
            </a:r>
            <a:r>
              <a:rPr lang="en-US" dirty="0" smtClean="0"/>
              <a:t> = </a:t>
            </a:r>
            <a:r>
              <a:rPr lang="en-US" baseline="30000" dirty="0" smtClean="0"/>
              <a:t>4</a:t>
            </a:r>
            <a:r>
              <a:rPr lang="en-US" dirty="0" smtClean="0"/>
              <a:t>/</a:t>
            </a:r>
            <a:r>
              <a:rPr lang="en-US" baseline="-25000" dirty="0" smtClean="0"/>
              <a:t>5</a:t>
            </a:r>
            <a:r>
              <a:rPr lang="en-US" dirty="0" smtClean="0"/>
              <a:t>. </a:t>
            </a:r>
          </a:p>
          <a:p>
            <a:pPr algn="just"/>
            <a:r>
              <a:rPr lang="en-US" dirty="0" smtClean="0"/>
              <a:t>The following table, which summarizes the optimal solution, is repeated for convenience.</a:t>
            </a:r>
          </a:p>
          <a:p>
            <a:pPr algn="just"/>
            <a:r>
              <a:rPr lang="en-US" dirty="0" smtClean="0"/>
              <a:t>Let’s illustrate how the solution to each problem can be read from the optimal tableau of the corresponding dual problem.</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nvGraphicFramePr>
        <p:xfrm>
          <a:off x="685800" y="1066800"/>
          <a:ext cx="7848602" cy="2021840"/>
        </p:xfrm>
        <a:graphic>
          <a:graphicData uri="http://schemas.openxmlformats.org/drawingml/2006/table">
            <a:tbl>
              <a:tblPr firstRow="1" bandRow="1">
                <a:tableStyleId>{2D5ABB26-0587-4C30-8999-92F81FD0307C}</a:tableStyleId>
              </a:tblPr>
              <a:tblGrid>
                <a:gridCol w="1143001"/>
                <a:gridCol w="385046"/>
                <a:gridCol w="453153"/>
                <a:gridCol w="457200"/>
                <a:gridCol w="609600"/>
                <a:gridCol w="990600"/>
                <a:gridCol w="685800"/>
                <a:gridCol w="990600"/>
                <a:gridCol w="685800"/>
                <a:gridCol w="1447802"/>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y</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y</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b="1" dirty="0" smtClean="0"/>
                        <a:t>             Row</a:t>
                      </a:r>
                    </a:p>
                    <a:p>
                      <a:r>
                        <a:rPr lang="en-US" b="1" dirty="0" smtClean="0"/>
                        <a:t>b</a:t>
                      </a:r>
                      <a:r>
                        <a:rPr lang="en-US" b="1" baseline="-25000" dirty="0" smtClean="0"/>
                        <a:t>i</a:t>
                      </a:r>
                      <a:r>
                        <a:rPr lang="en-US" b="1" dirty="0" smtClean="0"/>
                        <a:t>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(20 – M) </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(30</a:t>
                      </a:r>
                      <a:r>
                        <a:rPr lang="en-US" b="1" baseline="0" dirty="0" smtClean="0"/>
                        <a:t> – M)</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280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y</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0</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30000" dirty="0" smtClean="0"/>
                        <a:t>3</a:t>
                      </a:r>
                      <a:r>
                        <a:rPr lang="en-US" dirty="0" smtClean="0"/>
                        <a:t>/</a:t>
                      </a:r>
                      <a:r>
                        <a:rPr lang="en-US" baseline="-25000" dirty="0" smtClean="0"/>
                        <a:t>5</a:t>
                      </a:r>
                    </a:p>
                  </a:txBody>
                  <a:tcPr>
                    <a:lnT w="12700" cap="flat" cmpd="sng" algn="ctr">
                      <a:solidFill>
                        <a:schemeClr val="tx1"/>
                      </a:solidFill>
                      <a:prstDash val="solid"/>
                      <a:round/>
                      <a:headEnd type="none" w="med" len="med"/>
                      <a:tailEnd type="none" w="med" len="med"/>
                    </a:lnT>
                  </a:tcPr>
                </a:tc>
                <a:tc>
                  <a:txBody>
                    <a:bodyPr/>
                    <a:lstStyle/>
                    <a:p>
                      <a:r>
                        <a:rPr lang="en-US" baseline="30000" dirty="0" smtClean="0"/>
                        <a:t>3</a:t>
                      </a:r>
                      <a:r>
                        <a:rPr lang="en-US" dirty="0" smtClean="0"/>
                        <a:t>/</a:t>
                      </a:r>
                      <a:r>
                        <a:rPr lang="en-US" baseline="-25000" dirty="0" smtClean="0"/>
                        <a:t>5</a:t>
                      </a:r>
                      <a:endParaRPr lang="en-US" baseline="-25000" dirty="0"/>
                    </a:p>
                  </a:txBody>
                  <a:tcPr>
                    <a:lnT w="12700" cap="flat" cmpd="sng" algn="ctr">
                      <a:solidFill>
                        <a:schemeClr val="tx1"/>
                      </a:solidFill>
                      <a:prstDash val="solid"/>
                      <a:round/>
                      <a:headEnd type="none" w="med" len="med"/>
                      <a:tailEnd type="none" w="med" len="med"/>
                    </a:lnT>
                  </a:tcPr>
                </a:tc>
                <a:tc>
                  <a:txBody>
                    <a:bodyPr/>
                    <a:lstStyle/>
                    <a:p>
                      <a:r>
                        <a:rPr lang="en-US" baseline="30000" dirty="0" smtClean="0"/>
                        <a:t>2</a:t>
                      </a:r>
                      <a:r>
                        <a:rPr lang="en-US" dirty="0" smtClean="0"/>
                        <a:t>/</a:t>
                      </a:r>
                      <a:r>
                        <a:rPr lang="en-US" baseline="-25000" dirty="0" smtClean="0"/>
                        <a:t>5</a:t>
                      </a:r>
                      <a:endParaRPr lang="en-US" baseline="-25000" dirty="0"/>
                    </a:p>
                  </a:txBody>
                  <a:tcPr>
                    <a:lnT w="12700" cap="flat" cmpd="sng" algn="ctr">
                      <a:solidFill>
                        <a:schemeClr val="tx1"/>
                      </a:solidFill>
                      <a:prstDash val="solid"/>
                      <a:round/>
                      <a:headEnd type="none" w="med" len="med"/>
                      <a:tailEnd type="none" w="med" len="med"/>
                    </a:lnT>
                  </a:tcPr>
                </a:tc>
                <a:tc>
                  <a:txBody>
                    <a:bodyPr/>
                    <a:lstStyle/>
                    <a:p>
                      <a:r>
                        <a:rPr lang="en-US" dirty="0" smtClean="0"/>
                        <a:t>–</a:t>
                      </a:r>
                      <a:r>
                        <a:rPr lang="en-US" baseline="30000" dirty="0" smtClean="0"/>
                        <a:t>2</a:t>
                      </a:r>
                      <a:r>
                        <a:rPr lang="en-US" dirty="0" smtClean="0"/>
                        <a:t>/</a:t>
                      </a:r>
                      <a:r>
                        <a:rPr lang="en-US" baseline="-25000" dirty="0" smtClean="0"/>
                        <a:t>5</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baseline="30000" dirty="0" smtClean="0"/>
                        <a:t>3</a:t>
                      </a:r>
                      <a:r>
                        <a:rPr lang="en-US" dirty="0" smtClean="0"/>
                        <a:t>/</a:t>
                      </a:r>
                      <a:r>
                        <a:rPr lang="en-US" baseline="-25000" dirty="0" smtClean="0"/>
                        <a:t>5</a:t>
                      </a:r>
                      <a:endParaRPr lang="en-US"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y</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r>
                        <a:rPr lang="en-US" baseline="30000" dirty="0" smtClean="0"/>
                        <a:t>1</a:t>
                      </a:r>
                      <a:r>
                        <a:rPr lang="en-US" dirty="0" smtClean="0"/>
                        <a:t>/</a:t>
                      </a:r>
                      <a:r>
                        <a:rPr lang="en-US" baseline="-25000" dirty="0" smtClean="0"/>
                        <a:t>5</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30000" dirty="0" smtClean="0"/>
                        <a:t>1</a:t>
                      </a:r>
                      <a:r>
                        <a:rPr lang="en-US" dirty="0" smtClean="0"/>
                        <a:t>/</a:t>
                      </a:r>
                      <a:r>
                        <a:rPr lang="en-US" baseline="-25000" dirty="0" smtClean="0"/>
                        <a:t>5</a:t>
                      </a:r>
                    </a:p>
                  </a:txBody>
                  <a:tcPr>
                    <a:lnB w="38100" cap="flat" cmpd="sng" algn="ctr">
                      <a:solidFill>
                        <a:schemeClr val="tx1"/>
                      </a:solidFill>
                      <a:prstDash val="solid"/>
                      <a:round/>
                      <a:headEnd type="none" w="med" len="med"/>
                      <a:tailEnd type="none" w="med" len="med"/>
                    </a:lnB>
                  </a:tcPr>
                </a:tc>
                <a:tc>
                  <a:txBody>
                    <a:bodyPr/>
                    <a:lstStyle/>
                    <a:p>
                      <a:r>
                        <a:rPr lang="en-US" dirty="0" smtClean="0"/>
                        <a:t>–</a:t>
                      </a:r>
                      <a:r>
                        <a:rPr lang="en-US" baseline="30000" dirty="0" smtClean="0"/>
                        <a:t>3</a:t>
                      </a:r>
                      <a:r>
                        <a:rPr lang="en-US" dirty="0" smtClean="0"/>
                        <a:t>/</a:t>
                      </a:r>
                      <a:r>
                        <a:rPr lang="en-US" baseline="-25000" dirty="0" smtClean="0"/>
                        <a:t>10</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3</a:t>
                      </a:r>
                      <a:r>
                        <a:rPr lang="en-US" dirty="0" smtClean="0"/>
                        <a:t>/</a:t>
                      </a:r>
                      <a:r>
                        <a:rPr lang="en-US" baseline="-25000" dirty="0" smtClean="0"/>
                        <a:t>10</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baseline="30000" dirty="0" smtClean="0"/>
                        <a:t>4</a:t>
                      </a:r>
                      <a:r>
                        <a:rPr lang="en-US" dirty="0" smtClean="0"/>
                        <a:t>/</a:t>
                      </a:r>
                      <a:r>
                        <a:rPr lang="en-US" baseline="-25000" dirty="0" smtClean="0"/>
                        <a:t>5</a:t>
                      </a:r>
                      <a:endParaRPr lang="en-US" baseline="-25000"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5" name="Right Brace 4"/>
          <p:cNvSpPr/>
          <p:nvPr/>
        </p:nvSpPr>
        <p:spPr>
          <a:xfrm>
            <a:off x="7620000" y="1752600"/>
            <a:ext cx="152400" cy="9906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7772400" y="2057400"/>
            <a:ext cx="612027" cy="738664"/>
          </a:xfrm>
          <a:prstGeom prst="rect">
            <a:avLst/>
          </a:prstGeom>
          <a:noFill/>
        </p:spPr>
        <p:txBody>
          <a:bodyPr wrap="none" rtlCol="0">
            <a:spAutoFit/>
          </a:bodyPr>
          <a:lstStyle/>
          <a:p>
            <a:r>
              <a:rPr lang="en-US" sz="1400" dirty="0" smtClean="0"/>
              <a:t>Final</a:t>
            </a:r>
          </a:p>
          <a:p>
            <a:r>
              <a:rPr lang="en-US" sz="1400" dirty="0" smtClean="0"/>
              <a:t>Dual</a:t>
            </a:r>
          </a:p>
          <a:p>
            <a:r>
              <a:rPr lang="en-US" sz="1400" dirty="0" smtClean="0"/>
              <a:t>Table</a:t>
            </a:r>
            <a:endParaRPr lang="en-US" sz="1400" dirty="0"/>
          </a:p>
        </p:txBody>
      </p:sp>
      <p:graphicFrame>
        <p:nvGraphicFramePr>
          <p:cNvPr id="7" name="Content Placeholder 4"/>
          <p:cNvGraphicFramePr>
            <a:graphicFrameLocks/>
          </p:cNvGraphicFramePr>
          <p:nvPr/>
        </p:nvGraphicFramePr>
        <p:xfrm>
          <a:off x="838200" y="3505200"/>
          <a:ext cx="7162799" cy="1752600"/>
        </p:xfrm>
        <a:graphic>
          <a:graphicData uri="http://schemas.openxmlformats.org/drawingml/2006/table">
            <a:tbl>
              <a:tblPr firstRow="1" bandRow="1">
                <a:tableStyleId>{2D5ABB26-0587-4C30-8999-92F81FD0307C}</a:tableStyleId>
              </a:tblPr>
              <a:tblGrid>
                <a:gridCol w="1326445"/>
                <a:gridCol w="446844"/>
                <a:gridCol w="614310"/>
                <a:gridCol w="530577"/>
                <a:gridCol w="884296"/>
                <a:gridCol w="795866"/>
                <a:gridCol w="795866"/>
                <a:gridCol w="1768595"/>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b="1" dirty="0" smtClean="0"/>
                        <a:t>               Row</a:t>
                      </a:r>
                    </a:p>
                    <a:p>
                      <a:r>
                        <a:rPr lang="en-US" b="1" dirty="0" smtClean="0"/>
                        <a:t>b</a:t>
                      </a:r>
                      <a:r>
                        <a:rPr lang="en-US" b="1" baseline="-25000" dirty="0" smtClean="0"/>
                        <a:t>i</a:t>
                      </a:r>
                      <a:r>
                        <a:rPr lang="en-US" b="1" dirty="0" smtClean="0"/>
                        <a:t>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30000" dirty="0" smtClean="0"/>
                        <a:t>6</a:t>
                      </a:r>
                      <a:r>
                        <a:rPr lang="en-US" b="1" dirty="0" smtClean="0"/>
                        <a:t>/</a:t>
                      </a:r>
                      <a:r>
                        <a:rPr lang="en-US" b="1" baseline="-25000" dirty="0" smtClean="0"/>
                        <a:t>10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30000" dirty="0" smtClean="0"/>
                        <a:t>24</a:t>
                      </a:r>
                      <a:r>
                        <a:rPr lang="en-US" b="1" dirty="0" smtClean="0"/>
                        <a:t>/</a:t>
                      </a:r>
                      <a:r>
                        <a:rPr lang="en-US" b="1" baseline="-25000" dirty="0" smtClean="0"/>
                        <a:t>30</a:t>
                      </a:r>
                      <a:r>
                        <a:rPr lang="en-US" b="1" dirty="0" smtClean="0"/>
                        <a:t> </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280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0</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6</a:t>
                      </a:r>
                      <a:r>
                        <a:rPr lang="en-US" dirty="0" smtClean="0"/>
                        <a:t>/</a:t>
                      </a:r>
                      <a:r>
                        <a:rPr lang="en-US" baseline="-25000" dirty="0" smtClean="0"/>
                        <a:t>10</a:t>
                      </a:r>
                    </a:p>
                  </a:txBody>
                  <a:tcPr>
                    <a:lnT w="12700" cap="flat" cmpd="sng" algn="ctr">
                      <a:solidFill>
                        <a:schemeClr val="tx1"/>
                      </a:solidFill>
                      <a:prstDash val="solid"/>
                      <a:round/>
                      <a:headEnd type="none" w="med" len="med"/>
                      <a:tailEnd type="none" w="med" len="med"/>
                    </a:lnT>
                  </a:tcPr>
                </a:tc>
                <a:tc>
                  <a:txBody>
                    <a:bodyPr/>
                    <a:lstStyle/>
                    <a:p>
                      <a:r>
                        <a:rPr lang="en-US" dirty="0" smtClean="0"/>
                        <a:t>– </a:t>
                      </a:r>
                      <a:r>
                        <a:rPr lang="en-US" baseline="30000" dirty="0" smtClean="0"/>
                        <a:t>6</a:t>
                      </a:r>
                      <a:r>
                        <a:rPr lang="en-US" dirty="0" smtClean="0"/>
                        <a:t>/</a:t>
                      </a:r>
                      <a:r>
                        <a:rPr lang="en-US" baseline="-25000" dirty="0" smtClean="0"/>
                        <a:t>30</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baseline="30000" dirty="0" smtClean="0"/>
                        <a:t> </a:t>
                      </a:r>
                      <a:r>
                        <a:rPr lang="en-US" baseline="0" dirty="0" smtClean="0"/>
                        <a:t> 20</a:t>
                      </a:r>
                      <a:endParaRPr lang="en-US"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x</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 </a:t>
                      </a:r>
                      <a:r>
                        <a:rPr lang="en-US" baseline="30000" dirty="0" smtClean="0"/>
                        <a:t>24</a:t>
                      </a:r>
                      <a:r>
                        <a:rPr lang="en-US" dirty="0" smtClean="0"/>
                        <a:t>/</a:t>
                      </a:r>
                      <a:r>
                        <a:rPr lang="en-US" baseline="-25000" dirty="0" smtClean="0"/>
                        <a:t>60</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baseline="30000" dirty="0" smtClean="0"/>
                        <a:t>3</a:t>
                      </a:r>
                      <a:r>
                        <a:rPr lang="en-US" dirty="0" smtClean="0"/>
                        <a:t>/</a:t>
                      </a:r>
                      <a:r>
                        <a:rPr lang="en-US" baseline="-25000" dirty="0" smtClean="0"/>
                        <a:t>10</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baseline="-25000" dirty="0" smtClean="0"/>
                        <a:t> </a:t>
                      </a:r>
                      <a:r>
                        <a:rPr lang="en-US" baseline="0" dirty="0" smtClean="0"/>
                        <a:t> 30</a:t>
                      </a:r>
                      <a:endParaRPr lang="en-US" baseline="-25000"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8" name="Right Brace 7"/>
          <p:cNvSpPr/>
          <p:nvPr/>
        </p:nvSpPr>
        <p:spPr>
          <a:xfrm>
            <a:off x="6705600" y="4191000"/>
            <a:ext cx="152400" cy="9906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6858000" y="4572000"/>
            <a:ext cx="1109599" cy="523220"/>
          </a:xfrm>
          <a:prstGeom prst="rect">
            <a:avLst/>
          </a:prstGeom>
          <a:noFill/>
        </p:spPr>
        <p:txBody>
          <a:bodyPr wrap="none" rtlCol="0">
            <a:spAutoFit/>
          </a:bodyPr>
          <a:lstStyle/>
          <a:p>
            <a:r>
              <a:rPr lang="en-US" sz="1400" dirty="0" smtClean="0"/>
              <a:t>Final primal</a:t>
            </a:r>
          </a:p>
          <a:p>
            <a:r>
              <a:rPr lang="en-US" sz="1400" dirty="0" smtClean="0"/>
              <a:t>tableau </a:t>
            </a:r>
            <a:endParaRPr lang="en-US" sz="1400" dirty="0"/>
          </a:p>
        </p:txBody>
      </p:sp>
      <p:cxnSp>
        <p:nvCxnSpPr>
          <p:cNvPr id="11" name="Straight Connector 10"/>
          <p:cNvCxnSpPr/>
          <p:nvPr/>
        </p:nvCxnSpPr>
        <p:spPr>
          <a:xfrm>
            <a:off x="3581400" y="1981200"/>
            <a:ext cx="1981200" cy="2667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114800" y="1981200"/>
            <a:ext cx="1447800" cy="2667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05400" y="1981200"/>
            <a:ext cx="228600" cy="2971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15000" y="1981200"/>
            <a:ext cx="381000" cy="2971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191000" y="2286000"/>
            <a:ext cx="2286000" cy="1905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5105400" y="2667000"/>
            <a:ext cx="1447800" cy="152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943600" y="4953000"/>
            <a:ext cx="152400" cy="76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5334000" y="4953000"/>
            <a:ext cx="228600" cy="76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lnSpcReduction="10000"/>
          </a:bodyPr>
          <a:lstStyle/>
          <a:p>
            <a:pPr algn="just"/>
            <a:r>
              <a:rPr lang="en-US" dirty="0" smtClean="0"/>
              <a:t>The optimal values y</a:t>
            </a:r>
            <a:r>
              <a:rPr lang="en-US" baseline="-25000" dirty="0" smtClean="0"/>
              <a:t>1</a:t>
            </a:r>
            <a:r>
              <a:rPr lang="en-US" dirty="0" smtClean="0"/>
              <a:t> = </a:t>
            </a:r>
            <a:r>
              <a:rPr lang="en-US" baseline="30000" dirty="0" smtClean="0"/>
              <a:t>3</a:t>
            </a:r>
            <a:r>
              <a:rPr lang="en-US" dirty="0" smtClean="0"/>
              <a:t>/</a:t>
            </a:r>
            <a:r>
              <a:rPr lang="en-US" baseline="-25000" dirty="0" smtClean="0"/>
              <a:t>5</a:t>
            </a:r>
            <a:r>
              <a:rPr lang="en-US" dirty="0" smtClean="0"/>
              <a:t> and y</a:t>
            </a:r>
            <a:r>
              <a:rPr lang="en-US" baseline="-25000" dirty="0" smtClean="0"/>
              <a:t>2</a:t>
            </a:r>
            <a:r>
              <a:rPr lang="en-US" dirty="0" smtClean="0"/>
              <a:t> = </a:t>
            </a:r>
            <a:r>
              <a:rPr lang="en-US" baseline="30000" dirty="0" smtClean="0"/>
              <a:t>4</a:t>
            </a:r>
            <a:r>
              <a:rPr lang="en-US" dirty="0" smtClean="0"/>
              <a:t>/</a:t>
            </a:r>
            <a:r>
              <a:rPr lang="en-US" baseline="-25000" dirty="0" smtClean="0"/>
              <a:t>5</a:t>
            </a:r>
            <a:r>
              <a:rPr lang="en-US" dirty="0" smtClean="0"/>
              <a:t> are read from above table as the row (0) coefficients for the slack variables </a:t>
            </a:r>
            <a:r>
              <a:rPr lang="en-US" i="1" dirty="0" smtClean="0"/>
              <a:t>S</a:t>
            </a:r>
            <a:r>
              <a:rPr lang="en-US" baseline="-25000" dirty="0" smtClean="0"/>
              <a:t>1</a:t>
            </a:r>
            <a:r>
              <a:rPr lang="en-US" dirty="0" smtClean="0"/>
              <a:t> and </a:t>
            </a:r>
            <a:r>
              <a:rPr lang="en-US" i="1" dirty="0" smtClean="0"/>
              <a:t>S</a:t>
            </a:r>
            <a:r>
              <a:rPr lang="en-US" baseline="-25000" dirty="0" smtClean="0"/>
              <a:t>2</a:t>
            </a:r>
            <a:r>
              <a:rPr lang="en-US" dirty="0" smtClean="0"/>
              <a:t>. </a:t>
            </a:r>
          </a:p>
          <a:p>
            <a:pPr algn="just"/>
            <a:r>
              <a:rPr lang="en-US" dirty="0" smtClean="0"/>
              <a:t>The optimal values x</a:t>
            </a:r>
            <a:r>
              <a:rPr lang="en-US" baseline="-25000" dirty="0" smtClean="0"/>
              <a:t>1</a:t>
            </a:r>
            <a:r>
              <a:rPr lang="en-US" dirty="0" smtClean="0"/>
              <a:t> = 20 and x</a:t>
            </a:r>
            <a:r>
              <a:rPr lang="en-US" baseline="-25000" dirty="0" smtClean="0"/>
              <a:t>2</a:t>
            </a:r>
            <a:r>
              <a:rPr lang="en-US" dirty="0" smtClean="0"/>
              <a:t> = 30 are read from above table as the negatives of the row (0) coefficients for the surplus variables </a:t>
            </a:r>
            <a:r>
              <a:rPr lang="en-US" i="1" dirty="0" smtClean="0"/>
              <a:t>E</a:t>
            </a:r>
            <a:r>
              <a:rPr lang="en-US" baseline="-25000" dirty="0" smtClean="0"/>
              <a:t>1</a:t>
            </a:r>
            <a:r>
              <a:rPr lang="en-US" dirty="0" smtClean="0"/>
              <a:t> and </a:t>
            </a:r>
            <a:r>
              <a:rPr lang="en-US" i="1" dirty="0" smtClean="0"/>
              <a:t>E</a:t>
            </a:r>
            <a:r>
              <a:rPr lang="en-US" baseline="-25000" dirty="0" smtClean="0"/>
              <a:t>2</a:t>
            </a:r>
            <a:r>
              <a:rPr lang="en-US" dirty="0" smtClean="0"/>
              <a:t>. </a:t>
            </a:r>
          </a:p>
          <a:p>
            <a:pPr algn="just"/>
            <a:r>
              <a:rPr lang="en-US" dirty="0" smtClean="0"/>
              <a:t>These values can be read, alternatively, under the respective artificial variables, as the portion (term) of the row (0) coefficient not involving </a:t>
            </a:r>
            <a:r>
              <a:rPr lang="en-US" i="1" dirty="0" smtClean="0"/>
              <a:t>M</a:t>
            </a:r>
            <a:r>
              <a:rPr lang="en-US" dirty="0" smtClean="0"/>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905000"/>
            <a:ext cx="8229600" cy="3886200"/>
          </a:xfrm>
        </p:spPr>
        <p:txBody>
          <a:bodyPr>
            <a:normAutofit lnSpcReduction="10000"/>
          </a:bodyPr>
          <a:lstStyle/>
          <a:p>
            <a:pPr algn="just"/>
            <a:r>
              <a:rPr lang="en-US" dirty="0" smtClean="0"/>
              <a:t>If feasible solutions exist for both the primal and dual problems, then both problems have an optimal solution for which the objective function values are equal.</a:t>
            </a:r>
          </a:p>
          <a:p>
            <a:pPr algn="just"/>
            <a:r>
              <a:rPr lang="en-US" dirty="0" smtClean="0"/>
              <a:t> A peripheral relation-ship is that if one problem has an unbounded solution, its dual has no feasible solution.</a:t>
            </a:r>
          </a:p>
        </p:txBody>
      </p:sp>
      <p:sp>
        <p:nvSpPr>
          <p:cNvPr id="6" name="Title 1"/>
          <p:cNvSpPr>
            <a:spLocks noGrp="1"/>
          </p:cNvSpPr>
          <p:nvPr>
            <p:ph type="title"/>
          </p:nvPr>
        </p:nvSpPr>
        <p:spPr>
          <a:xfrm>
            <a:off x="457200" y="457200"/>
            <a:ext cx="8229600" cy="960438"/>
          </a:xfrm>
        </p:spPr>
        <p:txBody>
          <a:bodyPr/>
          <a:lstStyle/>
          <a:p>
            <a:pPr algn="l"/>
            <a:r>
              <a:rPr lang="en-US" u="sng" dirty="0" smtClean="0">
                <a:solidFill>
                  <a:schemeClr val="tx2"/>
                </a:solidFill>
              </a:rPr>
              <a:t>Primal-Dual Property 1</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905000"/>
            <a:ext cx="8229600" cy="1752600"/>
          </a:xfrm>
        </p:spPr>
        <p:txBody>
          <a:bodyPr/>
          <a:lstStyle/>
          <a:p>
            <a:pPr marL="0" indent="0" algn="just">
              <a:buNone/>
            </a:pPr>
            <a:r>
              <a:rPr lang="en-US" dirty="0" smtClean="0"/>
              <a:t>The optimal values for decision variables in one problem are read from row (0) of the optimal tableau for the other problem.</a:t>
            </a:r>
          </a:p>
        </p:txBody>
      </p:sp>
      <p:sp>
        <p:nvSpPr>
          <p:cNvPr id="7" name="Title 1"/>
          <p:cNvSpPr>
            <a:spLocks noGrp="1"/>
          </p:cNvSpPr>
          <p:nvPr>
            <p:ph type="title"/>
          </p:nvPr>
        </p:nvSpPr>
        <p:spPr>
          <a:xfrm>
            <a:off x="457200" y="457200"/>
            <a:ext cx="8229600" cy="960438"/>
          </a:xfrm>
        </p:spPr>
        <p:txBody>
          <a:bodyPr/>
          <a:lstStyle/>
          <a:p>
            <a:pPr algn="l"/>
            <a:r>
              <a:rPr lang="en-US" u="sng" dirty="0" smtClean="0">
                <a:solidFill>
                  <a:schemeClr val="tx2"/>
                </a:solidFill>
              </a:rPr>
              <a:t>Primal-Dual Property 2</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smtClean="0"/>
              <a:t>The Dual Problem</a:t>
            </a:r>
          </a:p>
          <a:p>
            <a:r>
              <a:rPr lang="en-US" dirty="0" smtClean="0"/>
              <a:t>Formulation of the Problem</a:t>
            </a:r>
          </a:p>
          <a:p>
            <a:r>
              <a:rPr lang="en-US" dirty="0" smtClean="0"/>
              <a:t>Primal-Dual Solution</a:t>
            </a:r>
          </a:p>
          <a:p>
            <a:r>
              <a:rPr lang="en-US" dirty="0" smtClean="0"/>
              <a:t>Properties</a:t>
            </a:r>
          </a:p>
          <a:p>
            <a:r>
              <a:rPr lang="en-US" dirty="0" smtClean="0"/>
              <a:t>Finished Chapter 11</a:t>
            </a:r>
          </a:p>
          <a:p>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Next Lecture</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smtClean="0"/>
              <a:t>Transportation </a:t>
            </a:r>
            <a:r>
              <a:rPr lang="en-US" dirty="0" smtClean="0"/>
              <a:t>Model</a:t>
            </a:r>
            <a:endParaRPr lang="en-US" dirty="0"/>
          </a:p>
          <a:p>
            <a:r>
              <a:rPr lang="en-US" dirty="0"/>
              <a:t>General Form and Assumptions of Transportation Model</a:t>
            </a:r>
          </a:p>
          <a:p>
            <a:r>
              <a:rPr lang="en-US" dirty="0"/>
              <a:t>Solutions to Transportation Model</a:t>
            </a:r>
          </a:p>
          <a:p>
            <a:endParaRPr lang="en-US" dirty="0" smtClean="0"/>
          </a:p>
        </p:txBody>
      </p:sp>
    </p:spTree>
    <p:extLst>
      <p:ext uri="{BB962C8B-B14F-4D97-AF65-F5344CB8AC3E}">
        <p14:creationId xmlns:p14="http://schemas.microsoft.com/office/powerpoint/2010/main" xmlns="" val="41887113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1152</TotalTime>
  <Words>867</Words>
  <Application>Microsoft Office PowerPoint</Application>
  <PresentationFormat>On-screen Show (4:3)</PresentationFormat>
  <Paragraphs>193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Business Mathematics  MTH-367 </vt:lpstr>
      <vt:lpstr>Slide 2</vt:lpstr>
      <vt:lpstr>Last Lecture’s Summary</vt:lpstr>
      <vt:lpstr>Today’s topics</vt:lpstr>
      <vt:lpstr>The Dual Problem</vt:lpstr>
      <vt:lpstr>Formulation of the Dual</vt:lpstr>
      <vt:lpstr>Slide 7</vt:lpstr>
      <vt:lpstr>Dual problem </vt:lpstr>
      <vt:lpstr>Dual problem cont’d </vt:lpstr>
      <vt:lpstr>Dual problem cont’d </vt:lpstr>
      <vt:lpstr>Dual problem cont’d </vt:lpstr>
      <vt:lpstr>Dual problem cont’d </vt:lpstr>
      <vt:lpstr>Dual problem cont’d </vt:lpstr>
      <vt:lpstr>Slide 14</vt:lpstr>
      <vt:lpstr>Slide 15</vt:lpstr>
      <vt:lpstr>Example</vt:lpstr>
      <vt:lpstr>Primal-Dual Solutions</vt:lpstr>
      <vt:lpstr>Slide 18</vt:lpstr>
      <vt:lpstr>Slide 19</vt:lpstr>
      <vt:lpstr>Slide 20</vt:lpstr>
      <vt:lpstr>Primal-Dual Property 1</vt:lpstr>
      <vt:lpstr>Primal-Dual Property 2</vt:lpstr>
      <vt:lpstr>Review</vt:lpstr>
      <vt:lpstr>Next Lecture</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242</cp:revision>
  <dcterms:created xsi:type="dcterms:W3CDTF">2012-08-14T18:22:23Z</dcterms:created>
  <dcterms:modified xsi:type="dcterms:W3CDTF">2012-12-23T05:50:53Z</dcterms:modified>
</cp:coreProperties>
</file>