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23" r:id="rId2"/>
    <p:sldId id="324" r:id="rId3"/>
    <p:sldId id="289" r:id="rId4"/>
    <p:sldId id="290" r:id="rId5"/>
    <p:sldId id="266" r:id="rId6"/>
    <p:sldId id="267" r:id="rId7"/>
    <p:sldId id="303" r:id="rId8"/>
    <p:sldId id="304" r:id="rId9"/>
    <p:sldId id="291" r:id="rId10"/>
    <p:sldId id="268" r:id="rId11"/>
    <p:sldId id="300" r:id="rId12"/>
    <p:sldId id="305" r:id="rId13"/>
    <p:sldId id="293" r:id="rId14"/>
    <p:sldId id="269" r:id="rId15"/>
    <p:sldId id="307" r:id="rId16"/>
    <p:sldId id="306" r:id="rId17"/>
    <p:sldId id="308" r:id="rId18"/>
    <p:sldId id="309" r:id="rId19"/>
    <p:sldId id="310" r:id="rId20"/>
    <p:sldId id="311" r:id="rId21"/>
    <p:sldId id="312" r:id="rId22"/>
    <p:sldId id="321" r:id="rId23"/>
    <p:sldId id="313" r:id="rId24"/>
    <p:sldId id="314" r:id="rId25"/>
    <p:sldId id="316" r:id="rId26"/>
    <p:sldId id="317" r:id="rId27"/>
    <p:sldId id="318" r:id="rId28"/>
    <p:sldId id="319" r:id="rId29"/>
    <p:sldId id="320" r:id="rId30"/>
    <p:sldId id="298" r:id="rId31"/>
    <p:sldId id="32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715" y="8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12/22/2012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228281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2732C4-A472-4395-AD2E-340ED2C7527B}"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12/22/2012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16</a:t>
            </a:r>
            <a:endParaRPr lang="en-GB" sz="4400"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1566803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1560" y="126876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mj-lt"/>
                <a:ea typeface="+mj-ea"/>
                <a:cs typeface="+mj-cs"/>
              </a:rPr>
              <a:t>Chapter 11</a:t>
            </a:r>
            <a:endParaRPr kumimoji="0" lang="en-GB"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611560" y="3429000"/>
            <a:ext cx="7192888" cy="1752600"/>
          </a:xfrm>
          <a:prstGeom prst="rect">
            <a:avLst/>
          </a:prstGeom>
        </p:spPr>
        <p:txBody>
          <a:bodyPr vert="horz" lIns="91440" tIns="45720" rIns="91440" bIns="45720" rtlCol="0">
            <a:normAutofit fontScale="92500" lnSpcReduction="1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4000" b="1" i="0" u="none" strike="noStrike" kern="1200" cap="none" spc="0" normalizeH="0" baseline="0" noProof="0" dirty="0" smtClean="0">
                <a:ln>
                  <a:noFill/>
                </a:ln>
                <a:solidFill>
                  <a:schemeClr val="tx2"/>
                </a:solidFill>
                <a:effectLst/>
                <a:uLnTx/>
                <a:uFillTx/>
                <a:latin typeface="+mn-lt"/>
                <a:ea typeface="+mn-ea"/>
                <a:cs typeface="+mn-cs"/>
              </a:rPr>
              <a:t>The</a:t>
            </a:r>
            <a:r>
              <a:rPr kumimoji="0" lang="en-GB" sz="4000" b="1" i="0" u="none" strike="noStrike" kern="1200" cap="none" spc="0" normalizeH="0" noProof="0" dirty="0" smtClean="0">
                <a:ln>
                  <a:noFill/>
                </a:ln>
                <a:solidFill>
                  <a:schemeClr val="tx2"/>
                </a:solidFill>
                <a:effectLst/>
                <a:uLnTx/>
                <a:uFillTx/>
                <a:latin typeface="+mn-lt"/>
                <a:ea typeface="+mn-ea"/>
                <a:cs typeface="+mn-cs"/>
              </a:rPr>
              <a:t> Simplex and Computer Solutions Methods</a:t>
            </a:r>
          </a:p>
          <a:p>
            <a:pPr marL="342900" marR="0" lvl="0" indent="-342900" algn="ctr" defTabSz="914400" rtl="0" eaLnBrk="1" fontAlgn="auto" latinLnBrk="0" hangingPunct="1">
              <a:lnSpc>
                <a:spcPct val="100000"/>
              </a:lnSpc>
              <a:spcBef>
                <a:spcPct val="20000"/>
              </a:spcBef>
              <a:spcAft>
                <a:spcPts val="0"/>
              </a:spcAft>
              <a:buClrTx/>
              <a:buSzTx/>
              <a:tabLst/>
              <a:defRPr/>
            </a:pPr>
            <a:r>
              <a:rPr lang="en-GB" sz="4000" baseline="0" dirty="0" smtClean="0">
                <a:solidFill>
                  <a:schemeClr val="tx2"/>
                </a:solidFill>
              </a:rPr>
              <a:t>continued</a:t>
            </a:r>
            <a:endParaRPr kumimoji="0" lang="en-GB" sz="4000" i="0" u="none" strike="noStrike" kern="1200" cap="none" spc="0" normalizeH="0" baseline="0" noProof="0" dirty="0">
              <a:ln>
                <a:noFill/>
              </a:ln>
              <a:solidFill>
                <a:schemeClr val="tx2"/>
              </a:solidFill>
              <a:effectLst/>
              <a:uLnTx/>
              <a:uFillTx/>
            </a:endParaRPr>
          </a:p>
        </p:txBody>
      </p:sp>
    </p:spTree>
    <p:extLst>
      <p:ext uri="{BB962C8B-B14F-4D97-AF65-F5344CB8AC3E}">
        <p14:creationId xmlns:p14="http://schemas.microsoft.com/office/powerpoint/2010/main" xmlns="" val="6771270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dirty="0"/>
              <a:t>The Simplex Method for Maximization problem with all ≤ constraints</a:t>
            </a:r>
          </a:p>
          <a:p>
            <a:r>
              <a:rPr lang="en-US" dirty="0"/>
              <a:t>Maximization problem with mixed constraints</a:t>
            </a:r>
          </a:p>
          <a:p>
            <a:pPr marL="0" indent="0">
              <a:buNone/>
            </a:pPr>
            <a:endParaRPr lang="en-US" dirty="0" smtClean="0"/>
          </a:p>
          <a:p>
            <a:pPr>
              <a:buNone/>
            </a:pP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Today’s topics</a:t>
            </a:r>
            <a:endParaRPr lang="en-US" u="sng" dirty="0">
              <a:solidFill>
                <a:schemeClr val="tx2"/>
              </a:solidFill>
            </a:endParaRPr>
          </a:p>
        </p:txBody>
      </p:sp>
      <p:sp>
        <p:nvSpPr>
          <p:cNvPr id="3" name="Content Placeholder 2"/>
          <p:cNvSpPr>
            <a:spLocks noGrp="1"/>
          </p:cNvSpPr>
          <p:nvPr>
            <p:ph idx="1"/>
          </p:nvPr>
        </p:nvSpPr>
        <p:spPr/>
        <p:txBody>
          <a:bodyPr/>
          <a:lstStyle/>
          <a:p>
            <a:r>
              <a:rPr lang="en-US" dirty="0" smtClean="0"/>
              <a:t>Minimization problems</a:t>
            </a:r>
          </a:p>
          <a:p>
            <a:r>
              <a:rPr lang="en-US" dirty="0" smtClean="0"/>
              <a:t>Special phenomena</a:t>
            </a:r>
          </a:p>
          <a:p>
            <a:pPr marL="514350" indent="-514350">
              <a:buFont typeface="+mj-lt"/>
              <a:buAutoNum type="arabicPeriod"/>
            </a:pPr>
            <a:r>
              <a:rPr lang="en-US" dirty="0"/>
              <a:t>Alternative Optimal </a:t>
            </a:r>
            <a:r>
              <a:rPr lang="en-US" dirty="0" smtClean="0"/>
              <a:t>Solutions</a:t>
            </a:r>
          </a:p>
          <a:p>
            <a:pPr marL="514350" indent="-514350">
              <a:buFont typeface="+mj-lt"/>
              <a:buAutoNum type="arabicPeriod"/>
            </a:pPr>
            <a:r>
              <a:rPr lang="en-US" dirty="0" smtClean="0"/>
              <a:t>No </a:t>
            </a:r>
            <a:r>
              <a:rPr lang="en-US" dirty="0"/>
              <a:t>Feasible </a:t>
            </a:r>
            <a:r>
              <a:rPr lang="en-US" dirty="0" smtClean="0"/>
              <a:t>Solution</a:t>
            </a:r>
          </a:p>
          <a:p>
            <a:pPr marL="514350" indent="-514350">
              <a:buFont typeface="+mj-lt"/>
              <a:buAutoNum type="arabicPeriod"/>
            </a:pPr>
            <a:r>
              <a:rPr lang="en-US" dirty="0" smtClean="0"/>
              <a:t>Unbounded Solutions</a:t>
            </a:r>
          </a:p>
          <a:p>
            <a:r>
              <a:rPr lang="en-US" dirty="0" smtClean="0"/>
              <a:t>Examples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00600"/>
          </a:xfrm>
        </p:spPr>
        <p:txBody>
          <a:bodyPr/>
          <a:lstStyle/>
          <a:p>
            <a:pPr algn="just"/>
            <a:r>
              <a:rPr lang="en-US" dirty="0" smtClean="0"/>
              <a:t>The simplex procedure is slightly different  when minimization problems are solved.</a:t>
            </a:r>
          </a:p>
          <a:p>
            <a:pPr algn="just"/>
            <a:r>
              <a:rPr lang="en-US" dirty="0" smtClean="0"/>
              <a:t>Aside from assigning artificial variables objective function coefficients of +M, the only difference relates to the interpretation of row (0) coefficients.</a:t>
            </a:r>
          </a:p>
          <a:p>
            <a:pPr marL="0" indent="0" algn="just">
              <a:buNone/>
            </a:pPr>
            <a:r>
              <a:rPr lang="en-US" dirty="0" smtClean="0"/>
              <a:t>The following two rules are modifications of rule 1 and rule 2. These apply for minimization problems.</a:t>
            </a:r>
            <a:endParaRPr lang="en-US" dirty="0"/>
          </a:p>
        </p:txBody>
      </p:sp>
      <p:sp>
        <p:nvSpPr>
          <p:cNvPr id="4" name="Title 1"/>
          <p:cNvSpPr>
            <a:spLocks noGrp="1"/>
          </p:cNvSpPr>
          <p:nvPr>
            <p:ph type="title"/>
          </p:nvPr>
        </p:nvSpPr>
        <p:spPr>
          <a:xfrm>
            <a:off x="457200" y="274638"/>
            <a:ext cx="8229600" cy="1020762"/>
          </a:xfrm>
        </p:spPr>
        <p:txBody>
          <a:bodyPr>
            <a:normAutofit/>
          </a:bodyPr>
          <a:lstStyle/>
          <a:p>
            <a:pPr algn="l"/>
            <a:r>
              <a:rPr lang="en-US" sz="3600" u="sng" dirty="0" smtClean="0">
                <a:solidFill>
                  <a:schemeClr val="tx2"/>
                </a:solidFill>
              </a:rPr>
              <a:t>Minimization Problems</a:t>
            </a:r>
            <a:endParaRPr lang="en-US" sz="3600" u="sng" dirty="0">
              <a:solidFill>
                <a:schemeClr val="tx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
          <p:cNvSpPr>
            <a:spLocks noGrp="1"/>
          </p:cNvSpPr>
          <p:nvPr>
            <p:ph idx="1"/>
          </p:nvPr>
        </p:nvSpPr>
        <p:spPr>
          <a:xfrm>
            <a:off x="457200" y="1295400"/>
            <a:ext cx="8229600" cy="4572000"/>
          </a:xfrm>
        </p:spPr>
        <p:txBody>
          <a:bodyPr>
            <a:normAutofit fontScale="92500"/>
          </a:bodyPr>
          <a:lstStyle/>
          <a:p>
            <a:pPr marL="0" indent="0" algn="just">
              <a:buNone/>
            </a:pPr>
            <a:r>
              <a:rPr lang="en-US" b="1" u="sng" dirty="0" smtClean="0"/>
              <a:t>Rule 1A: Optimality Check in Minimization Problem.</a:t>
            </a:r>
            <a:endParaRPr lang="en-US" dirty="0" smtClean="0"/>
          </a:p>
          <a:p>
            <a:pPr marL="0" indent="0">
              <a:buNone/>
            </a:pPr>
            <a:r>
              <a:rPr lang="en-US" dirty="0" smtClean="0"/>
              <a:t>In a minimization problem, the optimal solution has been found if all row (0) coefficients for the variables are less than or equal to 0.</a:t>
            </a:r>
          </a:p>
          <a:p>
            <a:pPr marL="0" indent="0">
              <a:buNone/>
            </a:pPr>
            <a:r>
              <a:rPr lang="en-US" dirty="0" smtClean="0"/>
              <a:t>If any row (0) coefficients are positive for non-basic variables, a better solution can be found by assigning a positive quantity to these variables.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u="sng" dirty="0" smtClean="0"/>
              <a:t>Rule 2A: New basic variable in minimization problem.</a:t>
            </a:r>
          </a:p>
          <a:p>
            <a:pPr marL="0" indent="0" algn="just">
              <a:buNone/>
            </a:pPr>
            <a:r>
              <a:rPr lang="en-US" dirty="0" smtClean="0"/>
              <a:t>In a minimization problem, the non-basic variable which will replace a current basic variable is the one having the largest positive row (0) coefficient. Ties may be broken arbitrarily.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Example</a:t>
            </a:r>
            <a:endParaRPr lang="en-US" u="sng" dirty="0">
              <a:solidFill>
                <a:schemeClr val="tx2"/>
              </a:solidFill>
            </a:endParaRPr>
          </a:p>
        </p:txBody>
      </p:sp>
      <p:sp>
        <p:nvSpPr>
          <p:cNvPr id="3" name="Content Placeholder 2"/>
          <p:cNvSpPr>
            <a:spLocks noGrp="1"/>
          </p:cNvSpPr>
          <p:nvPr>
            <p:ph idx="1"/>
          </p:nvPr>
        </p:nvSpPr>
        <p:spPr/>
        <p:txBody>
          <a:bodyPr/>
          <a:lstStyle/>
          <a:p>
            <a:pPr marL="0" indent="0" algn="just">
              <a:buNone/>
            </a:pPr>
            <a:r>
              <a:rPr lang="en-US" dirty="0" smtClean="0"/>
              <a:t>Solve the following linear programming problem using the simplex method.</a:t>
            </a:r>
          </a:p>
          <a:p>
            <a:pPr marL="0" indent="0" algn="just">
              <a:buNone/>
            </a:pPr>
            <a:endParaRPr lang="en-US" dirty="0" smtClean="0"/>
          </a:p>
          <a:p>
            <a:pPr marL="0" indent="0" algn="just">
              <a:buNone/>
            </a:pPr>
            <a:r>
              <a:rPr lang="en-US" dirty="0" smtClean="0"/>
              <a:t>	Minimize         	z = 5x</a:t>
            </a:r>
            <a:r>
              <a:rPr lang="en-US" baseline="-25000" dirty="0" smtClean="0"/>
              <a:t>1</a:t>
            </a:r>
            <a:r>
              <a:rPr lang="en-US" dirty="0" smtClean="0"/>
              <a:t> + 6x</a:t>
            </a:r>
            <a:r>
              <a:rPr lang="en-US" baseline="-25000" dirty="0" smtClean="0"/>
              <a:t>2</a:t>
            </a:r>
          </a:p>
          <a:p>
            <a:pPr marL="0" indent="0" algn="just">
              <a:buNone/>
            </a:pPr>
            <a:r>
              <a:rPr lang="en-US" dirty="0" smtClean="0"/>
              <a:t>	subject to		        x</a:t>
            </a:r>
            <a:r>
              <a:rPr lang="en-US" baseline="-25000" dirty="0" smtClean="0"/>
              <a:t>1</a:t>
            </a:r>
            <a:r>
              <a:rPr lang="en-US" dirty="0" smtClean="0"/>
              <a:t> +   x</a:t>
            </a:r>
            <a:r>
              <a:rPr lang="en-US" baseline="-25000" dirty="0" smtClean="0"/>
              <a:t>2</a:t>
            </a:r>
            <a:r>
              <a:rPr lang="en-US" dirty="0" smtClean="0"/>
              <a:t> ≥ 10</a:t>
            </a:r>
          </a:p>
          <a:p>
            <a:pPr marL="0" indent="0" algn="just">
              <a:buNone/>
            </a:pPr>
            <a:r>
              <a:rPr lang="en-US" dirty="0" smtClean="0"/>
              <a:t>				      2x</a:t>
            </a:r>
            <a:r>
              <a:rPr lang="en-US" baseline="-25000" dirty="0" smtClean="0"/>
              <a:t>1</a:t>
            </a:r>
            <a:r>
              <a:rPr lang="en-US" dirty="0" smtClean="0"/>
              <a:t> + 4x</a:t>
            </a:r>
            <a:r>
              <a:rPr lang="en-US" baseline="-25000" dirty="0" smtClean="0"/>
              <a:t>2</a:t>
            </a:r>
            <a:r>
              <a:rPr lang="en-US" dirty="0" smtClean="0"/>
              <a:t> ≥ 24</a:t>
            </a:r>
          </a:p>
          <a:p>
            <a:pPr marL="0" indent="0" algn="just">
              <a:buNone/>
            </a:pPr>
            <a:r>
              <a:rPr lang="en-US" dirty="0" smtClean="0"/>
              <a:t>			                      x</a:t>
            </a:r>
            <a:r>
              <a:rPr lang="en-US" baseline="-25000" dirty="0" smtClean="0"/>
              <a:t>1</a:t>
            </a:r>
            <a:r>
              <a:rPr lang="en-US" dirty="0" smtClean="0"/>
              <a:t> , x</a:t>
            </a:r>
            <a:r>
              <a:rPr lang="en-US" baseline="-25000" dirty="0" smtClean="0"/>
              <a:t>2</a:t>
            </a:r>
            <a:r>
              <a:rPr lang="en-US" dirty="0" smtClean="0"/>
              <a:t> ≥  0</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a:bodyPr>
          <a:lstStyle/>
          <a:p>
            <a:pPr>
              <a:buNone/>
            </a:pPr>
            <a:r>
              <a:rPr lang="en-US" b="1" u="sng" dirty="0" smtClean="0">
                <a:solidFill>
                  <a:schemeClr val="tx2"/>
                </a:solidFill>
              </a:rPr>
              <a:t>Solution:</a:t>
            </a:r>
          </a:p>
          <a:p>
            <a:pPr marL="0" indent="0">
              <a:buNone/>
            </a:pPr>
            <a:r>
              <a:rPr lang="en-US" dirty="0" smtClean="0"/>
              <a:t>This problem is first rewritten with the constraints expressed as equations, as follows:</a:t>
            </a:r>
          </a:p>
          <a:p>
            <a:pPr marL="0" indent="0">
              <a:buNone/>
            </a:pPr>
            <a:endParaRPr lang="en-US" dirty="0" smtClean="0"/>
          </a:p>
          <a:p>
            <a:pPr marL="0" indent="0">
              <a:buNone/>
            </a:pPr>
            <a:r>
              <a:rPr lang="en-US" sz="2400" dirty="0" smtClean="0"/>
              <a:t>Minimize z = 5x</a:t>
            </a:r>
            <a:r>
              <a:rPr lang="en-US" sz="2400" baseline="-25000" dirty="0" smtClean="0"/>
              <a:t>1</a:t>
            </a:r>
            <a:r>
              <a:rPr lang="en-US" sz="2400" dirty="0" smtClean="0"/>
              <a:t> + 6x</a:t>
            </a:r>
            <a:r>
              <a:rPr lang="en-US" sz="2400" baseline="-25000" dirty="0" smtClean="0"/>
              <a:t>2</a:t>
            </a:r>
            <a:r>
              <a:rPr lang="en-US" sz="2400" dirty="0" smtClean="0"/>
              <a:t> + 0E</a:t>
            </a:r>
            <a:r>
              <a:rPr lang="en-US" sz="2400" baseline="-25000" dirty="0" smtClean="0"/>
              <a:t>1</a:t>
            </a:r>
            <a:r>
              <a:rPr lang="en-US" sz="2400" dirty="0" smtClean="0"/>
              <a:t> + 0E</a:t>
            </a:r>
            <a:r>
              <a:rPr lang="en-US" sz="2400" baseline="-25000" dirty="0" smtClean="0"/>
              <a:t>2</a:t>
            </a:r>
            <a:r>
              <a:rPr lang="en-US" sz="2400" dirty="0" smtClean="0"/>
              <a:t> + MA</a:t>
            </a:r>
            <a:r>
              <a:rPr lang="en-US" sz="2400" baseline="-25000" dirty="0" smtClean="0"/>
              <a:t>1</a:t>
            </a:r>
            <a:r>
              <a:rPr lang="en-US" sz="2400" dirty="0" smtClean="0"/>
              <a:t> + MA</a:t>
            </a:r>
            <a:r>
              <a:rPr lang="en-US" sz="2400" baseline="-25000" dirty="0" smtClean="0"/>
              <a:t>2</a:t>
            </a:r>
          </a:p>
          <a:p>
            <a:pPr marL="0" indent="0">
              <a:buNone/>
            </a:pPr>
            <a:r>
              <a:rPr lang="en-US" sz="2400" dirty="0" smtClean="0"/>
              <a:t>subject to	      x</a:t>
            </a:r>
            <a:r>
              <a:rPr lang="en-US" sz="2400" baseline="-25000" dirty="0" smtClean="0"/>
              <a:t>1</a:t>
            </a:r>
            <a:r>
              <a:rPr lang="en-US" sz="2400" dirty="0" smtClean="0"/>
              <a:t> + x</a:t>
            </a:r>
            <a:r>
              <a:rPr lang="en-US" sz="2400" baseline="-25000" dirty="0" smtClean="0"/>
              <a:t>2</a:t>
            </a:r>
            <a:r>
              <a:rPr lang="en-US" sz="2400" dirty="0" smtClean="0"/>
              <a:t> – E</a:t>
            </a:r>
            <a:r>
              <a:rPr lang="en-US" sz="2400" baseline="-25000" dirty="0" smtClean="0"/>
              <a:t>1</a:t>
            </a:r>
            <a:r>
              <a:rPr lang="en-US" sz="2400" dirty="0" smtClean="0"/>
              <a:t>             + A</a:t>
            </a:r>
            <a:r>
              <a:rPr lang="en-US" sz="2400" baseline="-25000" dirty="0" smtClean="0"/>
              <a:t>1</a:t>
            </a:r>
            <a:r>
              <a:rPr lang="en-US" sz="2400" dirty="0" smtClean="0"/>
              <a:t>            =   10</a:t>
            </a:r>
          </a:p>
          <a:p>
            <a:pPr marL="0" indent="0">
              <a:buNone/>
            </a:pPr>
            <a:r>
              <a:rPr lang="en-US" sz="2400" dirty="0" smtClean="0"/>
              <a:t>		 2x</a:t>
            </a:r>
            <a:r>
              <a:rPr lang="en-US" sz="2400" baseline="-25000" dirty="0" smtClean="0"/>
              <a:t>1</a:t>
            </a:r>
            <a:r>
              <a:rPr lang="en-US" sz="2400" dirty="0" smtClean="0"/>
              <a:t> + 4x</a:t>
            </a:r>
            <a:r>
              <a:rPr lang="en-US" sz="2400" baseline="-25000" dirty="0" smtClean="0"/>
              <a:t>2          </a:t>
            </a:r>
            <a:r>
              <a:rPr lang="en-US" sz="2400" dirty="0" smtClean="0"/>
              <a:t> – E</a:t>
            </a:r>
            <a:r>
              <a:rPr lang="en-US" sz="2400" baseline="-25000" dirty="0" smtClean="0"/>
              <a:t>2</a:t>
            </a:r>
            <a:r>
              <a:rPr lang="en-US" sz="2400" dirty="0" smtClean="0"/>
              <a:t>             + A</a:t>
            </a:r>
            <a:r>
              <a:rPr lang="en-US" sz="2400" baseline="-25000" dirty="0" smtClean="0"/>
              <a:t>2</a:t>
            </a:r>
            <a:r>
              <a:rPr lang="en-US" sz="2400" dirty="0" smtClean="0"/>
              <a:t>  =   24</a:t>
            </a:r>
          </a:p>
          <a:p>
            <a:pPr marL="0" indent="0">
              <a:buNone/>
            </a:pPr>
            <a:r>
              <a:rPr lang="en-US" sz="2400" dirty="0" smtClean="0"/>
              <a:t>		                  x</a:t>
            </a:r>
            <a:r>
              <a:rPr lang="en-US" sz="2400" baseline="-25000" dirty="0" smtClean="0"/>
              <a:t>1</a:t>
            </a:r>
            <a:r>
              <a:rPr lang="en-US" sz="2400" dirty="0" smtClean="0"/>
              <a:t>, x</a:t>
            </a:r>
            <a:r>
              <a:rPr lang="en-US" sz="2400" baseline="-25000" dirty="0" smtClean="0"/>
              <a:t>2</a:t>
            </a:r>
            <a:r>
              <a:rPr lang="en-US" sz="2400" dirty="0" smtClean="0"/>
              <a:t>, E</a:t>
            </a:r>
            <a:r>
              <a:rPr lang="en-US" sz="2400" baseline="-25000" dirty="0" smtClean="0"/>
              <a:t>1</a:t>
            </a:r>
            <a:r>
              <a:rPr lang="en-US" sz="2400" dirty="0" smtClean="0"/>
              <a:t>, E</a:t>
            </a:r>
            <a:r>
              <a:rPr lang="en-US" sz="2400" baseline="-25000" dirty="0" smtClean="0"/>
              <a:t>2</a:t>
            </a:r>
            <a:r>
              <a:rPr lang="en-US" sz="2400" dirty="0" smtClean="0"/>
              <a:t>, A</a:t>
            </a:r>
            <a:r>
              <a:rPr lang="en-US" sz="2400" baseline="-25000" dirty="0" smtClean="0"/>
              <a:t>1</a:t>
            </a:r>
            <a:r>
              <a:rPr lang="en-US" sz="2400" dirty="0" smtClean="0"/>
              <a:t>, A</a:t>
            </a:r>
            <a:r>
              <a:rPr lang="en-US" sz="2400" baseline="-25000" dirty="0" smtClean="0"/>
              <a:t>2  </a:t>
            </a:r>
            <a:r>
              <a:rPr lang="en-US" sz="2400" dirty="0" smtClean="0"/>
              <a:t> ≥    0</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nvGraphicFramePr>
        <p:xfrm>
          <a:off x="685800" y="609600"/>
          <a:ext cx="7848602" cy="2575560"/>
        </p:xfrm>
        <a:graphic>
          <a:graphicData uri="http://schemas.openxmlformats.org/drawingml/2006/table">
            <a:tbl>
              <a:tblPr firstRow="1" bandRow="1">
                <a:tableStyleId>{2D5ABB26-0587-4C30-8999-92F81FD0307C}</a:tableStyleId>
              </a:tblPr>
              <a:tblGrid>
                <a:gridCol w="1143001"/>
                <a:gridCol w="385046"/>
                <a:gridCol w="625110"/>
                <a:gridCol w="625110"/>
                <a:gridCol w="625110"/>
                <a:gridCol w="625110"/>
                <a:gridCol w="625110"/>
                <a:gridCol w="625110"/>
                <a:gridCol w="694566"/>
                <a:gridCol w="1875329"/>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b="0" dirty="0" smtClean="0"/>
                        <a:t>Need to Be</a:t>
                      </a:r>
                    </a:p>
                    <a:p>
                      <a:r>
                        <a:rPr lang="en-US" b="0" dirty="0" smtClean="0"/>
                        <a:t>Transformed</a:t>
                      </a:r>
                      <a:endParaRPr lang="en-US" b="0" baseline="0" dirty="0" smtClean="0"/>
                    </a:p>
                    <a:p>
                      <a:r>
                        <a:rPr lang="en-US" b="0" baseline="0" dirty="0" smtClean="0"/>
                        <a:t>to Zero</a:t>
                      </a:r>
                    </a:p>
                    <a:p>
                      <a:endParaRPr lang="en-US" b="1" dirty="0" smtClean="0"/>
                    </a:p>
                    <a:p>
                      <a:r>
                        <a:rPr lang="en-US" b="1" dirty="0" smtClean="0"/>
                        <a:t>b</a:t>
                      </a:r>
                      <a:r>
                        <a:rPr lang="en-US" b="1" baseline="-25000" dirty="0" smtClean="0"/>
                        <a:t>i</a:t>
                      </a:r>
                      <a:r>
                        <a:rPr lang="en-US" b="1" dirty="0" smtClean="0"/>
                        <a:t>            Row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–5 </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–6</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A</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a:t>
                      </a:r>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A</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4</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a:t>
                      </a:r>
                    </a:p>
                  </a:txBody>
                  <a:tcP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a:t>
                      </a:r>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24</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6" name="Content Placeholder 2"/>
          <p:cNvSpPr>
            <a:spLocks noGrp="1"/>
          </p:cNvSpPr>
          <p:nvPr>
            <p:ph idx="1"/>
          </p:nvPr>
        </p:nvSpPr>
        <p:spPr>
          <a:xfrm>
            <a:off x="457200" y="3352800"/>
            <a:ext cx="8229600" cy="3124199"/>
          </a:xfrm>
        </p:spPr>
        <p:txBody>
          <a:bodyPr>
            <a:normAutofit/>
          </a:bodyPr>
          <a:lstStyle/>
          <a:p>
            <a:pPr marL="0" indent="0" algn="just">
              <a:buNone/>
            </a:pPr>
            <a:r>
              <a:rPr lang="en-US" dirty="0" smtClean="0"/>
              <a:t>The initial tableau for this problem appears in above table. Note that the artificial variables are the basic variables in this initial solution. These –M coefficient in row (0) must be changed to 0 using row operations if the value of z is to be read from row (0).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533400" y="685801"/>
            <a:ext cx="8229600" cy="2209800"/>
          </a:xfrm>
        </p:spPr>
        <p:txBody>
          <a:bodyPr>
            <a:normAutofit/>
          </a:bodyPr>
          <a:lstStyle/>
          <a:p>
            <a:pPr marL="0" indent="0" algn="just">
              <a:buNone/>
            </a:pPr>
            <a:endParaRPr lang="en-US" dirty="0"/>
          </a:p>
        </p:txBody>
      </p:sp>
      <p:graphicFrame>
        <p:nvGraphicFramePr>
          <p:cNvPr id="3" name="Content Placeholder 4"/>
          <p:cNvGraphicFramePr>
            <a:graphicFrameLocks/>
          </p:cNvGraphicFramePr>
          <p:nvPr>
            <p:extLst>
              <p:ext uri="{D42A27DB-BD31-4B8C-83A1-F6EECF244321}">
                <p14:modId xmlns:p14="http://schemas.microsoft.com/office/powerpoint/2010/main" xmlns="" val="4061905415"/>
              </p:ext>
            </p:extLst>
          </p:nvPr>
        </p:nvGraphicFramePr>
        <p:xfrm>
          <a:off x="380999" y="3124200"/>
          <a:ext cx="8305801" cy="2717800"/>
        </p:xfrm>
        <a:graphic>
          <a:graphicData uri="http://schemas.openxmlformats.org/drawingml/2006/table">
            <a:tbl>
              <a:tblPr firstRow="1" bandRow="1">
                <a:tableStyleId>{2D5ABB26-0587-4C30-8999-92F81FD0307C}</a:tableStyleId>
              </a:tblPr>
              <a:tblGrid>
                <a:gridCol w="1066801"/>
                <a:gridCol w="319876"/>
                <a:gridCol w="1019677"/>
                <a:gridCol w="905453"/>
                <a:gridCol w="551968"/>
                <a:gridCol w="551968"/>
                <a:gridCol w="473115"/>
                <a:gridCol w="497621"/>
                <a:gridCol w="929834"/>
                <a:gridCol w="1989488"/>
              </a:tblGrid>
              <a:tr h="484360">
                <a:tc rowSpan="3">
                  <a:txBody>
                    <a:bodyPr/>
                    <a:lstStyle/>
                    <a:p>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Transformed to zero</a:t>
                      </a:r>
                    </a:p>
                    <a:p>
                      <a:r>
                        <a:rPr lang="en-US" b="1" dirty="0" smtClean="0"/>
                        <a:t>               Row</a:t>
                      </a:r>
                    </a:p>
                    <a:p>
                      <a:r>
                        <a:rPr lang="en-US" b="1" dirty="0" smtClean="0"/>
                        <a:t>b</a:t>
                      </a:r>
                      <a:r>
                        <a:rPr lang="en-US" b="1" baseline="-25000" dirty="0" smtClean="0"/>
                        <a:t>i</a:t>
                      </a:r>
                      <a:r>
                        <a:rPr lang="en-US" b="1" dirty="0" smtClean="0"/>
                        <a:t>            Number     ratio</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8436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9287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–5–3M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–6+5M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–M</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34M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8105">
                <a:tc>
                  <a:txBody>
                    <a:bodyPr/>
                    <a:lstStyle/>
                    <a:p>
                      <a:r>
                        <a:rPr lang="en-US" b="1" dirty="0" smtClean="0"/>
                        <a:t>A</a:t>
                      </a:r>
                      <a:r>
                        <a:rPr lang="en-US" b="1" baseline="-25000" dirty="0" smtClean="0"/>
                        <a:t>1</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10/1 = 10</a:t>
                      </a:r>
                      <a:endParaRPr lang="en-US" dirty="0"/>
                    </a:p>
                  </a:txBody>
                  <a:tcPr>
                    <a:lnT w="12700" cap="flat" cmpd="sng" algn="ctr">
                      <a:solidFill>
                        <a:schemeClr val="tx1"/>
                      </a:solidFill>
                      <a:prstDash val="solid"/>
                      <a:round/>
                      <a:headEnd type="none" w="med" len="med"/>
                      <a:tailEnd type="none" w="med" len="med"/>
                    </a:lnT>
                  </a:tcPr>
                </a:tc>
              </a:tr>
              <a:tr h="678105">
                <a:tc>
                  <a:txBody>
                    <a:bodyPr/>
                    <a:lstStyle/>
                    <a:p>
                      <a:r>
                        <a:rPr lang="en-US" b="1" dirty="0" smtClean="0"/>
                        <a:t>A</a:t>
                      </a:r>
                      <a:r>
                        <a:rPr lang="en-US" b="1" baseline="-25000" dirty="0" smtClean="0"/>
                        <a:t>2</a:t>
                      </a:r>
                      <a:endParaRPr lang="en-US" b="1"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4</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–1</a:t>
                      </a:r>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24</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24/4 = 6*</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en-US" dirty="0" smtClean="0"/>
              <a:t>In this initial solution the non-basic variables are x</a:t>
            </a:r>
            <a:r>
              <a:rPr lang="en-US" baseline="-25000" dirty="0" smtClean="0"/>
              <a:t>1</a:t>
            </a:r>
            <a:r>
              <a:rPr lang="en-US" dirty="0" smtClean="0"/>
              <a:t>, x</a:t>
            </a:r>
            <a:r>
              <a:rPr lang="en-US" baseline="-25000" dirty="0" smtClean="0"/>
              <a:t>2</a:t>
            </a:r>
            <a:r>
              <a:rPr lang="en-US" dirty="0" smtClean="0"/>
              <a:t>, E</a:t>
            </a:r>
            <a:r>
              <a:rPr lang="en-US" baseline="-25000" dirty="0" smtClean="0"/>
              <a:t>1</a:t>
            </a:r>
            <a:r>
              <a:rPr lang="en-US" dirty="0" smtClean="0"/>
              <a:t>, and E</a:t>
            </a:r>
            <a:r>
              <a:rPr lang="en-US" baseline="-25000" dirty="0" smtClean="0"/>
              <a:t>2</a:t>
            </a:r>
            <a:r>
              <a:rPr lang="en-US" dirty="0" smtClean="0"/>
              <a:t>. The basic variables are the two artificial variables with A</a:t>
            </a:r>
            <a:r>
              <a:rPr lang="en-US" baseline="-25000" dirty="0" smtClean="0"/>
              <a:t>1</a:t>
            </a:r>
            <a:r>
              <a:rPr lang="en-US" dirty="0" smtClean="0"/>
              <a:t> = 10, A</a:t>
            </a:r>
            <a:r>
              <a:rPr lang="en-US" baseline="-25000" dirty="0" smtClean="0"/>
              <a:t>2</a:t>
            </a:r>
            <a:r>
              <a:rPr lang="en-US" dirty="0" smtClean="0"/>
              <a:t> = 24, and        z = 34M.</a:t>
            </a:r>
          </a:p>
          <a:p>
            <a:pPr marL="0" indent="0" algn="just">
              <a:buNone/>
            </a:pPr>
            <a:r>
              <a:rPr lang="en-US" dirty="0" smtClean="0"/>
              <a:t>Applying rule 1A, we conclude that this solution is not optimal. The x</a:t>
            </a:r>
            <a:r>
              <a:rPr lang="en-US" baseline="-25000" dirty="0" smtClean="0"/>
              <a:t>2</a:t>
            </a:r>
            <a:r>
              <a:rPr lang="en-US" dirty="0" smtClean="0"/>
              <a:t> column becomes the new key column.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57200" y="1219200"/>
            <a:ext cx="8229600" cy="4495800"/>
          </a:xfrm>
          <a:prstGeom prst="rect">
            <a:avLst/>
          </a:prstGeom>
        </p:spPr>
        <p:txBody>
          <a:bodyPr vert="horz" lIns="91440" tIns="45720" rIns="91440" bIns="45720" rtlCol="0">
            <a:normAutofit/>
          </a:bodyPr>
          <a:lstStyle/>
          <a:p>
            <a:pPr algn="just">
              <a:spcBef>
                <a:spcPct val="20000"/>
              </a:spcBef>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4058401658"/>
              </p:ext>
            </p:extLst>
          </p:nvPr>
        </p:nvGraphicFramePr>
        <p:xfrm>
          <a:off x="533400" y="1143000"/>
          <a:ext cx="8083026" cy="2321560"/>
        </p:xfrm>
        <a:graphic>
          <a:graphicData uri="http://schemas.openxmlformats.org/drawingml/2006/table">
            <a:tbl>
              <a:tblPr firstRow="1" bandRow="1">
                <a:tableStyleId>{2D5ABB26-0587-4C30-8999-92F81FD0307C}</a:tableStyleId>
              </a:tblPr>
              <a:tblGrid>
                <a:gridCol w="1003013"/>
                <a:gridCol w="216187"/>
                <a:gridCol w="914400"/>
                <a:gridCol w="539226"/>
                <a:gridCol w="679974"/>
                <a:gridCol w="911545"/>
                <a:gridCol w="464434"/>
                <a:gridCol w="992047"/>
                <a:gridCol w="1289574"/>
                <a:gridCol w="1072626"/>
              </a:tblGrid>
              <a:tr h="457200">
                <a:tc rowSpan="3">
                  <a:txBody>
                    <a:bodyPr/>
                    <a:lstStyle/>
                    <a:p>
                      <a:r>
                        <a:rPr lang="en-US" sz="1600"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1" dirty="0" smtClean="0"/>
                        <a:t>              </a:t>
                      </a:r>
                    </a:p>
                    <a:p>
                      <a:pPr algn="r"/>
                      <a:r>
                        <a:rPr lang="en-US" b="1" dirty="0" smtClean="0"/>
                        <a:t>b</a:t>
                      </a:r>
                      <a:r>
                        <a:rPr lang="en-US" b="1" baseline="-25000" dirty="0" smtClean="0"/>
                        <a:t>i</a:t>
                      </a:r>
                      <a:r>
                        <a:rPr lang="en-US" b="1" dirty="0" smtClean="0"/>
                        <a:t>             Ratio</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b="1" dirty="0" smtClean="0"/>
                        <a:t>–8+2M</a:t>
                      </a:r>
                      <a:endParaRPr lang="en-US" b="1" baseline="-25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–4M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baseline="0" dirty="0" smtClean="0"/>
                        <a:t>-6+M</a:t>
                      </a:r>
                      <a:endParaRPr lang="en-US" b="1" baseline="-25000" dirty="0" smtClean="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baseline="0" dirty="0" smtClean="0"/>
                        <a:t>6-5M</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144+16M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A</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–4</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4</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16</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r>
              <a:tr h="665480">
                <a:tc>
                  <a:txBody>
                    <a:bodyPr/>
                    <a:lstStyle/>
                    <a:p>
                      <a:r>
                        <a:rPr lang="en-US" b="0" dirty="0" smtClean="0"/>
                        <a:t>x</a:t>
                      </a:r>
                      <a:r>
                        <a:rPr lang="en-US" b="0" baseline="-25000" dirty="0" smtClean="0"/>
                        <a:t>2</a:t>
                      </a:r>
                      <a:endParaRPr lang="en-US" b="0"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–1/4</a:t>
                      </a:r>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1/4</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6</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6" name="Content Placeholder 2"/>
          <p:cNvSpPr txBox="1">
            <a:spLocks/>
          </p:cNvSpPr>
          <p:nvPr/>
        </p:nvSpPr>
        <p:spPr>
          <a:xfrm>
            <a:off x="457200" y="4343400"/>
            <a:ext cx="8229600" cy="1371600"/>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400" b="0" i="0" u="none" strike="noStrike" kern="1200" cap="none" spc="0" normalizeH="0" baseline="0" noProof="0" dirty="0" smtClean="0">
                <a:ln>
                  <a:noFill/>
                </a:ln>
                <a:solidFill>
                  <a:schemeClr val="tx1"/>
                </a:solidFill>
                <a:effectLst/>
                <a:uLnTx/>
                <a:uFillTx/>
              </a:rPr>
              <a:t>Applying rule 1A, we see that this solution is not optimal.</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GB" sz="2400" dirty="0" smtClean="0"/>
              <a:t>Continuing with the same procedure we arrive at the following solution.</a:t>
            </a:r>
            <a:endParaRPr kumimoji="0" lang="en-GB" sz="2400" b="0" i="0" u="none" strike="noStrike" kern="1200" cap="none" spc="0" normalizeH="0" baseline="0" noProof="0" dirty="0" smtClean="0">
              <a:ln>
                <a:noFill/>
              </a:ln>
              <a:solidFill>
                <a:schemeClr val="tx1"/>
              </a:solidFill>
              <a:effectLst/>
              <a:uLnTx/>
              <a:uFillTx/>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24596467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52800"/>
            <a:ext cx="8229600" cy="2773363"/>
          </a:xfrm>
        </p:spPr>
        <p:txBody>
          <a:bodyPr/>
          <a:lstStyle/>
          <a:p>
            <a:pPr lvl="0">
              <a:buNone/>
            </a:pPr>
            <a:r>
              <a:rPr lang="en-GB" dirty="0" smtClean="0"/>
              <a:t>Applying rule 1A, we conclude that this solution is optimal.</a:t>
            </a:r>
          </a:p>
          <a:p>
            <a:pPr lvl="0">
              <a:buNone/>
            </a:pPr>
            <a:r>
              <a:rPr lang="en-GB" dirty="0" smtClean="0"/>
              <a:t>Therefore, z is minimized at a value of 52 when x</a:t>
            </a:r>
            <a:r>
              <a:rPr lang="en-GB" baseline="-25000" dirty="0" smtClean="0"/>
              <a:t>1</a:t>
            </a:r>
            <a:r>
              <a:rPr lang="en-GB" dirty="0" smtClean="0"/>
              <a:t> = 8 and x</a:t>
            </a:r>
            <a:r>
              <a:rPr lang="en-GB" baseline="-25000" dirty="0" smtClean="0"/>
              <a:t>2</a:t>
            </a:r>
            <a:r>
              <a:rPr lang="en-GB" dirty="0" smtClean="0"/>
              <a:t> = 2.</a:t>
            </a:r>
          </a:p>
          <a:p>
            <a:pPr>
              <a:buNone/>
            </a:pPr>
            <a:endParaRPr lang="en-US" dirty="0"/>
          </a:p>
        </p:txBody>
      </p:sp>
      <p:graphicFrame>
        <p:nvGraphicFramePr>
          <p:cNvPr id="4" name="Content Placeholder 4"/>
          <p:cNvGraphicFramePr>
            <a:graphicFrameLocks/>
          </p:cNvGraphicFramePr>
          <p:nvPr>
            <p:extLst>
              <p:ext uri="{D42A27DB-BD31-4B8C-83A1-F6EECF244321}">
                <p14:modId xmlns:p14="http://schemas.microsoft.com/office/powerpoint/2010/main" xmlns="" val="1452710112"/>
              </p:ext>
            </p:extLst>
          </p:nvPr>
        </p:nvGraphicFramePr>
        <p:xfrm>
          <a:off x="533400" y="1066800"/>
          <a:ext cx="8153400" cy="1935480"/>
        </p:xfrm>
        <a:graphic>
          <a:graphicData uri="http://schemas.openxmlformats.org/drawingml/2006/table">
            <a:tbl>
              <a:tblPr firstRow="1" bandRow="1">
                <a:tableStyleId>{2D5ABB26-0587-4C30-8999-92F81FD0307C}</a:tableStyleId>
              </a:tblPr>
              <a:tblGrid>
                <a:gridCol w="1003013"/>
                <a:gridCol w="358220"/>
                <a:gridCol w="543767"/>
                <a:gridCol w="609600"/>
                <a:gridCol w="609600"/>
                <a:gridCol w="609600"/>
                <a:gridCol w="1065353"/>
                <a:gridCol w="992047"/>
                <a:gridCol w="914400"/>
                <a:gridCol w="1447800"/>
              </a:tblGrid>
              <a:tr h="152400">
                <a:tc rowSpan="3">
                  <a:txBody>
                    <a:bodyPr/>
                    <a:lstStyle/>
                    <a:p>
                      <a:r>
                        <a:rPr lang="en-US" sz="1600"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1" dirty="0" smtClean="0"/>
                        <a:t>                Row</a:t>
                      </a:r>
                    </a:p>
                    <a:p>
                      <a:r>
                        <a:rPr lang="en-US" b="1" dirty="0" smtClean="0"/>
                        <a:t>b</a:t>
                      </a:r>
                      <a:r>
                        <a:rPr lang="en-US" b="1" baseline="-25000" dirty="0" smtClean="0"/>
                        <a:t>i</a:t>
                      </a:r>
                      <a:r>
                        <a:rPr lang="en-US" b="1" dirty="0" smtClean="0"/>
                        <a:t>             Number</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baseline="-25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baseline="0" dirty="0" smtClean="0"/>
                        <a:t>-1/2  </a:t>
                      </a:r>
                      <a:endParaRPr lang="en-US" b="1" baseline="-25000" dirty="0" smtClean="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4-M</a:t>
                      </a:r>
                      <a:r>
                        <a:rPr lang="en-US" b="1" baseline="0" dirty="0" smtClean="0"/>
                        <a:t> </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baseline="0" dirty="0" smtClean="0"/>
                        <a:t>½-M</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52</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1" dirty="0" smtClean="0"/>
                        <a:t>x</a:t>
                      </a:r>
                      <a:r>
                        <a:rPr lang="en-US" b="1"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–2</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½</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2</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–½ </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8</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b="1" dirty="0" smtClean="0"/>
                        <a:t>x</a:t>
                      </a:r>
                      <a:r>
                        <a:rPr lang="en-US" b="1"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–½ </a:t>
                      </a:r>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½</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pPr marL="0" indent="0" algn="just"/>
            <a:r>
              <a:rPr lang="en-US" dirty="0" smtClean="0"/>
              <a:t> In Chapter 10, certain phenomena which can arise when solving LP problems were discussed. </a:t>
            </a:r>
          </a:p>
          <a:p>
            <a:pPr marL="0" indent="0" algn="just"/>
            <a:r>
              <a:rPr lang="en-US" dirty="0" smtClean="0"/>
              <a:t>Specifically, the phenomena of alternative optimal solutions, no feasible solution, and unbounded solutions were presented.</a:t>
            </a:r>
          </a:p>
          <a:p>
            <a:pPr marL="0" indent="0" algn="just"/>
            <a:r>
              <a:rPr lang="en-US" dirty="0" smtClean="0"/>
              <a:t> In this section we discuss the manner in which these phenomena occur when solving by the simplex method.</a:t>
            </a:r>
          </a:p>
          <a:p>
            <a:pPr marL="0" indent="0" algn="just"/>
            <a:endParaRPr lang="en-US" dirty="0"/>
          </a:p>
        </p:txBody>
      </p:sp>
      <p:sp>
        <p:nvSpPr>
          <p:cNvPr id="6" name="Title 5"/>
          <p:cNvSpPr>
            <a:spLocks noGrp="1"/>
          </p:cNvSpPr>
          <p:nvPr>
            <p:ph type="title"/>
          </p:nvPr>
        </p:nvSpPr>
        <p:spPr/>
        <p:txBody>
          <a:bodyPr>
            <a:normAutofit/>
          </a:bodyPr>
          <a:lstStyle/>
          <a:p>
            <a:pPr algn="l"/>
            <a:r>
              <a:rPr lang="en-US" u="sng" dirty="0" smtClean="0">
                <a:solidFill>
                  <a:schemeClr val="tx2"/>
                </a:solidFill>
                <a:latin typeface="+mn-lt"/>
              </a:rPr>
              <a:t>Special Phenomena</a:t>
            </a:r>
            <a:endParaRPr lang="en-US" u="sng" dirty="0">
              <a:solidFill>
                <a:schemeClr val="tx2"/>
              </a:solidFill>
              <a:latin typeface="+mn-lt"/>
            </a:endParaRPr>
          </a:p>
        </p:txBody>
      </p:sp>
    </p:spTree>
    <p:extLst>
      <p:ext uri="{BB962C8B-B14F-4D97-AF65-F5344CB8AC3E}">
        <p14:creationId xmlns:p14="http://schemas.microsoft.com/office/powerpoint/2010/main" xmlns="" val="7949418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p:cNvSpPr>
            <a:spLocks noGrp="1"/>
          </p:cNvSpPr>
          <p:nvPr>
            <p:ph idx="1"/>
          </p:nvPr>
        </p:nvSpPr>
        <p:spPr>
          <a:xfrm>
            <a:off x="457200" y="1371600"/>
            <a:ext cx="8229600" cy="4876800"/>
          </a:xfrm>
        </p:spPr>
        <p:txBody>
          <a:bodyPr>
            <a:normAutofit fontScale="92500" lnSpcReduction="20000"/>
          </a:bodyPr>
          <a:lstStyle/>
          <a:p>
            <a:pPr marL="0" indent="0" algn="just">
              <a:buNone/>
            </a:pPr>
            <a:r>
              <a:rPr lang="en-US" dirty="0" smtClean="0"/>
              <a:t>Alternative optimal solutions, results when the objective function is parallel to a constraint which binds in the direction of optimization. In two-variable problems we are made aware of alternative optimal solutions with the corner-point method when a “tie” occurs for the optimal corner point.</a:t>
            </a:r>
          </a:p>
          <a:p>
            <a:pPr marL="0" indent="0" algn="just">
              <a:buNone/>
            </a:pPr>
            <a:r>
              <a:rPr lang="en-US" dirty="0" smtClean="0"/>
              <a:t>When using the simplex methods, alternative optimal solutions are indicated when</a:t>
            </a:r>
          </a:p>
          <a:p>
            <a:pPr marL="0" indent="0" algn="just">
              <a:buNone/>
            </a:pPr>
            <a:r>
              <a:rPr lang="en-US" dirty="0" smtClean="0"/>
              <a:t>1-   an optimal solution has been identified,</a:t>
            </a:r>
          </a:p>
          <a:p>
            <a:pPr marL="568325" indent="-568325" algn="just">
              <a:buNone/>
            </a:pPr>
            <a:r>
              <a:rPr lang="en-US" dirty="0" smtClean="0"/>
              <a:t>2-  the row (0) coefficient for a non-basic variable equals zero.</a:t>
            </a:r>
          </a:p>
          <a:p>
            <a:pPr marL="0" indent="0" algn="just">
              <a:buNone/>
            </a:pPr>
            <a:endParaRPr lang="en-US" dirty="0"/>
          </a:p>
        </p:txBody>
      </p:sp>
      <p:sp>
        <p:nvSpPr>
          <p:cNvPr id="5"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Alternative Optimal Solutions</a:t>
            </a:r>
            <a:endParaRPr lang="en-US" u="sng" dirty="0">
              <a:solidFill>
                <a:schemeClr val="tx2"/>
              </a:solidFill>
              <a:latin typeface="+mn-lt"/>
            </a:endParaRPr>
          </a:p>
        </p:txBody>
      </p:sp>
    </p:spTree>
    <p:extLst>
      <p:ext uri="{BB962C8B-B14F-4D97-AF65-F5344CB8AC3E}">
        <p14:creationId xmlns:p14="http://schemas.microsoft.com/office/powerpoint/2010/main" xmlns="" val="1490856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47800"/>
            <a:ext cx="8011344" cy="5029200"/>
          </a:xfrm>
        </p:spPr>
        <p:txBody>
          <a:bodyPr>
            <a:normAutofit fontScale="92500" lnSpcReduction="20000"/>
          </a:bodyPr>
          <a:lstStyle/>
          <a:p>
            <a:pPr marL="0" indent="0" algn="just">
              <a:buNone/>
            </a:pPr>
            <a:r>
              <a:rPr lang="en-GB" dirty="0" smtClean="0"/>
              <a:t>The first condition confirms that there is no better solution than the present solution. The presence of a 0 in row (0) for a non-basic variable indicates that the non-basic variable can become a basic variable (can become positive) and the current value of the objective function (known to be optimal) will not change.</a:t>
            </a:r>
          </a:p>
          <a:p>
            <a:pPr marL="0" indent="0" algn="just">
              <a:buNone/>
            </a:pPr>
            <a:r>
              <a:rPr lang="en-GB" dirty="0" smtClean="0"/>
              <a:t>Consider </a:t>
            </a:r>
            <a:r>
              <a:rPr lang="en-GB" dirty="0" smtClean="0"/>
              <a:t>the LP problem:</a:t>
            </a:r>
          </a:p>
          <a:p>
            <a:pPr marL="0" indent="0" algn="just">
              <a:buNone/>
            </a:pPr>
            <a:r>
              <a:rPr lang="en-GB" dirty="0" smtClean="0"/>
              <a:t>Maximize</a:t>
            </a:r>
            <a:r>
              <a:rPr lang="en-GB" dirty="0" smtClean="0"/>
              <a:t>		z = 6x</a:t>
            </a:r>
            <a:r>
              <a:rPr lang="en-GB" baseline="-25000" dirty="0" smtClean="0"/>
              <a:t>1</a:t>
            </a:r>
            <a:r>
              <a:rPr lang="en-GB" dirty="0" smtClean="0"/>
              <a:t> + 4x</a:t>
            </a:r>
            <a:r>
              <a:rPr lang="en-GB" baseline="-25000" dirty="0" smtClean="0"/>
              <a:t>2</a:t>
            </a:r>
          </a:p>
          <a:p>
            <a:pPr marL="0" indent="0" algn="just">
              <a:buNone/>
            </a:pPr>
            <a:r>
              <a:rPr lang="en-GB" dirty="0" smtClean="0"/>
              <a:t>subject to		        x</a:t>
            </a:r>
            <a:r>
              <a:rPr lang="en-GB" baseline="-25000" dirty="0" smtClean="0"/>
              <a:t>1</a:t>
            </a:r>
            <a:r>
              <a:rPr lang="en-GB" dirty="0" smtClean="0"/>
              <a:t>  +  x</a:t>
            </a:r>
            <a:r>
              <a:rPr lang="en-GB" baseline="-25000" dirty="0" smtClean="0"/>
              <a:t>2</a:t>
            </a:r>
            <a:r>
              <a:rPr lang="en-GB" dirty="0" smtClean="0"/>
              <a:t>  ≤  5</a:t>
            </a:r>
          </a:p>
          <a:p>
            <a:pPr marL="0" indent="0" algn="just">
              <a:buNone/>
            </a:pPr>
            <a:r>
              <a:rPr lang="en-GB" dirty="0" smtClean="0"/>
              <a:t>			      3x</a:t>
            </a:r>
            <a:r>
              <a:rPr lang="en-GB" baseline="-25000" dirty="0" smtClean="0"/>
              <a:t>1</a:t>
            </a:r>
            <a:r>
              <a:rPr lang="en-GB" dirty="0" smtClean="0"/>
              <a:t>  + 2x</a:t>
            </a:r>
            <a:r>
              <a:rPr lang="en-GB" baseline="-25000" dirty="0" smtClean="0"/>
              <a:t>2</a:t>
            </a:r>
            <a:r>
              <a:rPr lang="en-GB" dirty="0" smtClean="0"/>
              <a:t> ≤ 12</a:t>
            </a:r>
          </a:p>
          <a:p>
            <a:pPr marL="0" indent="0" algn="just">
              <a:buNone/>
            </a:pPr>
            <a:r>
              <a:rPr lang="en-GB" dirty="0" smtClean="0"/>
              <a:t>			              x</a:t>
            </a:r>
            <a:r>
              <a:rPr lang="en-GB" baseline="-25000" dirty="0" smtClean="0"/>
              <a:t>1</a:t>
            </a:r>
            <a:r>
              <a:rPr lang="en-GB" dirty="0" smtClean="0"/>
              <a:t>, x</a:t>
            </a:r>
            <a:r>
              <a:rPr lang="en-GB" baseline="-25000" dirty="0" smtClean="0"/>
              <a:t>2</a:t>
            </a:r>
            <a:r>
              <a:rPr lang="en-GB" dirty="0" smtClean="0"/>
              <a:t> ≥ 0</a:t>
            </a:r>
          </a:p>
        </p:txBody>
      </p:sp>
      <p:sp>
        <p:nvSpPr>
          <p:cNvPr id="4" name="Title 5"/>
          <p:cNvSpPr>
            <a:spLocks noGrp="1"/>
          </p:cNvSpPr>
          <p:nvPr>
            <p:ph type="title"/>
          </p:nvPr>
        </p:nvSpPr>
        <p:spPr>
          <a:xfrm>
            <a:off x="457200" y="274638"/>
            <a:ext cx="8229600" cy="1143000"/>
          </a:xfrm>
        </p:spPr>
        <p:txBody>
          <a:bodyPr>
            <a:normAutofit fontScale="90000"/>
          </a:bodyPr>
          <a:lstStyle/>
          <a:p>
            <a:pPr algn="l"/>
            <a:r>
              <a:rPr lang="en-US" u="sng" dirty="0" smtClean="0">
                <a:solidFill>
                  <a:schemeClr val="tx2"/>
                </a:solidFill>
                <a:latin typeface="+mn-lt"/>
              </a:rPr>
              <a:t>Alternative Optimal Solutions cont’d</a:t>
            </a:r>
            <a:endParaRPr lang="en-US" u="sng" dirty="0">
              <a:solidFill>
                <a:schemeClr val="tx2"/>
              </a:solidFill>
              <a:latin typeface="+mn-lt"/>
            </a:endParaRPr>
          </a:p>
        </p:txBody>
      </p:sp>
    </p:spTree>
    <p:extLst>
      <p:ext uri="{BB962C8B-B14F-4D97-AF65-F5344CB8AC3E}">
        <p14:creationId xmlns:p14="http://schemas.microsoft.com/office/powerpoint/2010/main" xmlns="" val="9664774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2252790798"/>
              </p:ext>
            </p:extLst>
          </p:nvPr>
        </p:nvGraphicFramePr>
        <p:xfrm>
          <a:off x="609600" y="762000"/>
          <a:ext cx="7380896" cy="2026920"/>
        </p:xfrm>
        <a:graphic>
          <a:graphicData uri="http://schemas.openxmlformats.org/drawingml/2006/table">
            <a:tbl>
              <a:tblPr firstRow="1" bandRow="1">
                <a:tableStyleId>{2D5ABB26-0587-4C30-8999-92F81FD0307C}</a:tableStyleId>
              </a:tblPr>
              <a:tblGrid>
                <a:gridCol w="1066799"/>
                <a:gridCol w="381000"/>
                <a:gridCol w="937116"/>
                <a:gridCol w="739284"/>
                <a:gridCol w="599096"/>
                <a:gridCol w="609600"/>
                <a:gridCol w="970819"/>
                <a:gridCol w="2077182"/>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endParaRPr lang="en-US" b="0" dirty="0" smtClean="0"/>
                    </a:p>
                    <a:p>
                      <a:r>
                        <a:rPr lang="en-US" b="1" dirty="0" smtClean="0"/>
                        <a:t>               Row</a:t>
                      </a:r>
                    </a:p>
                    <a:p>
                      <a:r>
                        <a:rPr lang="en-US" b="1" dirty="0" smtClean="0"/>
                        <a:t>b</a:t>
                      </a:r>
                      <a:r>
                        <a:rPr lang="en-US" b="1" baseline="-25000" dirty="0" smtClean="0"/>
                        <a:t>i</a:t>
                      </a:r>
                      <a:r>
                        <a:rPr lang="en-US" b="1" dirty="0" smtClean="0"/>
                        <a:t>            Number     Ratio</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–6</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1" baseline="0" dirty="0" smtClean="0"/>
                        <a:t>S</a:t>
                      </a:r>
                      <a:r>
                        <a:rPr lang="en-US" b="1" baseline="-25000" dirty="0" smtClean="0"/>
                        <a:t>1</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b="1" dirty="0" smtClean="0"/>
                        <a:t>S</a:t>
                      </a:r>
                      <a:r>
                        <a:rPr lang="en-US" b="1" baseline="-25000" dirty="0" smtClean="0"/>
                        <a:t>2</a:t>
                      </a:r>
                      <a:endParaRPr lang="en-US" b="1"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12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6" name="Content Placeholder 3"/>
          <p:cNvSpPr txBox="1">
            <a:spLocks/>
          </p:cNvSpPr>
          <p:nvPr/>
        </p:nvSpPr>
        <p:spPr>
          <a:xfrm>
            <a:off x="533400" y="3352800"/>
            <a:ext cx="8229600" cy="2971800"/>
          </a:xfrm>
          <a:prstGeom prst="rect">
            <a:avLst/>
          </a:prstGeom>
        </p:spPr>
        <p:txBody>
          <a:bodyPr vert="horz" lIns="91440" tIns="45720" rIns="91440" bIns="45720" rtlCol="0">
            <a:normAutofit fontScale="85000" lnSpcReduction="10000"/>
          </a:bodyPr>
          <a:lstStyle/>
          <a:p>
            <a:pPr lvl="0" algn="just">
              <a:spcBef>
                <a:spcPct val="20000"/>
              </a:spcBef>
            </a:pPr>
            <a:r>
              <a:rPr lang="en-US" sz="3200" noProof="0" dirty="0" smtClean="0"/>
              <a:t>Above table presents the initial simplex with S</a:t>
            </a:r>
            <a:r>
              <a:rPr lang="en-US" sz="3200" baseline="-25000" noProof="0" dirty="0" smtClean="0"/>
              <a:t>1</a:t>
            </a:r>
            <a:r>
              <a:rPr lang="en-US" sz="3200" noProof="0" dirty="0" smtClean="0"/>
              <a:t> = 5 and S</a:t>
            </a:r>
            <a:r>
              <a:rPr lang="en-US" sz="3200" baseline="-25000" noProof="0" dirty="0" smtClean="0"/>
              <a:t>2</a:t>
            </a:r>
            <a:r>
              <a:rPr lang="en-US" sz="3200" noProof="0" dirty="0" smtClean="0"/>
              <a:t> = 12 being the basic variable; x</a:t>
            </a:r>
            <a:r>
              <a:rPr lang="en-US" sz="3200" baseline="-25000" noProof="0" dirty="0" smtClean="0"/>
              <a:t>1</a:t>
            </a:r>
            <a:r>
              <a:rPr lang="en-US" sz="3200" noProof="0" dirty="0" smtClean="0"/>
              <a:t> and x</a:t>
            </a:r>
            <a:r>
              <a:rPr lang="en-US" sz="3200" baseline="-25000" noProof="0" dirty="0" smtClean="0"/>
              <a:t>2</a:t>
            </a:r>
            <a:r>
              <a:rPr lang="en-US" sz="3200" noProof="0" dirty="0" smtClean="0"/>
              <a:t> are non-basic variables. By rule 1 we see that a better solution exists. Using rule 2, x</a:t>
            </a:r>
            <a:r>
              <a:rPr lang="en-US" sz="3200" baseline="-25000" noProof="0" dirty="0" smtClean="0"/>
              <a:t>1</a:t>
            </a:r>
            <a:r>
              <a:rPr lang="en-US" sz="3200" noProof="0" dirty="0" smtClean="0"/>
              <a:t> is selected as the new basic variable </a:t>
            </a:r>
            <a:r>
              <a:rPr lang="en-US" sz="3200" dirty="0"/>
              <a:t>and the x</a:t>
            </a:r>
            <a:r>
              <a:rPr lang="en-US" sz="3200" baseline="-25000" dirty="0"/>
              <a:t>1</a:t>
            </a:r>
            <a:r>
              <a:rPr lang="en-US" sz="3200" noProof="0" dirty="0" smtClean="0"/>
              <a:t> column becomes the key column. The </a:t>
            </a:r>
            <a:r>
              <a:rPr lang="en-US" sz="3200" dirty="0" smtClean="0"/>
              <a:t>b</a:t>
            </a:r>
            <a:r>
              <a:rPr lang="en-US" sz="3200" baseline="-25000" dirty="0" smtClean="0"/>
              <a:t>i</a:t>
            </a:r>
            <a:r>
              <a:rPr lang="en-US" sz="3200" dirty="0" smtClean="0"/>
              <a:t>/</a:t>
            </a:r>
            <a:r>
              <a:rPr lang="en-US" sz="3200" dirty="0" err="1" smtClean="0"/>
              <a:t>a</a:t>
            </a:r>
            <a:r>
              <a:rPr lang="en-US" sz="3200" baseline="-25000" dirty="0" err="1" smtClean="0"/>
              <a:t>ik</a:t>
            </a:r>
            <a:r>
              <a:rPr lang="en-US" sz="3200" noProof="0" dirty="0" smtClean="0"/>
              <a:t> ratios are computed with S</a:t>
            </a:r>
            <a:r>
              <a:rPr lang="en-US" sz="3200" baseline="-25000" noProof="0" dirty="0" smtClean="0"/>
              <a:t>2</a:t>
            </a:r>
            <a:r>
              <a:rPr lang="en-US" sz="3200" noProof="0" dirty="0" smtClean="0"/>
              <a:t> identified as the departing variable.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xmlns="" val="2177335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67544" y="533400"/>
            <a:ext cx="7914456" cy="3200400"/>
          </a:xfrm>
        </p:spPr>
        <p:txBody>
          <a:bodyPr>
            <a:normAutofit fontScale="70000" lnSpcReduction="20000"/>
          </a:bodyPr>
          <a:lstStyle/>
          <a:p>
            <a:pPr marL="0" indent="0" algn="just">
              <a:buNone/>
            </a:pPr>
            <a:r>
              <a:rPr lang="en-US" dirty="0" smtClean="0"/>
              <a:t>The elements in the x</a:t>
            </a:r>
            <a:r>
              <a:rPr lang="en-US" baseline="-25000" dirty="0" smtClean="0"/>
              <a:t>1</a:t>
            </a:r>
            <a:r>
              <a:rPr lang="en-US" dirty="0" smtClean="0"/>
              <a:t> column are transformed from         </a:t>
            </a:r>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r>
              <a:rPr lang="en-US" dirty="0" smtClean="0"/>
              <a:t> using row operations, with the resulting simplex tableau shown in the following table.</a:t>
            </a:r>
            <a:endParaRPr lang="en-US" dirty="0"/>
          </a:p>
          <a:p>
            <a:pPr marL="0" indent="0" algn="just">
              <a:buNone/>
            </a:pPr>
            <a:r>
              <a:rPr lang="en-US" dirty="0" smtClean="0"/>
              <a:t> In this new solution, x</a:t>
            </a:r>
            <a:r>
              <a:rPr lang="en-US" baseline="-25000" dirty="0" smtClean="0"/>
              <a:t>1</a:t>
            </a:r>
            <a:r>
              <a:rPr lang="en-US" dirty="0" smtClean="0"/>
              <a:t> has replaced S</a:t>
            </a:r>
            <a:r>
              <a:rPr lang="en-US" baseline="-25000" dirty="0" smtClean="0"/>
              <a:t>2</a:t>
            </a:r>
            <a:r>
              <a:rPr lang="en-US" dirty="0" smtClean="0"/>
              <a:t> in the basis; the basic variables are S</a:t>
            </a:r>
            <a:r>
              <a:rPr lang="en-US" baseline="-25000" dirty="0" smtClean="0"/>
              <a:t>1</a:t>
            </a:r>
            <a:r>
              <a:rPr lang="en-US" dirty="0" smtClean="0"/>
              <a:t> = 1 and x</a:t>
            </a:r>
            <a:r>
              <a:rPr lang="en-US" baseline="-25000" dirty="0" smtClean="0"/>
              <a:t>1</a:t>
            </a:r>
            <a:r>
              <a:rPr lang="en-US" dirty="0" smtClean="0"/>
              <a:t> = 4 with a resulting objective functions value of z = 24.</a:t>
            </a:r>
          </a:p>
        </p:txBody>
      </p:sp>
      <p:graphicFrame>
        <p:nvGraphicFramePr>
          <p:cNvPr id="5" name="Content Placeholder 4"/>
          <p:cNvGraphicFramePr>
            <a:graphicFrameLocks/>
          </p:cNvGraphicFramePr>
          <p:nvPr>
            <p:extLst>
              <p:ext uri="{D42A27DB-BD31-4B8C-83A1-F6EECF244321}">
                <p14:modId xmlns:p14="http://schemas.microsoft.com/office/powerpoint/2010/main" xmlns="" val="3565834149"/>
              </p:ext>
            </p:extLst>
          </p:nvPr>
        </p:nvGraphicFramePr>
        <p:xfrm>
          <a:off x="762001" y="3733799"/>
          <a:ext cx="7533295" cy="2407921"/>
        </p:xfrm>
        <a:graphic>
          <a:graphicData uri="http://schemas.openxmlformats.org/drawingml/2006/table">
            <a:tbl>
              <a:tblPr firstRow="1" bandRow="1">
                <a:tableStyleId>{2D5ABB26-0587-4C30-8999-92F81FD0307C}</a:tableStyleId>
              </a:tblPr>
              <a:tblGrid>
                <a:gridCol w="1088826"/>
                <a:gridCol w="388867"/>
                <a:gridCol w="956465"/>
                <a:gridCol w="754549"/>
                <a:gridCol w="466641"/>
                <a:gridCol w="767012"/>
                <a:gridCol w="990864"/>
                <a:gridCol w="2120071"/>
              </a:tblGrid>
              <a:tr h="181047">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endParaRPr lang="en-US" sz="1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endParaRPr lang="en-US" b="0" dirty="0" smtClean="0"/>
                    </a:p>
                    <a:p>
                      <a:r>
                        <a:rPr lang="en-US" b="1" dirty="0" smtClean="0"/>
                        <a:t>                   Row</a:t>
                      </a:r>
                    </a:p>
                    <a:p>
                      <a:pPr algn="l"/>
                      <a:r>
                        <a:rPr lang="en-US" b="1" dirty="0" smtClean="0"/>
                        <a:t>b</a:t>
                      </a:r>
                      <a:r>
                        <a:rPr lang="en-US" b="1" baseline="-25000" dirty="0" smtClean="0"/>
                        <a:t>i</a:t>
                      </a:r>
                      <a:r>
                        <a:rPr lang="en-US" b="1" dirty="0" smtClean="0"/>
                        <a:t>                Number</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905233">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440547">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24</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547">
                <a:tc>
                  <a:txBody>
                    <a:bodyPr/>
                    <a:lstStyle/>
                    <a:p>
                      <a:pPr algn="l"/>
                      <a:r>
                        <a:rPr lang="en-US" b="0" dirty="0" smtClean="0"/>
                        <a:t>S</a:t>
                      </a:r>
                      <a:r>
                        <a:rPr lang="en-US" b="0" baseline="-25000" dirty="0" smtClean="0"/>
                        <a:t>1</a:t>
                      </a:r>
                      <a:endParaRPr lang="en-US" b="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1/3</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–1/3</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440547">
                <a:tc>
                  <a:txBody>
                    <a:bodyPr/>
                    <a:lstStyle/>
                    <a:p>
                      <a:r>
                        <a:rPr lang="en-US"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2/3</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1/3</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4</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2774088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382000" cy="5821363"/>
          </a:xfrm>
        </p:spPr>
        <p:txBody>
          <a:bodyPr/>
          <a:lstStyle/>
          <a:p>
            <a:pPr marL="0" indent="0">
              <a:buNone/>
            </a:pPr>
            <a:endParaRPr lang="en-GB" dirty="0"/>
          </a:p>
        </p:txBody>
      </p:sp>
    </p:spTree>
    <p:extLst>
      <p:ext uri="{BB962C8B-B14F-4D97-AF65-F5344CB8AC3E}">
        <p14:creationId xmlns:p14="http://schemas.microsoft.com/office/powerpoint/2010/main" xmlns="" val="13850610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57200" y="533400"/>
            <a:ext cx="8229600" cy="3505200"/>
          </a:xfrm>
        </p:spPr>
        <p:txBody>
          <a:bodyPr>
            <a:normAutofit fontScale="92500" lnSpcReduction="10000"/>
          </a:bodyPr>
          <a:lstStyle/>
          <a:p>
            <a:pPr marL="0" indent="0" algn="just">
              <a:buNone/>
            </a:pPr>
            <a:r>
              <a:rPr lang="en-US" dirty="0" smtClean="0"/>
              <a:t>If in the above table we treat the x</a:t>
            </a:r>
            <a:r>
              <a:rPr lang="en-US" baseline="-25000" dirty="0" smtClean="0"/>
              <a:t>2</a:t>
            </a:r>
            <a:r>
              <a:rPr lang="en-US" dirty="0" smtClean="0"/>
              <a:t> column as a key column associated with the entry of the new basic variables x</a:t>
            </a:r>
            <a:r>
              <a:rPr lang="en-US" baseline="-25000" dirty="0" smtClean="0"/>
              <a:t>2</a:t>
            </a:r>
            <a:r>
              <a:rPr lang="en-US" dirty="0" smtClean="0"/>
              <a:t>, b</a:t>
            </a:r>
            <a:r>
              <a:rPr lang="en-US" baseline="-25000" dirty="0" smtClean="0"/>
              <a:t>i</a:t>
            </a:r>
            <a:r>
              <a:rPr lang="en-US" dirty="0" smtClean="0"/>
              <a:t>/</a:t>
            </a:r>
            <a:r>
              <a:rPr lang="en-US" dirty="0" err="1" smtClean="0"/>
              <a:t>a</a:t>
            </a:r>
            <a:r>
              <a:rPr lang="en-US" baseline="-25000" dirty="0" err="1" smtClean="0"/>
              <a:t>ik</a:t>
            </a:r>
            <a:r>
              <a:rPr lang="en-US" dirty="0" smtClean="0"/>
              <a:t> ratios are computed as usual and S</a:t>
            </a:r>
            <a:r>
              <a:rPr lang="en-US" baseline="-25000" dirty="0" smtClean="0"/>
              <a:t>1</a:t>
            </a:r>
            <a:r>
              <a:rPr lang="en-US" dirty="0" smtClean="0"/>
              <a:t> is identified as the departing variable. The following indicates the new solution. The optimality check (rule 1) indicates that the solution is optimal with x</a:t>
            </a:r>
            <a:r>
              <a:rPr lang="en-US" baseline="-25000" dirty="0" smtClean="0"/>
              <a:t>1 </a:t>
            </a:r>
            <a:r>
              <a:rPr lang="en-US" dirty="0" smtClean="0"/>
              <a:t>= 2, x</a:t>
            </a:r>
            <a:r>
              <a:rPr lang="en-US" baseline="-25000" dirty="0" smtClean="0"/>
              <a:t>2</a:t>
            </a:r>
            <a:r>
              <a:rPr lang="en-US" dirty="0" smtClean="0"/>
              <a:t> = 3, and z = 24.</a:t>
            </a:r>
          </a:p>
        </p:txBody>
      </p:sp>
      <p:graphicFrame>
        <p:nvGraphicFramePr>
          <p:cNvPr id="7" name="Content Placeholder 4"/>
          <p:cNvGraphicFramePr>
            <a:graphicFrameLocks/>
          </p:cNvGraphicFramePr>
          <p:nvPr/>
        </p:nvGraphicFramePr>
        <p:xfrm>
          <a:off x="914400" y="4114800"/>
          <a:ext cx="7380896" cy="2026920"/>
        </p:xfrm>
        <a:graphic>
          <a:graphicData uri="http://schemas.openxmlformats.org/drawingml/2006/table">
            <a:tbl>
              <a:tblPr firstRow="1" bandRow="1">
                <a:tableStyleId>{2D5ABB26-0587-4C30-8999-92F81FD0307C}</a:tableStyleId>
              </a:tblPr>
              <a:tblGrid>
                <a:gridCol w="1066799"/>
                <a:gridCol w="381000"/>
                <a:gridCol w="937116"/>
                <a:gridCol w="739284"/>
                <a:gridCol w="599096"/>
                <a:gridCol w="609600"/>
                <a:gridCol w="970819"/>
                <a:gridCol w="2077182"/>
              </a:tblGrid>
              <a:tr h="1524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endParaRPr lang="en-US" sz="1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endParaRPr lang="en-US" b="0" dirty="0" smtClean="0"/>
                    </a:p>
                    <a:p>
                      <a:r>
                        <a:rPr lang="en-US" b="1" dirty="0" smtClean="0"/>
                        <a:t>                   Row</a:t>
                      </a:r>
                    </a:p>
                    <a:p>
                      <a:r>
                        <a:rPr lang="en-US" b="1" dirty="0" smtClean="0"/>
                        <a:t>b</a:t>
                      </a:r>
                      <a:r>
                        <a:rPr lang="en-US" b="1" baseline="-25000" dirty="0" smtClean="0"/>
                        <a:t>i</a:t>
                      </a:r>
                      <a:r>
                        <a:rPr lang="en-US" b="1" dirty="0" smtClean="0"/>
                        <a:t>                Number</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24</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aseline="0"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x</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0188530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029200"/>
          </a:xfrm>
        </p:spPr>
        <p:txBody>
          <a:bodyPr>
            <a:normAutofit fontScale="85000" lnSpcReduction="10000"/>
          </a:bodyPr>
          <a:lstStyle/>
          <a:p>
            <a:pPr algn="just"/>
            <a:r>
              <a:rPr lang="en-US" dirty="0" smtClean="0"/>
              <a:t>A problem has no feasible solution if there are no values for the variables which satisfy all the constraints. </a:t>
            </a:r>
          </a:p>
          <a:p>
            <a:pPr algn="just"/>
            <a:r>
              <a:rPr lang="en-US" dirty="0" smtClean="0"/>
              <a:t>The condition of no feasible solution is signaled in the simplex method when an artificial variable appears in an optimal basis at a positive value.</a:t>
            </a:r>
          </a:p>
          <a:p>
            <a:pPr marL="0" indent="0" algn="just">
              <a:buNone/>
            </a:pPr>
            <a:r>
              <a:rPr lang="en-US" dirty="0" smtClean="0"/>
              <a:t>Let’s solve the following LP problem, which, by inspection, has no feasible solution.</a:t>
            </a:r>
          </a:p>
          <a:p>
            <a:pPr marL="0" indent="0" algn="just">
              <a:buNone/>
            </a:pPr>
            <a:r>
              <a:rPr lang="en-US" dirty="0" smtClean="0"/>
              <a:t>Maximize		z = 10x</a:t>
            </a:r>
            <a:r>
              <a:rPr lang="en-US" baseline="-25000" dirty="0" smtClean="0"/>
              <a:t>1</a:t>
            </a:r>
            <a:r>
              <a:rPr lang="en-US" dirty="0" smtClean="0"/>
              <a:t> + 20x</a:t>
            </a:r>
            <a:r>
              <a:rPr lang="en-US" baseline="-25000" dirty="0" smtClean="0"/>
              <a:t>2</a:t>
            </a:r>
          </a:p>
          <a:p>
            <a:pPr marL="0" indent="0" algn="just">
              <a:buNone/>
            </a:pPr>
            <a:r>
              <a:rPr lang="en-US" dirty="0" smtClean="0"/>
              <a:t>subject to		   x + x</a:t>
            </a:r>
            <a:r>
              <a:rPr lang="en-US" baseline="-25000" dirty="0" smtClean="0"/>
              <a:t>2</a:t>
            </a:r>
            <a:r>
              <a:rPr lang="en-US" dirty="0" smtClean="0"/>
              <a:t> ≤  5</a:t>
            </a:r>
          </a:p>
          <a:p>
            <a:pPr marL="0" indent="0" algn="just">
              <a:buNone/>
            </a:pPr>
            <a:r>
              <a:rPr lang="en-US" dirty="0" smtClean="0"/>
              <a:t>			x</a:t>
            </a:r>
            <a:r>
              <a:rPr lang="en-US" baseline="-25000" dirty="0" smtClean="0"/>
              <a:t>1  </a:t>
            </a:r>
            <a:r>
              <a:rPr lang="en-US" dirty="0" smtClean="0"/>
              <a:t>+  x</a:t>
            </a:r>
            <a:r>
              <a:rPr lang="en-US" baseline="-25000" dirty="0" smtClean="0"/>
              <a:t>2</a:t>
            </a:r>
            <a:r>
              <a:rPr lang="en-US" dirty="0" smtClean="0"/>
              <a:t>  ≥ 20</a:t>
            </a:r>
          </a:p>
          <a:p>
            <a:pPr marL="0" indent="0" algn="just">
              <a:buNone/>
            </a:pPr>
            <a:r>
              <a:rPr lang="en-US" dirty="0" smtClean="0"/>
              <a:t>			  x</a:t>
            </a:r>
            <a:r>
              <a:rPr lang="en-US" baseline="-25000" dirty="0" smtClean="0"/>
              <a:t>1 </a:t>
            </a:r>
            <a:r>
              <a:rPr lang="en-US" dirty="0" smtClean="0"/>
              <a:t>,  x</a:t>
            </a:r>
            <a:r>
              <a:rPr lang="en-US" baseline="-25000" dirty="0" smtClean="0"/>
              <a:t>2   </a:t>
            </a:r>
            <a:r>
              <a:rPr lang="en-US" dirty="0" smtClean="0"/>
              <a:t>≥  0</a:t>
            </a:r>
            <a:endParaRPr lang="en-US" dirty="0"/>
          </a:p>
        </p:txBody>
      </p:sp>
      <p:sp>
        <p:nvSpPr>
          <p:cNvPr id="4"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No Feasible Solutions</a:t>
            </a:r>
            <a:endParaRPr lang="en-US" u="sng" dirty="0">
              <a:solidFill>
                <a:schemeClr val="tx2"/>
              </a:solidFill>
              <a:latin typeface="+mn-lt"/>
            </a:endParaRPr>
          </a:p>
        </p:txBody>
      </p:sp>
    </p:spTree>
    <p:extLst>
      <p:ext uri="{BB962C8B-B14F-4D97-AF65-F5344CB8AC3E}">
        <p14:creationId xmlns:p14="http://schemas.microsoft.com/office/powerpoint/2010/main" xmlns="" val="14607580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p:cNvGraphicFramePr>
          <p:nvPr/>
        </p:nvGraphicFramePr>
        <p:xfrm>
          <a:off x="533401" y="685800"/>
          <a:ext cx="8026400" cy="2397760"/>
        </p:xfrm>
        <a:graphic>
          <a:graphicData uri="http://schemas.openxmlformats.org/drawingml/2006/table">
            <a:tbl>
              <a:tblPr firstRow="1" bandRow="1">
                <a:tableStyleId>{2D5ABB26-0587-4C30-8999-92F81FD0307C}</a:tableStyleId>
              </a:tblPr>
              <a:tblGrid>
                <a:gridCol w="1066799"/>
                <a:gridCol w="381000"/>
                <a:gridCol w="701040"/>
                <a:gridCol w="701040"/>
                <a:gridCol w="701040"/>
                <a:gridCol w="817880"/>
                <a:gridCol w="609600"/>
                <a:gridCol w="660400"/>
                <a:gridCol w="2387601"/>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Needs</a:t>
                      </a:r>
                      <a:r>
                        <a:rPr lang="en-US" b="0" baseline="0" dirty="0" smtClean="0"/>
                        <a:t> to be set equal to zero</a:t>
                      </a:r>
                      <a:endParaRPr lang="en-US" b="0" dirty="0" smtClean="0"/>
                    </a:p>
                    <a:p>
                      <a:r>
                        <a:rPr lang="en-US" b="1" dirty="0" smtClean="0"/>
                        <a:t>             Row</a:t>
                      </a:r>
                    </a:p>
                    <a:p>
                      <a:r>
                        <a:rPr lang="en-US" b="1" dirty="0" smtClean="0"/>
                        <a:t>b</a:t>
                      </a:r>
                      <a:r>
                        <a:rPr lang="en-US" b="1" baseline="-25000" dirty="0" smtClean="0"/>
                        <a:t>i</a:t>
                      </a:r>
                      <a:r>
                        <a:rPr lang="en-US" b="1" dirty="0" smtClean="0"/>
                        <a:t>          Number</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–10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                   R</a:t>
                      </a:r>
                      <a:r>
                        <a:rPr lang="en-US" b="1" baseline="-25000" dirty="0" smtClean="0"/>
                        <a:t>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7360">
                <a:tc>
                  <a:txBody>
                    <a:bodyPr/>
                    <a:lstStyle/>
                    <a:p>
                      <a:r>
                        <a:rPr lang="en-US" dirty="0" smtClean="0"/>
                        <a:t>S</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R</a:t>
                      </a:r>
                      <a:r>
                        <a:rPr lang="en-US" baseline="-25000" dirty="0" smtClean="0"/>
                        <a:t>1</a:t>
                      </a:r>
                      <a:endParaRPr lang="en-US" baseline="-25000"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A</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–1</a:t>
                      </a:r>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R</a:t>
                      </a:r>
                      <a:r>
                        <a:rPr lang="en-US" baseline="-25000" dirty="0" smtClean="0"/>
                        <a:t>2</a:t>
                      </a:r>
                      <a:endParaRPr lang="en-US" baseline="-25000" dirty="0"/>
                    </a:p>
                  </a:txBody>
                  <a:tcPr>
                    <a:lnB w="38100" cap="flat" cmpd="sng" algn="ctr">
                      <a:solidFill>
                        <a:schemeClr val="tx1"/>
                      </a:solidFill>
                      <a:prstDash val="solid"/>
                      <a:round/>
                      <a:headEnd type="none" w="med" len="med"/>
                      <a:tailEnd type="none" w="med" len="med"/>
                    </a:lnB>
                  </a:tcPr>
                </a:tc>
              </a:tr>
            </a:tbl>
          </a:graphicData>
        </a:graphic>
      </p:graphicFrame>
      <p:graphicFrame>
        <p:nvGraphicFramePr>
          <p:cNvPr id="6" name="Content Placeholder 4"/>
          <p:cNvGraphicFramePr>
            <a:graphicFrameLocks noGrp="1"/>
          </p:cNvGraphicFramePr>
          <p:nvPr>
            <p:ph idx="1"/>
            <p:extLst>
              <p:ext uri="{D42A27DB-BD31-4B8C-83A1-F6EECF244321}">
                <p14:modId xmlns:p14="http://schemas.microsoft.com/office/powerpoint/2010/main" xmlns="" val="121090690"/>
              </p:ext>
            </p:extLst>
          </p:nvPr>
        </p:nvGraphicFramePr>
        <p:xfrm>
          <a:off x="609600" y="3886200"/>
          <a:ext cx="8153400" cy="2209799"/>
        </p:xfrm>
        <a:graphic>
          <a:graphicData uri="http://schemas.openxmlformats.org/drawingml/2006/table">
            <a:tbl>
              <a:tblPr firstRow="1" bandRow="1">
                <a:tableStyleId>{2D5ABB26-0587-4C30-8999-92F81FD0307C}</a:tableStyleId>
              </a:tblPr>
              <a:tblGrid>
                <a:gridCol w="1083679"/>
                <a:gridCol w="387028"/>
                <a:gridCol w="951944"/>
                <a:gridCol w="905794"/>
                <a:gridCol w="500905"/>
                <a:gridCol w="608575"/>
                <a:gridCol w="619246"/>
                <a:gridCol w="986180"/>
                <a:gridCol w="2110049"/>
              </a:tblGrid>
              <a:tr h="498451">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Transformed to zero</a:t>
                      </a:r>
                    </a:p>
                    <a:p>
                      <a:r>
                        <a:rPr lang="en-US" b="1" dirty="0" smtClean="0"/>
                        <a:t>               Row</a:t>
                      </a:r>
                    </a:p>
                    <a:p>
                      <a:r>
                        <a:rPr lang="en-US" b="1" dirty="0" smtClean="0"/>
                        <a:t>b</a:t>
                      </a:r>
                      <a:r>
                        <a:rPr lang="en-US" b="1" baseline="-25000" dirty="0" smtClean="0"/>
                        <a:t>i</a:t>
                      </a:r>
                      <a:r>
                        <a:rPr lang="en-US" b="1" dirty="0" smtClean="0"/>
                        <a:t>            Number     b</a:t>
                      </a:r>
                      <a:r>
                        <a:rPr lang="en-US" b="1" baseline="-25000" dirty="0" smtClean="0"/>
                        <a:t>i</a:t>
                      </a:r>
                      <a:r>
                        <a:rPr lang="en-US" b="1" dirty="0" smtClean="0"/>
                        <a:t>/</a:t>
                      </a:r>
                      <a:r>
                        <a:rPr lang="en-US" b="1" dirty="0" err="1" smtClean="0"/>
                        <a:t>a</a:t>
                      </a:r>
                      <a:r>
                        <a:rPr lang="en-US" b="1" baseline="-25000" dirty="0" err="1" smtClean="0"/>
                        <a:t>ik</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98451">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404299">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–10–M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–20–M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–20M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4299">
                <a:tc>
                  <a:txBody>
                    <a:bodyPr/>
                    <a:lstStyle/>
                    <a:p>
                      <a:r>
                        <a:rPr lang="en-US" dirty="0" smtClean="0"/>
                        <a:t>S</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5/1 = 5*</a:t>
                      </a:r>
                      <a:endParaRPr lang="en-US" dirty="0"/>
                    </a:p>
                  </a:txBody>
                  <a:tcPr>
                    <a:lnT w="12700" cap="flat" cmpd="sng" algn="ctr">
                      <a:solidFill>
                        <a:schemeClr val="tx1"/>
                      </a:solidFill>
                      <a:prstDash val="solid"/>
                      <a:round/>
                      <a:headEnd type="none" w="med" len="med"/>
                      <a:tailEnd type="none" w="med" len="med"/>
                    </a:lnT>
                  </a:tcPr>
                </a:tc>
              </a:tr>
              <a:tr h="404299">
                <a:tc>
                  <a:txBody>
                    <a:bodyPr/>
                    <a:lstStyle/>
                    <a:p>
                      <a:r>
                        <a:rPr lang="en-US" dirty="0" smtClean="0"/>
                        <a:t>A</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20/1 = </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4202813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4"/>
          <p:cNvGraphicFramePr>
            <a:graphicFrameLocks/>
          </p:cNvGraphicFramePr>
          <p:nvPr/>
        </p:nvGraphicFramePr>
        <p:xfrm>
          <a:off x="685800" y="914400"/>
          <a:ext cx="7848602" cy="1752600"/>
        </p:xfrm>
        <a:graphic>
          <a:graphicData uri="http://schemas.openxmlformats.org/drawingml/2006/table">
            <a:tbl>
              <a:tblPr firstRow="1" bandRow="1">
                <a:tableStyleId>{2D5ABB26-0587-4C30-8999-92F81FD0307C}</a:tableStyleId>
              </a:tblPr>
              <a:tblGrid>
                <a:gridCol w="1101823"/>
                <a:gridCol w="558459"/>
                <a:gridCol w="679206"/>
                <a:gridCol w="556112"/>
                <a:gridCol w="802300"/>
                <a:gridCol w="679206"/>
                <a:gridCol w="679206"/>
                <a:gridCol w="1344488"/>
                <a:gridCol w="1447802"/>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S</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E</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a:r>
                        <a:rPr lang="en-US" b="1" dirty="0" smtClean="0"/>
                        <a:t>                         Row</a:t>
                      </a:r>
                    </a:p>
                    <a:p>
                      <a:pPr algn="l"/>
                      <a:r>
                        <a:rPr lang="en-US" b="1" dirty="0" smtClean="0"/>
                        <a:t>         b</a:t>
                      </a:r>
                      <a:r>
                        <a:rPr lang="en-US" b="1" baseline="-25000" dirty="0" smtClean="0"/>
                        <a:t>i</a:t>
                      </a:r>
                      <a:r>
                        <a:rPr lang="en-US" b="1" dirty="0" smtClean="0"/>
                        <a:t>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pPr algn="ctr"/>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10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baseline="30000" dirty="0" smtClean="0"/>
                        <a:t> </a:t>
                      </a:r>
                      <a:r>
                        <a:rPr lang="en-US" b="1" baseline="0" dirty="0" smtClean="0"/>
                        <a:t> 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M+20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baseline="30000" dirty="0" smtClean="0"/>
                        <a:t> </a:t>
                      </a:r>
                      <a:r>
                        <a:rPr lang="en-US" b="1" baseline="0" dirty="0" smtClean="0"/>
                        <a:t>  0</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–15M+100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x</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baseline="30000" dirty="0" smtClean="0"/>
                        <a:t> </a:t>
                      </a:r>
                      <a:r>
                        <a:rPr lang="en-US" baseline="0" dirty="0" smtClean="0"/>
                        <a:t> 1</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baseline="0" dirty="0" smtClean="0"/>
                        <a:t>  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A</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baseline="30000" dirty="0" smtClean="0"/>
                        <a:t> </a:t>
                      </a:r>
                      <a:r>
                        <a:rPr lang="en-US" baseline="0" dirty="0" smtClean="0"/>
                        <a:t>  0</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15</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4" name="Content Placeholder 3"/>
          <p:cNvSpPr>
            <a:spLocks noGrp="1"/>
          </p:cNvSpPr>
          <p:nvPr>
            <p:ph idx="1"/>
          </p:nvPr>
        </p:nvSpPr>
        <p:spPr>
          <a:xfrm>
            <a:off x="228600" y="2819400"/>
            <a:ext cx="8610600" cy="3505200"/>
          </a:xfrm>
        </p:spPr>
        <p:txBody>
          <a:bodyPr>
            <a:normAutofit fontScale="77500" lnSpcReduction="20000"/>
          </a:bodyPr>
          <a:lstStyle/>
          <a:p>
            <a:pPr algn="just"/>
            <a:r>
              <a:rPr lang="en-US" dirty="0" smtClean="0"/>
              <a:t>The above 3 tables present the simplex iterations in solving this problem. </a:t>
            </a:r>
          </a:p>
          <a:p>
            <a:pPr algn="just"/>
            <a:r>
              <a:rPr lang="en-US" dirty="0" smtClean="0"/>
              <a:t>In the above table, all row (0) coefficient are greater than or equal to 0, indicating an optimal solution.</a:t>
            </a:r>
          </a:p>
          <a:p>
            <a:pPr algn="just"/>
            <a:r>
              <a:rPr lang="en-US" dirty="0" smtClean="0"/>
              <a:t> However, one of the basic variables is A</a:t>
            </a:r>
            <a:r>
              <a:rPr lang="en-US" baseline="-25000" dirty="0" smtClean="0"/>
              <a:t>2</a:t>
            </a:r>
            <a:r>
              <a:rPr lang="en-US" dirty="0" smtClean="0"/>
              <a:t> and it has a value of 15; that is, the optimal solution is x</a:t>
            </a:r>
            <a:r>
              <a:rPr lang="en-US" baseline="-25000" dirty="0" smtClean="0"/>
              <a:t>2</a:t>
            </a:r>
            <a:r>
              <a:rPr lang="en-US" dirty="0" smtClean="0"/>
              <a:t> = 5, A</a:t>
            </a:r>
            <a:r>
              <a:rPr lang="en-US" baseline="-25000" dirty="0" smtClean="0"/>
              <a:t>2</a:t>
            </a:r>
            <a:r>
              <a:rPr lang="en-US" dirty="0" smtClean="0"/>
              <a:t> = 15, and z = -15M + 100.</a:t>
            </a:r>
          </a:p>
          <a:p>
            <a:pPr algn="just"/>
            <a:r>
              <a:rPr lang="en-US" dirty="0" smtClean="0"/>
              <a:t>Since an artificial </a:t>
            </a:r>
            <a:r>
              <a:rPr lang="en-US" dirty="0" smtClean="0"/>
              <a:t>variable </a:t>
            </a:r>
            <a:r>
              <a:rPr lang="en-US" dirty="0" smtClean="0"/>
              <a:t>have no meaning in </a:t>
            </a:r>
            <a:r>
              <a:rPr lang="en-US" dirty="0" smtClean="0"/>
              <a:t>a </a:t>
            </a:r>
            <a:r>
              <a:rPr lang="en-US" dirty="0" smtClean="0"/>
              <a:t>LP problem, and the assignment of A</a:t>
            </a:r>
            <a:r>
              <a:rPr lang="en-US" baseline="-25000" dirty="0" smtClean="0"/>
              <a:t>2</a:t>
            </a:r>
            <a:r>
              <a:rPr lang="en-US" dirty="0" smtClean="0"/>
              <a:t> = 15 signals no feasible solution to the problem.</a:t>
            </a:r>
            <a:endParaRPr lang="en-US" dirty="0"/>
          </a:p>
        </p:txBody>
      </p:sp>
    </p:spTree>
    <p:extLst>
      <p:ext uri="{BB962C8B-B14F-4D97-AF65-F5344CB8AC3E}">
        <p14:creationId xmlns:p14="http://schemas.microsoft.com/office/powerpoint/2010/main" xmlns="" val="42382096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00600"/>
          </a:xfrm>
        </p:spPr>
        <p:txBody>
          <a:bodyPr>
            <a:normAutofit fontScale="92500" lnSpcReduction="10000"/>
          </a:bodyPr>
          <a:lstStyle/>
          <a:p>
            <a:pPr marL="0" indent="0" algn="just">
              <a:buNone/>
            </a:pPr>
            <a:r>
              <a:rPr lang="en-US" dirty="0" smtClean="0"/>
              <a:t>Unbounded solutions exist when </a:t>
            </a:r>
          </a:p>
          <a:p>
            <a:pPr marL="514350" indent="-514350" algn="just">
              <a:buFont typeface="+mj-lt"/>
              <a:buAutoNum type="arabicPeriod"/>
            </a:pPr>
            <a:r>
              <a:rPr lang="en-US" dirty="0" smtClean="0"/>
              <a:t> there is an unbounded solution space</a:t>
            </a:r>
          </a:p>
          <a:p>
            <a:pPr marL="514350" indent="-514350" algn="just">
              <a:buFont typeface="+mj-lt"/>
              <a:buAutoNum type="arabicPeriod"/>
            </a:pPr>
            <a:r>
              <a:rPr lang="en-US" dirty="0" smtClean="0"/>
              <a:t> Improvement in the objective function occurs with movement in the direction of the unbounded portion of the solution space.</a:t>
            </a:r>
          </a:p>
          <a:p>
            <a:pPr marL="514350" indent="-514350" algn="just">
              <a:buFont typeface="+mj-lt"/>
              <a:buAutoNum type="arabicPeriod"/>
            </a:pPr>
            <a:r>
              <a:rPr lang="en-US" dirty="0" smtClean="0"/>
              <a:t>If at any iteration of the simplex method the </a:t>
            </a:r>
            <a:r>
              <a:rPr lang="en-US" dirty="0" err="1" smtClean="0"/>
              <a:t>a</a:t>
            </a:r>
            <a:r>
              <a:rPr lang="en-US" baseline="-25000" dirty="0" err="1" smtClean="0"/>
              <a:t>ik</a:t>
            </a:r>
            <a:r>
              <a:rPr lang="en-US" baseline="-25000" dirty="0" smtClean="0"/>
              <a:t> </a:t>
            </a:r>
            <a:r>
              <a:rPr lang="en-US" dirty="0" smtClean="0"/>
              <a:t>values are all 0 or negative for the variable selected to become the new basic variable, there is an unbounded solution for the LP problem.</a:t>
            </a:r>
            <a:endParaRPr lang="en-US" dirty="0"/>
          </a:p>
        </p:txBody>
      </p:sp>
      <p:sp>
        <p:nvSpPr>
          <p:cNvPr id="4" name="Title 1"/>
          <p:cNvSpPr>
            <a:spLocks noGrp="1"/>
          </p:cNvSpPr>
          <p:nvPr>
            <p:ph type="title"/>
          </p:nvPr>
        </p:nvSpPr>
        <p:spPr>
          <a:xfrm>
            <a:off x="457200" y="274638"/>
            <a:ext cx="8229600" cy="1020762"/>
          </a:xfrm>
        </p:spPr>
        <p:txBody>
          <a:bodyPr>
            <a:normAutofit/>
          </a:bodyPr>
          <a:lstStyle/>
          <a:p>
            <a:pPr algn="l"/>
            <a:r>
              <a:rPr lang="en-US" sz="3600" u="sng" dirty="0" smtClean="0">
                <a:solidFill>
                  <a:schemeClr val="tx2"/>
                </a:solidFill>
              </a:rPr>
              <a:t>Unbounded Solutions</a:t>
            </a:r>
            <a:endParaRPr lang="en-US" sz="3600" u="sng" dirty="0">
              <a:solidFill>
                <a:schemeClr val="tx2"/>
              </a:solidFill>
            </a:endParaRPr>
          </a:p>
        </p:txBody>
      </p:sp>
    </p:spTree>
    <p:extLst>
      <p:ext uri="{BB962C8B-B14F-4D97-AF65-F5344CB8AC3E}">
        <p14:creationId xmlns:p14="http://schemas.microsoft.com/office/powerpoint/2010/main" xmlns="" val="4303323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
          <p:cNvSpPr>
            <a:spLocks noGrp="1"/>
          </p:cNvSpPr>
          <p:nvPr>
            <p:ph idx="1"/>
          </p:nvPr>
        </p:nvSpPr>
        <p:spPr>
          <a:xfrm>
            <a:off x="457200" y="533400"/>
            <a:ext cx="8305800" cy="3048000"/>
          </a:xfrm>
        </p:spPr>
        <p:txBody>
          <a:bodyPr>
            <a:normAutofit/>
          </a:bodyPr>
          <a:lstStyle/>
          <a:p>
            <a:pPr marL="0" indent="0">
              <a:buNone/>
            </a:pPr>
            <a:r>
              <a:rPr lang="en-US" dirty="0" smtClean="0"/>
              <a:t>Consider the following problem:</a:t>
            </a:r>
          </a:p>
          <a:p>
            <a:pPr marL="0" indent="0">
              <a:buNone/>
            </a:pPr>
            <a:r>
              <a:rPr lang="en-US" dirty="0" smtClean="0"/>
              <a:t>Maximize 		z = –2x</a:t>
            </a:r>
            <a:r>
              <a:rPr lang="en-US" baseline="-25000" dirty="0" smtClean="0"/>
              <a:t>1</a:t>
            </a:r>
            <a:r>
              <a:rPr lang="en-US" dirty="0" smtClean="0"/>
              <a:t> + 3x</a:t>
            </a:r>
            <a:r>
              <a:rPr lang="en-US" baseline="-25000" dirty="0" smtClean="0"/>
              <a:t>2</a:t>
            </a:r>
          </a:p>
          <a:p>
            <a:pPr marL="0" indent="0">
              <a:buNone/>
            </a:pPr>
            <a:r>
              <a:rPr lang="en-US" dirty="0" smtClean="0"/>
              <a:t>subject to		    x</a:t>
            </a:r>
            <a:r>
              <a:rPr lang="en-US" baseline="-25000" dirty="0" smtClean="0"/>
              <a:t>1</a:t>
            </a:r>
            <a:r>
              <a:rPr lang="en-US" dirty="0" smtClean="0"/>
              <a:t>        ≤ 10</a:t>
            </a:r>
          </a:p>
          <a:p>
            <a:pPr marL="0" indent="0">
              <a:buNone/>
            </a:pPr>
            <a:r>
              <a:rPr lang="en-US" dirty="0" smtClean="0"/>
              <a:t>			2x</a:t>
            </a:r>
            <a:r>
              <a:rPr lang="en-US" baseline="-25000" dirty="0" smtClean="0"/>
              <a:t>1</a:t>
            </a:r>
            <a:r>
              <a:rPr lang="en-US" dirty="0" smtClean="0"/>
              <a:t> – x</a:t>
            </a:r>
            <a:r>
              <a:rPr lang="en-US" baseline="-25000" dirty="0" smtClean="0"/>
              <a:t>2</a:t>
            </a:r>
            <a:r>
              <a:rPr lang="en-US" dirty="0" smtClean="0"/>
              <a:t>  ≤ 30</a:t>
            </a:r>
          </a:p>
          <a:p>
            <a:pPr marL="0" indent="0">
              <a:buNone/>
            </a:pPr>
            <a:r>
              <a:rPr lang="en-US" dirty="0" smtClean="0"/>
              <a:t>			     x</a:t>
            </a:r>
            <a:r>
              <a:rPr lang="en-US" baseline="-25000" dirty="0" smtClean="0"/>
              <a:t>1</a:t>
            </a:r>
            <a:r>
              <a:rPr lang="en-US" dirty="0" smtClean="0"/>
              <a:t>, x</a:t>
            </a:r>
            <a:r>
              <a:rPr lang="en-US" baseline="-25000" dirty="0" smtClean="0"/>
              <a:t>2</a:t>
            </a:r>
            <a:r>
              <a:rPr lang="en-US" dirty="0" smtClean="0"/>
              <a:t>  ≥  0</a:t>
            </a:r>
          </a:p>
          <a:p>
            <a:pPr marL="0" indent="0" algn="just">
              <a:buNone/>
            </a:pPr>
            <a:endParaRPr lang="en-US" dirty="0" smtClean="0"/>
          </a:p>
        </p:txBody>
      </p:sp>
      <p:graphicFrame>
        <p:nvGraphicFramePr>
          <p:cNvPr id="3" name="Content Placeholder 4"/>
          <p:cNvGraphicFramePr>
            <a:graphicFrameLocks/>
          </p:cNvGraphicFramePr>
          <p:nvPr>
            <p:extLst>
              <p:ext uri="{D42A27DB-BD31-4B8C-83A1-F6EECF244321}">
                <p14:modId xmlns:p14="http://schemas.microsoft.com/office/powerpoint/2010/main" xmlns="" val="176359070"/>
              </p:ext>
            </p:extLst>
          </p:nvPr>
        </p:nvGraphicFramePr>
        <p:xfrm>
          <a:off x="304800" y="3886200"/>
          <a:ext cx="7772399" cy="1844040"/>
        </p:xfrm>
        <a:graphic>
          <a:graphicData uri="http://schemas.openxmlformats.org/drawingml/2006/table">
            <a:tbl>
              <a:tblPr firstRow="1" bandRow="1">
                <a:tableStyleId>{2D5ABB26-0587-4C30-8999-92F81FD0307C}</a:tableStyleId>
              </a:tblPr>
              <a:tblGrid>
                <a:gridCol w="1880957"/>
                <a:gridCol w="633643"/>
                <a:gridCol w="1028700"/>
                <a:gridCol w="1028700"/>
                <a:gridCol w="1028700"/>
                <a:gridCol w="1028700"/>
                <a:gridCol w="1142999"/>
              </a:tblGrid>
              <a:tr h="32004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r>
                        <a:rPr lang="en-US" dirty="0" smtClean="0"/>
                        <a:t>Key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endParaRPr lang="en-US" b="1" dirty="0" smtClean="0"/>
                    </a:p>
                    <a:p>
                      <a:pPr algn="ctr"/>
                      <a:r>
                        <a:rPr lang="en-US" b="1" dirty="0" smtClean="0"/>
                        <a:t>b</a:t>
                      </a:r>
                      <a:r>
                        <a:rPr lang="en-US" b="1" baseline="-25000" dirty="0" smtClean="0"/>
                        <a:t>i</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vMerge="1">
                  <a:txBody>
                    <a:bodyPr/>
                    <a:lstStyle/>
                    <a:p>
                      <a:endParaRPr lang="en-US"/>
                    </a:p>
                  </a:txBody>
                  <a:tcPr/>
                </a:tc>
                <a:tc vMerge="1">
                  <a:txBody>
                    <a:bodyPr/>
                    <a:lstStyle/>
                    <a:p>
                      <a:endParaRPr lang="en-US"/>
                    </a:p>
                  </a:txBody>
                  <a:tcPr/>
                </a:tc>
                <a:tc>
                  <a:txBody>
                    <a:bodyPr/>
                    <a:lstStyle/>
                    <a:p>
                      <a:pPr algn="ctr"/>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r>
              <a:tr h="370840">
                <a:tc vMerge="1">
                  <a:txBody>
                    <a:bodyPr/>
                    <a:lstStyle/>
                    <a:p>
                      <a:endParaRPr lang="en-US" dirty="0"/>
                    </a:p>
                  </a:txBody>
                  <a:tcPr/>
                </a:tc>
                <a:tc>
                  <a:txBody>
                    <a:bodyPr/>
                    <a:lstStyle/>
                    <a:p>
                      <a:pPr algn="ctr"/>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–3</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S</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–1</a:t>
                      </a:r>
                      <a:endParaRPr lang="en-US" b="0" baseline="-25000" dirty="0" smtClean="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a:t>
                      </a:r>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30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090540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81000" y="2743200"/>
            <a:ext cx="8305800" cy="3733800"/>
          </a:xfrm>
        </p:spPr>
        <p:txBody>
          <a:bodyPr>
            <a:normAutofit fontScale="92500" lnSpcReduction="10000"/>
          </a:bodyPr>
          <a:lstStyle/>
          <a:p>
            <a:pPr marL="0" indent="0" algn="just">
              <a:buNone/>
            </a:pPr>
            <a:r>
              <a:rPr lang="en-US" dirty="0" smtClean="0"/>
              <a:t> The above table presents the initial simplex tableau. Row (0) indicates that the non-basic variable x</a:t>
            </a:r>
            <a:r>
              <a:rPr lang="en-US" baseline="-25000" dirty="0" smtClean="0"/>
              <a:t>2</a:t>
            </a:r>
            <a:r>
              <a:rPr lang="en-US" dirty="0" smtClean="0"/>
              <a:t> will result in an improved value of z. However, the  values are 0 and –1, these suggest that for each unit introduced of x</a:t>
            </a:r>
            <a:r>
              <a:rPr lang="en-US" baseline="-25000" dirty="0" smtClean="0"/>
              <a:t>2</a:t>
            </a:r>
            <a:r>
              <a:rPr lang="en-US" dirty="0" smtClean="0"/>
              <a:t>, S</a:t>
            </a:r>
            <a:r>
              <a:rPr lang="en-US" baseline="-25000" dirty="0" smtClean="0"/>
              <a:t>1</a:t>
            </a:r>
            <a:r>
              <a:rPr lang="en-US" dirty="0" smtClean="0"/>
              <a:t> will not change and S</a:t>
            </a:r>
            <a:r>
              <a:rPr lang="en-US" baseline="-25000" dirty="0" smtClean="0"/>
              <a:t>2</a:t>
            </a:r>
            <a:r>
              <a:rPr lang="en-US" dirty="0" smtClean="0"/>
              <a:t> will increase by 1 unit. Neither of these basic variables will be driven to zero. This signals an unbounded solution</a:t>
            </a:r>
          </a:p>
        </p:txBody>
      </p:sp>
      <p:graphicFrame>
        <p:nvGraphicFramePr>
          <p:cNvPr id="6" name="Content Placeholder 4"/>
          <p:cNvGraphicFramePr>
            <a:graphicFrameLocks/>
          </p:cNvGraphicFramePr>
          <p:nvPr>
            <p:extLst>
              <p:ext uri="{D42A27DB-BD31-4B8C-83A1-F6EECF244321}">
                <p14:modId xmlns:p14="http://schemas.microsoft.com/office/powerpoint/2010/main" xmlns="" val="4208357946"/>
              </p:ext>
            </p:extLst>
          </p:nvPr>
        </p:nvGraphicFramePr>
        <p:xfrm>
          <a:off x="228600" y="609600"/>
          <a:ext cx="7772399" cy="1844040"/>
        </p:xfrm>
        <a:graphic>
          <a:graphicData uri="http://schemas.openxmlformats.org/drawingml/2006/table">
            <a:tbl>
              <a:tblPr firstRow="1" bandRow="1">
                <a:tableStyleId>{2D5ABB26-0587-4C30-8999-92F81FD0307C}</a:tableStyleId>
              </a:tblPr>
              <a:tblGrid>
                <a:gridCol w="1880957"/>
                <a:gridCol w="633643"/>
                <a:gridCol w="1028700"/>
                <a:gridCol w="1028700"/>
                <a:gridCol w="1028700"/>
                <a:gridCol w="1028700"/>
                <a:gridCol w="1142999"/>
              </a:tblGrid>
              <a:tr h="32004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r>
                        <a:rPr lang="en-US" dirty="0" smtClean="0"/>
                        <a:t>Key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endParaRPr lang="en-US" b="1" dirty="0" smtClean="0"/>
                    </a:p>
                    <a:p>
                      <a:pPr algn="ctr"/>
                      <a:r>
                        <a:rPr lang="en-US" b="1" dirty="0" smtClean="0"/>
                        <a:t>b</a:t>
                      </a:r>
                      <a:r>
                        <a:rPr lang="en-US" b="1" baseline="-25000" dirty="0" smtClean="0"/>
                        <a:t>i</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vMerge="1">
                  <a:txBody>
                    <a:bodyPr/>
                    <a:lstStyle/>
                    <a:p>
                      <a:endParaRPr lang="en-US"/>
                    </a:p>
                  </a:txBody>
                  <a:tcPr/>
                </a:tc>
                <a:tc vMerge="1">
                  <a:txBody>
                    <a:bodyPr/>
                    <a:lstStyle/>
                    <a:p>
                      <a:endParaRPr lang="en-US"/>
                    </a:p>
                  </a:txBody>
                  <a:tcPr/>
                </a:tc>
                <a:tc>
                  <a:txBody>
                    <a:bodyPr/>
                    <a:lstStyle/>
                    <a:p>
                      <a:pPr algn="ctr"/>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r>
              <a:tr h="370840">
                <a:tc vMerge="1">
                  <a:txBody>
                    <a:bodyPr/>
                    <a:lstStyle/>
                    <a:p>
                      <a:endParaRPr lang="en-US" dirty="0"/>
                    </a:p>
                  </a:txBody>
                  <a:tcPr/>
                </a:tc>
                <a:tc>
                  <a:txBody>
                    <a:bodyPr/>
                    <a:lstStyle/>
                    <a:p>
                      <a:pPr algn="ctr"/>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–3</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S</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–1</a:t>
                      </a:r>
                      <a:endParaRPr lang="en-US" b="0" baseline="-25000" dirty="0" smtClean="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a:t>
                      </a:r>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30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4168878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dirty="0"/>
              <a:t>Minimization problems</a:t>
            </a:r>
          </a:p>
          <a:p>
            <a:r>
              <a:rPr lang="en-US" dirty="0"/>
              <a:t>Special phenomena</a:t>
            </a:r>
          </a:p>
          <a:p>
            <a:pPr marL="514350" indent="-514350">
              <a:buFont typeface="+mj-lt"/>
              <a:buAutoNum type="arabicPeriod"/>
            </a:pPr>
            <a:r>
              <a:rPr lang="en-US" dirty="0"/>
              <a:t>Alternative Optimal Solutions</a:t>
            </a:r>
          </a:p>
          <a:p>
            <a:pPr marL="514350" indent="-514350">
              <a:buFont typeface="+mj-lt"/>
              <a:buAutoNum type="arabicPeriod"/>
            </a:pPr>
            <a:r>
              <a:rPr lang="en-US" dirty="0"/>
              <a:t>No Feasible Solution</a:t>
            </a:r>
          </a:p>
          <a:p>
            <a:pPr marL="514350" indent="-514350">
              <a:buFont typeface="+mj-lt"/>
              <a:buAutoNum type="arabicPeriod"/>
            </a:pPr>
            <a:r>
              <a:rPr lang="en-US" dirty="0"/>
              <a:t>Unbounded Solutions</a:t>
            </a:r>
          </a:p>
          <a:p>
            <a:r>
              <a:rPr lang="en-US" dirty="0"/>
              <a:t>Examples</a:t>
            </a:r>
          </a:p>
          <a:p>
            <a:pPr marL="0" indent="0">
              <a:buNone/>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Next Lecture</a:t>
            </a:r>
            <a:endParaRPr lang="en-US" u="sng" dirty="0">
              <a:solidFill>
                <a:schemeClr val="tx2"/>
              </a:solidFill>
            </a:endParaRPr>
          </a:p>
        </p:txBody>
      </p:sp>
      <p:sp>
        <p:nvSpPr>
          <p:cNvPr id="3" name="Content Placeholder 2"/>
          <p:cNvSpPr>
            <a:spLocks noGrp="1"/>
          </p:cNvSpPr>
          <p:nvPr>
            <p:ph idx="1"/>
          </p:nvPr>
        </p:nvSpPr>
        <p:spPr/>
        <p:txBody>
          <a:bodyPr/>
          <a:lstStyle/>
          <a:p>
            <a:r>
              <a:rPr lang="en-US" smtClean="0"/>
              <a:t> </a:t>
            </a:r>
            <a:r>
              <a:rPr lang="en-US" dirty="0"/>
              <a:t>The Dual Problem</a:t>
            </a:r>
          </a:p>
          <a:p>
            <a:r>
              <a:rPr lang="en-US" dirty="0"/>
              <a:t>Formulation of the Dual Problem</a:t>
            </a:r>
          </a:p>
          <a:p>
            <a:r>
              <a:rPr lang="en-US" dirty="0"/>
              <a:t>Primal-Dual Solutions</a:t>
            </a:r>
          </a:p>
          <a:p>
            <a:r>
              <a:rPr lang="en-US" dirty="0" smtClean="0"/>
              <a:t>Properties</a:t>
            </a:r>
            <a:endParaRPr lang="en-US" dirty="0"/>
          </a:p>
          <a:p>
            <a:r>
              <a:rPr lang="en-US" dirty="0"/>
              <a:t>Examples</a:t>
            </a:r>
          </a:p>
          <a:p>
            <a:pPr marL="0" indent="0">
              <a:buNone/>
            </a:pPr>
            <a:endParaRPr lang="en-US" dirty="0"/>
          </a:p>
        </p:txBody>
      </p:sp>
    </p:spTree>
    <p:extLst>
      <p:ext uri="{BB962C8B-B14F-4D97-AF65-F5344CB8AC3E}">
        <p14:creationId xmlns:p14="http://schemas.microsoft.com/office/powerpoint/2010/main" xmlns="" val="11947343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635</TotalTime>
  <Words>1801</Words>
  <Application>Microsoft Office PowerPoint</Application>
  <PresentationFormat>On-screen Show (4:3)</PresentationFormat>
  <Paragraphs>530</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Business Mathematics  MTH-367 </vt:lpstr>
      <vt:lpstr>Slide 2</vt:lpstr>
      <vt:lpstr>Last Lecture’s Summary</vt:lpstr>
      <vt:lpstr>Today’s topics</vt:lpstr>
      <vt:lpstr>Minimization Problems</vt:lpstr>
      <vt:lpstr>Slide 6</vt:lpstr>
      <vt:lpstr>Slide 7</vt:lpstr>
      <vt:lpstr>Example</vt:lpstr>
      <vt:lpstr>Slide 9</vt:lpstr>
      <vt:lpstr>Slide 10</vt:lpstr>
      <vt:lpstr>Slide 11</vt:lpstr>
      <vt:lpstr>Slide 12</vt:lpstr>
      <vt:lpstr>Slide 13</vt:lpstr>
      <vt:lpstr>Slide 14</vt:lpstr>
      <vt:lpstr>Slide 15</vt:lpstr>
      <vt:lpstr>Slide 16</vt:lpstr>
      <vt:lpstr>Special Phenomena</vt:lpstr>
      <vt:lpstr>Alternative Optimal Solutions</vt:lpstr>
      <vt:lpstr>Alternative Optimal Solutions cont’d</vt:lpstr>
      <vt:lpstr>Slide 20</vt:lpstr>
      <vt:lpstr>Slide 21</vt:lpstr>
      <vt:lpstr>Slide 22</vt:lpstr>
      <vt:lpstr>Slide 23</vt:lpstr>
      <vt:lpstr>No Feasible Solutions</vt:lpstr>
      <vt:lpstr>Slide 25</vt:lpstr>
      <vt:lpstr>Slide 26</vt:lpstr>
      <vt:lpstr>Unbounded Solutions</vt:lpstr>
      <vt:lpstr>Slide 28</vt:lpstr>
      <vt:lpstr>Slide 29</vt:lpstr>
      <vt:lpstr>Review</vt:lpstr>
      <vt:lpstr>Next Lecture</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119</cp:revision>
  <dcterms:created xsi:type="dcterms:W3CDTF">2012-08-14T18:22:23Z</dcterms:created>
  <dcterms:modified xsi:type="dcterms:W3CDTF">2012-12-22T15:40:34Z</dcterms:modified>
</cp:coreProperties>
</file>