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2" r:id="rId2"/>
    <p:sldId id="303" r:id="rId3"/>
    <p:sldId id="289" r:id="rId4"/>
    <p:sldId id="290" r:id="rId5"/>
    <p:sldId id="299" r:id="rId6"/>
    <p:sldId id="300" r:id="rId7"/>
    <p:sldId id="272" r:id="rId8"/>
    <p:sldId id="273" r:id="rId9"/>
    <p:sldId id="274" r:id="rId10"/>
    <p:sldId id="275" r:id="rId11"/>
    <p:sldId id="276" r:id="rId12"/>
    <p:sldId id="296" r:id="rId13"/>
    <p:sldId id="277" r:id="rId14"/>
    <p:sldId id="278" r:id="rId15"/>
    <p:sldId id="279" r:id="rId16"/>
    <p:sldId id="280" r:id="rId17"/>
    <p:sldId id="281" r:id="rId18"/>
    <p:sldId id="282" r:id="rId19"/>
    <p:sldId id="283" r:id="rId20"/>
    <p:sldId id="284" r:id="rId21"/>
    <p:sldId id="317" r:id="rId22"/>
    <p:sldId id="318" r:id="rId23"/>
    <p:sldId id="286" r:id="rId24"/>
    <p:sldId id="305" r:id="rId25"/>
    <p:sldId id="306" r:id="rId26"/>
    <p:sldId id="307" r:id="rId27"/>
    <p:sldId id="308" r:id="rId28"/>
    <p:sldId id="309" r:id="rId29"/>
    <p:sldId id="310" r:id="rId30"/>
    <p:sldId id="311" r:id="rId31"/>
    <p:sldId id="312" r:id="rId32"/>
    <p:sldId id="313" r:id="rId33"/>
    <p:sldId id="314" r:id="rId34"/>
    <p:sldId id="315" r:id="rId35"/>
    <p:sldId id="298" r:id="rId36"/>
    <p:sldId id="32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470023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15</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1142055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11</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611560" y="3429000"/>
            <a:ext cx="7192888" cy="1752600"/>
          </a:xfrm>
          <a:prstGeom prst="rect">
            <a:avLst/>
          </a:prstGeom>
        </p:spPr>
        <p:txBody>
          <a:bodyPr vert="horz" lIns="91440" tIns="45720" rIns="91440" bIns="45720" rtlCol="0">
            <a:normAutofit fontScale="92500" lnSpcReduction="1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4000" b="1" i="0" u="none" strike="noStrike" kern="1200" cap="none" spc="0" normalizeH="0" baseline="0" noProof="0" dirty="0" smtClean="0">
                <a:ln>
                  <a:noFill/>
                </a:ln>
                <a:solidFill>
                  <a:schemeClr val="tx2"/>
                </a:solidFill>
                <a:effectLst/>
                <a:uLnTx/>
                <a:uFillTx/>
                <a:latin typeface="+mn-lt"/>
                <a:ea typeface="+mn-ea"/>
                <a:cs typeface="+mn-cs"/>
              </a:rPr>
              <a:t>The</a:t>
            </a:r>
            <a:r>
              <a:rPr kumimoji="0" lang="en-GB" sz="4000" b="1" i="0" u="none" strike="noStrike" kern="1200" cap="none" spc="0" normalizeH="0" noProof="0" dirty="0" smtClean="0">
                <a:ln>
                  <a:noFill/>
                </a:ln>
                <a:solidFill>
                  <a:schemeClr val="tx2"/>
                </a:solidFill>
                <a:effectLst/>
                <a:uLnTx/>
                <a:uFillTx/>
                <a:latin typeface="+mn-lt"/>
                <a:ea typeface="+mn-ea"/>
                <a:cs typeface="+mn-cs"/>
              </a:rPr>
              <a:t> Simplex and Computer Solutions Methods</a:t>
            </a:r>
          </a:p>
          <a:p>
            <a:pPr marL="342900" marR="0" lvl="0" indent="-342900" algn="ctr" defTabSz="914400" rtl="0" eaLnBrk="1" fontAlgn="auto" latinLnBrk="0" hangingPunct="1">
              <a:lnSpc>
                <a:spcPct val="100000"/>
              </a:lnSpc>
              <a:spcBef>
                <a:spcPct val="20000"/>
              </a:spcBef>
              <a:spcAft>
                <a:spcPts val="0"/>
              </a:spcAft>
              <a:buClrTx/>
              <a:buSzTx/>
              <a:tabLst/>
              <a:defRPr/>
            </a:pPr>
            <a:r>
              <a:rPr lang="en-GB" sz="4000" baseline="0" dirty="0" smtClean="0">
                <a:solidFill>
                  <a:schemeClr val="tx2"/>
                </a:solidFill>
              </a:rPr>
              <a:t>continued</a:t>
            </a:r>
            <a:endParaRPr kumimoji="0" lang="en-GB" sz="4000" i="0" u="none" strike="noStrike" kern="1200" cap="none" spc="0" normalizeH="0" baseline="0" noProof="0" dirty="0">
              <a:ln>
                <a:noFill/>
              </a:ln>
              <a:solidFill>
                <a:schemeClr val="tx2"/>
              </a:solidFill>
              <a:effectLst/>
              <a:uLnTx/>
              <a:uFillTx/>
            </a:endParaRPr>
          </a:p>
        </p:txBody>
      </p:sp>
    </p:spTree>
    <p:extLst>
      <p:ext uri="{BB962C8B-B14F-4D97-AF65-F5344CB8AC3E}">
        <p14:creationId xmlns:p14="http://schemas.microsoft.com/office/powerpoint/2010/main" xmlns="" val="3548714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Covered Sec. 11.1: Simplex Preliminaries</a:t>
            </a:r>
          </a:p>
          <a:p>
            <a:r>
              <a:rPr lang="en-US" dirty="0" smtClean="0"/>
              <a:t>Requirements of Simplex Method</a:t>
            </a:r>
          </a:p>
          <a:p>
            <a:r>
              <a:rPr lang="en-US" dirty="0" smtClean="0"/>
              <a:t>Requirements  for different types of constraints</a:t>
            </a:r>
          </a:p>
          <a:p>
            <a:r>
              <a:rPr lang="en-US" dirty="0" smtClean="0"/>
              <a:t>Feasible Solution, Basic Solution, and </a:t>
            </a:r>
          </a:p>
          <a:p>
            <a:pPr>
              <a:buNone/>
            </a:pPr>
            <a:r>
              <a:rPr lang="en-US" dirty="0"/>
              <a:t>	</a:t>
            </a:r>
            <a:r>
              <a:rPr lang="en-US" dirty="0" smtClean="0"/>
              <a:t>Basic Feasible Solution</a:t>
            </a:r>
          </a:p>
          <a:p>
            <a:r>
              <a:rPr lang="en-US" dirty="0" smtClean="0"/>
              <a:t>Incorporating objective function</a:t>
            </a:r>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lstStyle/>
          <a:p>
            <a:r>
              <a:rPr lang="en-US" dirty="0"/>
              <a:t>The Simplex Method for Maximization problem with all ≤ constraints</a:t>
            </a:r>
          </a:p>
          <a:p>
            <a:r>
              <a:rPr lang="en-US" dirty="0"/>
              <a:t>Maximization problem with mixed constraints</a:t>
            </a:r>
          </a:p>
          <a:p>
            <a:pPr marL="0" indent="0">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algn="l"/>
            <a:r>
              <a:rPr lang="en-US" sz="3600" u="sng" dirty="0" smtClean="0">
                <a:solidFill>
                  <a:schemeClr val="tx2"/>
                </a:solidFill>
              </a:rPr>
              <a:t>Incorporating the Objective Function (Recall)</a:t>
            </a:r>
            <a:endParaRPr lang="en-US" sz="3600" u="sng" dirty="0">
              <a:solidFill>
                <a:schemeClr val="tx2"/>
              </a:solidFill>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pPr algn="just"/>
            <a:r>
              <a:rPr lang="en-US" dirty="0" smtClean="0"/>
              <a:t>Given the LP problem</a:t>
            </a:r>
          </a:p>
          <a:p>
            <a:pPr marL="0" indent="0" algn="just">
              <a:buNone/>
            </a:pPr>
            <a:r>
              <a:rPr lang="en-US" dirty="0"/>
              <a:t>Maximize	</a:t>
            </a:r>
            <a:r>
              <a:rPr lang="en-US" dirty="0" smtClean="0"/>
              <a:t>         z </a:t>
            </a:r>
            <a:r>
              <a:rPr lang="en-US" dirty="0"/>
              <a:t>= 5x</a:t>
            </a:r>
            <a:r>
              <a:rPr lang="en-US" baseline="-25000" dirty="0"/>
              <a:t>1</a:t>
            </a:r>
            <a:r>
              <a:rPr lang="en-US" dirty="0"/>
              <a:t> + 6x</a:t>
            </a:r>
            <a:r>
              <a:rPr lang="en-US" baseline="-25000" dirty="0"/>
              <a:t>2</a:t>
            </a:r>
          </a:p>
          <a:p>
            <a:pPr marL="0" indent="0" algn="just">
              <a:buNone/>
            </a:pPr>
            <a:r>
              <a:rPr lang="en-US" dirty="0" smtClean="0"/>
              <a:t>subject </a:t>
            </a:r>
            <a:r>
              <a:rPr lang="en-US" dirty="0"/>
              <a:t>to		3x</a:t>
            </a:r>
            <a:r>
              <a:rPr lang="en-US" baseline="-25000" dirty="0"/>
              <a:t>1</a:t>
            </a:r>
            <a:r>
              <a:rPr lang="en-US" dirty="0"/>
              <a:t> + 2x</a:t>
            </a:r>
            <a:r>
              <a:rPr lang="en-US" baseline="-25000" dirty="0"/>
              <a:t>2</a:t>
            </a:r>
            <a:r>
              <a:rPr lang="en-US" dirty="0"/>
              <a:t> ≤ 120 	(1)</a:t>
            </a:r>
          </a:p>
          <a:p>
            <a:pPr marL="0" indent="0" algn="just">
              <a:buNone/>
            </a:pPr>
            <a:r>
              <a:rPr lang="en-US" dirty="0"/>
              <a:t>			4x</a:t>
            </a:r>
            <a:r>
              <a:rPr lang="en-US" baseline="-25000" dirty="0"/>
              <a:t>1</a:t>
            </a:r>
            <a:r>
              <a:rPr lang="en-US" dirty="0"/>
              <a:t> + 6x</a:t>
            </a:r>
            <a:r>
              <a:rPr lang="en-US" baseline="-25000" dirty="0"/>
              <a:t>2</a:t>
            </a:r>
            <a:r>
              <a:rPr lang="en-US" dirty="0"/>
              <a:t> ≤ 260 	(2)</a:t>
            </a:r>
          </a:p>
          <a:p>
            <a:pPr marL="0" indent="0" algn="just">
              <a:buNone/>
            </a:pPr>
            <a:r>
              <a:rPr lang="en-US" dirty="0"/>
              <a:t>			      x</a:t>
            </a:r>
            <a:r>
              <a:rPr lang="en-US" baseline="-25000" dirty="0"/>
              <a:t>1</a:t>
            </a:r>
            <a:r>
              <a:rPr lang="en-US" dirty="0"/>
              <a:t> , x</a:t>
            </a:r>
            <a:r>
              <a:rPr lang="en-US" baseline="-25000" dirty="0"/>
              <a:t>2</a:t>
            </a:r>
            <a:r>
              <a:rPr lang="en-US" dirty="0"/>
              <a:t> ≥ </a:t>
            </a:r>
            <a:r>
              <a:rPr lang="en-US" dirty="0" smtClean="0"/>
              <a:t>0</a:t>
            </a:r>
          </a:p>
          <a:p>
            <a:pPr algn="just"/>
            <a:r>
              <a:rPr lang="en-US" dirty="0" smtClean="0"/>
              <a:t>The required form by simplex method is given as follows.</a:t>
            </a:r>
          </a:p>
          <a:p>
            <a:pPr marL="0" indent="0" algn="just">
              <a:buNone/>
            </a:pPr>
            <a:endParaRPr lang="en-US" dirty="0"/>
          </a:p>
          <a:p>
            <a:pPr marL="0" indent="0" algn="just">
              <a:buNone/>
            </a:pPr>
            <a:r>
              <a:rPr lang="en-US" dirty="0" smtClean="0"/>
              <a:t> </a:t>
            </a:r>
            <a:endParaRPr lang="en-US" dirty="0"/>
          </a:p>
        </p:txBody>
      </p:sp>
    </p:spTree>
    <p:extLst>
      <p:ext uri="{BB962C8B-B14F-4D97-AF65-F5344CB8AC3E}">
        <p14:creationId xmlns:p14="http://schemas.microsoft.com/office/powerpoint/2010/main" xmlns="" val="102564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305800" cy="5105400"/>
          </a:xfrm>
        </p:spPr>
        <p:txBody>
          <a:bodyPr>
            <a:normAutofit fontScale="92500"/>
          </a:bodyPr>
          <a:lstStyle/>
          <a:p>
            <a:pPr marL="0" indent="0">
              <a:buNone/>
            </a:pPr>
            <a:r>
              <a:rPr lang="en-US" dirty="0" smtClean="0"/>
              <a:t>	z – 5x</a:t>
            </a:r>
            <a:r>
              <a:rPr lang="en-US" baseline="-25000" dirty="0" smtClean="0"/>
              <a:t>1</a:t>
            </a:r>
            <a:r>
              <a:rPr lang="en-US" dirty="0" smtClean="0"/>
              <a:t> – 6x</a:t>
            </a:r>
            <a:r>
              <a:rPr lang="en-US" baseline="-25000" dirty="0" smtClean="0"/>
              <a:t>2</a:t>
            </a:r>
            <a:r>
              <a:rPr lang="en-US" dirty="0" smtClean="0"/>
              <a:t> – 0</a:t>
            </a:r>
            <a:r>
              <a:rPr lang="en-US" i="1" dirty="0" smtClean="0"/>
              <a:t>S</a:t>
            </a:r>
            <a:r>
              <a:rPr lang="en-US" baseline="-25000" dirty="0" smtClean="0"/>
              <a:t>1</a:t>
            </a:r>
            <a:r>
              <a:rPr lang="en-US" dirty="0" smtClean="0"/>
              <a:t> – </a:t>
            </a:r>
            <a:r>
              <a:rPr lang="en-US" dirty="0" smtClean="0"/>
              <a:t>0</a:t>
            </a:r>
            <a:r>
              <a:rPr lang="en-US" i="1" dirty="0" smtClean="0"/>
              <a:t>S</a:t>
            </a:r>
            <a:r>
              <a:rPr lang="en-US" baseline="-25000" dirty="0" smtClean="0"/>
              <a:t>2</a:t>
            </a:r>
            <a:r>
              <a:rPr lang="en-US" dirty="0" smtClean="0"/>
              <a:t> </a:t>
            </a:r>
            <a:r>
              <a:rPr lang="en-US" dirty="0" smtClean="0"/>
              <a:t>= 0		(0)</a:t>
            </a:r>
          </a:p>
          <a:p>
            <a:pPr marL="0" indent="0">
              <a:buNone/>
            </a:pPr>
            <a:r>
              <a:rPr lang="en-US" dirty="0" smtClean="0"/>
              <a:t>	      3x</a:t>
            </a:r>
            <a:r>
              <a:rPr lang="en-US" baseline="-25000" dirty="0" smtClean="0"/>
              <a:t>1  </a:t>
            </a:r>
            <a:r>
              <a:rPr lang="en-US" dirty="0" smtClean="0"/>
              <a:t>+ 2x</a:t>
            </a:r>
            <a:r>
              <a:rPr lang="en-US" baseline="-25000" dirty="0" smtClean="0"/>
              <a:t>2</a:t>
            </a:r>
            <a:r>
              <a:rPr lang="en-US" dirty="0" smtClean="0"/>
              <a:t> + S</a:t>
            </a:r>
            <a:r>
              <a:rPr lang="en-US" baseline="-25000" dirty="0" smtClean="0"/>
              <a:t>1</a:t>
            </a:r>
            <a:r>
              <a:rPr lang="en-US" dirty="0" smtClean="0"/>
              <a:t>              = </a:t>
            </a:r>
            <a:r>
              <a:rPr lang="en-US" dirty="0" smtClean="0"/>
              <a:t>120         (</a:t>
            </a:r>
            <a:r>
              <a:rPr lang="en-US" dirty="0" smtClean="0"/>
              <a:t>1)</a:t>
            </a:r>
          </a:p>
          <a:p>
            <a:pPr marL="0" indent="0">
              <a:buNone/>
            </a:pPr>
            <a:r>
              <a:rPr lang="en-US" dirty="0" smtClean="0"/>
              <a:t>	      4x</a:t>
            </a:r>
            <a:r>
              <a:rPr lang="en-US" baseline="-25000" dirty="0" smtClean="0"/>
              <a:t>1</a:t>
            </a:r>
            <a:r>
              <a:rPr lang="en-US" dirty="0" smtClean="0"/>
              <a:t>  + 6x</a:t>
            </a:r>
            <a:r>
              <a:rPr lang="en-US" baseline="-25000" dirty="0" smtClean="0"/>
              <a:t>2</a:t>
            </a:r>
            <a:r>
              <a:rPr lang="en-US" dirty="0" smtClean="0"/>
              <a:t> </a:t>
            </a:r>
            <a:r>
              <a:rPr lang="en-US" dirty="0" smtClean="0"/>
              <a:t>          + </a:t>
            </a:r>
            <a:r>
              <a:rPr lang="en-US" i="1" dirty="0" smtClean="0"/>
              <a:t>S</a:t>
            </a:r>
            <a:r>
              <a:rPr lang="en-US" baseline="-25000" dirty="0" smtClean="0"/>
              <a:t>2</a:t>
            </a:r>
            <a:r>
              <a:rPr lang="en-US" dirty="0" smtClean="0"/>
              <a:t> </a:t>
            </a:r>
            <a:r>
              <a:rPr lang="en-US" dirty="0" smtClean="0"/>
              <a:t>  </a:t>
            </a:r>
            <a:r>
              <a:rPr lang="en-US" dirty="0" smtClean="0"/>
              <a:t>= 260	</a:t>
            </a:r>
            <a:r>
              <a:rPr lang="en-US" dirty="0" smtClean="0"/>
              <a:t>         (</a:t>
            </a:r>
            <a:r>
              <a:rPr lang="en-US" dirty="0" smtClean="0"/>
              <a:t>2)</a:t>
            </a:r>
          </a:p>
          <a:p>
            <a:r>
              <a:rPr lang="en-US" dirty="0"/>
              <a:t>Since we are particularly concerned about the value of z and will want to know its value for any solution, z will always be a basic variable.</a:t>
            </a:r>
          </a:p>
          <a:p>
            <a:r>
              <a:rPr lang="en-US" dirty="0"/>
              <a:t>The standard practice, however, is not to refer to z as a basic variable. The terms basic variable and non-basic variable are usually reserved for other variables in the problem. </a:t>
            </a:r>
          </a:p>
          <a:p>
            <a:pPr marL="0" indent="0">
              <a:buNone/>
            </a:pPr>
            <a:endParaRPr lang="en-US" dirty="0" smtClean="0"/>
          </a:p>
        </p:txBody>
      </p:sp>
      <p:sp>
        <p:nvSpPr>
          <p:cNvPr id="4" name="Title 1"/>
          <p:cNvSpPr>
            <a:spLocks noGrp="1"/>
          </p:cNvSpPr>
          <p:nvPr>
            <p:ph type="title"/>
          </p:nvPr>
        </p:nvSpPr>
        <p:spPr>
          <a:xfrm>
            <a:off x="457200" y="274638"/>
            <a:ext cx="8229600" cy="1020762"/>
          </a:xfrm>
        </p:spPr>
        <p:txBody>
          <a:bodyPr>
            <a:normAutofit fontScale="90000"/>
          </a:bodyPr>
          <a:lstStyle/>
          <a:p>
            <a:pPr algn="l"/>
            <a:r>
              <a:rPr lang="en-US" sz="3600" u="sng" dirty="0" smtClean="0">
                <a:solidFill>
                  <a:schemeClr val="tx2"/>
                </a:solidFill>
              </a:rPr>
              <a:t>Incorporating the Objective Function (recall)</a:t>
            </a:r>
            <a:endParaRPr lang="en-US" sz="3600" u="sng" dirty="0">
              <a:solidFill>
                <a:schemeClr val="tx2"/>
              </a:solidFill>
            </a:endParaRPr>
          </a:p>
        </p:txBody>
      </p:sp>
    </p:spTree>
    <p:extLst>
      <p:ext uri="{BB962C8B-B14F-4D97-AF65-F5344CB8AC3E}">
        <p14:creationId xmlns:p14="http://schemas.microsoft.com/office/powerpoint/2010/main" xmlns="" val="1767953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382000" cy="6008712"/>
          </a:xfrm>
        </p:spPr>
        <p:txBody>
          <a:bodyPr/>
          <a:lstStyle/>
          <a:p>
            <a:pPr algn="just"/>
            <a:r>
              <a:rPr lang="en-US" dirty="0" smtClean="0"/>
              <a:t>The simplex operations are performed in a tabular format. </a:t>
            </a:r>
          </a:p>
          <a:p>
            <a:pPr algn="just"/>
            <a:r>
              <a:rPr lang="en-US" dirty="0" smtClean="0"/>
              <a:t>The initial table, or tableau, for our problem is shown in the table below. </a:t>
            </a:r>
          </a:p>
          <a:p>
            <a:pPr algn="just"/>
            <a:r>
              <a:rPr lang="en-US" dirty="0"/>
              <a:t>Note that there is one row for each equation and the table contains the coefficients of each variable in the </a:t>
            </a:r>
            <a:r>
              <a:rPr lang="en-US" dirty="0" smtClean="0"/>
              <a:t>equations and bi column contains right hand sides of the equation. </a:t>
            </a:r>
          </a:p>
          <a:p>
            <a:pPr marL="0" indent="0" algn="just">
              <a:buNone/>
            </a:pP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4800600"/>
            <a:ext cx="7924800" cy="1603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4248472"/>
          </a:xfrm>
        </p:spPr>
        <p:txBody>
          <a:bodyPr>
            <a:normAutofit lnSpcReduction="10000"/>
          </a:bodyPr>
          <a:lstStyle/>
          <a:p>
            <a:pPr marL="1371600" indent="-1371600">
              <a:buNone/>
            </a:pPr>
            <a:r>
              <a:rPr lang="en-US" b="1" dirty="0" smtClean="0"/>
              <a:t>RULE: 1 	OPTIMALITY CHECK IN MAXIMIZATION PROBLEM</a:t>
            </a:r>
          </a:p>
          <a:p>
            <a:pPr marL="0" indent="0" algn="just">
              <a:buNone/>
            </a:pPr>
            <a:r>
              <a:rPr lang="en-US" dirty="0" smtClean="0"/>
              <a:t>In a maximization problem, the optimal solution has been found if all row (0) coefficients for the variables are greater than or equal to 0. If any row (0) coefficients are negative for non-basic variable, a better solution can be found by assigning a positive quantity to these variables.</a:t>
            </a:r>
            <a:endParaRPr lang="en-US" dirty="0"/>
          </a:p>
        </p:txBody>
      </p:sp>
      <p:sp>
        <p:nvSpPr>
          <p:cNvPr id="4" name="Rectangle 3"/>
          <p:cNvSpPr/>
          <p:nvPr/>
        </p:nvSpPr>
        <p:spPr>
          <a:xfrm>
            <a:off x="467544" y="836712"/>
            <a:ext cx="8208912" cy="4752528"/>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980728"/>
            <a:ext cx="8075240" cy="3240360"/>
          </a:xfrm>
        </p:spPr>
        <p:txBody>
          <a:bodyPr>
            <a:normAutofit/>
          </a:bodyPr>
          <a:lstStyle/>
          <a:p>
            <a:pPr marL="1371600" indent="-1371600">
              <a:buNone/>
            </a:pPr>
            <a:r>
              <a:rPr lang="en-US" b="1" dirty="0" smtClean="0"/>
              <a:t>RULE: 2 	</a:t>
            </a:r>
            <a:r>
              <a:rPr lang="en-US" sz="3000" b="1" dirty="0" smtClean="0"/>
              <a:t>NEW BASIC VARIABLE IN MAXIMIZATION PROBLEM</a:t>
            </a:r>
            <a:r>
              <a:rPr lang="en-US" b="1" dirty="0" smtClean="0"/>
              <a:t> </a:t>
            </a:r>
          </a:p>
          <a:p>
            <a:pPr marL="0" indent="0" algn="just">
              <a:buNone/>
            </a:pPr>
            <a:r>
              <a:rPr lang="en-US" dirty="0" smtClean="0"/>
              <a:t>In a maximization problem the non-basic variable which will replace a basic variable is the one having the most negative row (0) coefficient. “Ties” may be broken arbitrarily.</a:t>
            </a:r>
            <a:endParaRPr lang="en-US" dirty="0"/>
          </a:p>
        </p:txBody>
      </p:sp>
      <p:sp>
        <p:nvSpPr>
          <p:cNvPr id="5" name="Rectangle 4"/>
          <p:cNvSpPr/>
          <p:nvPr/>
        </p:nvSpPr>
        <p:spPr>
          <a:xfrm>
            <a:off x="467544" y="836712"/>
            <a:ext cx="8208912" cy="3528392"/>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980728"/>
            <a:ext cx="8075240" cy="5112568"/>
          </a:xfrm>
        </p:spPr>
        <p:txBody>
          <a:bodyPr>
            <a:normAutofit lnSpcReduction="10000"/>
          </a:bodyPr>
          <a:lstStyle/>
          <a:p>
            <a:pPr marL="1371600" indent="-1371600">
              <a:buNone/>
            </a:pPr>
            <a:r>
              <a:rPr lang="en-US" b="1" dirty="0" smtClean="0"/>
              <a:t>RULE: 3 	DEPARTING BASIC VARIABLE </a:t>
            </a:r>
          </a:p>
          <a:p>
            <a:pPr marL="0" indent="0" algn="just">
              <a:buNone/>
            </a:pPr>
            <a:r>
              <a:rPr lang="en-US" dirty="0" smtClean="0"/>
              <a:t>The basic variable to be replaced is found by determining the row </a:t>
            </a:r>
            <a:r>
              <a:rPr lang="en-US" i="1" dirty="0" err="1" smtClean="0"/>
              <a:t>i</a:t>
            </a:r>
            <a:r>
              <a:rPr lang="en-US" dirty="0" smtClean="0"/>
              <a:t> associated with</a:t>
            </a:r>
          </a:p>
          <a:p>
            <a:pPr marL="0" indent="0" algn="just">
              <a:buNone/>
            </a:pPr>
            <a:endParaRPr lang="en-US" sz="2000" dirty="0" smtClean="0"/>
          </a:p>
          <a:p>
            <a:pPr marL="0" indent="0" algn="just">
              <a:buNone/>
            </a:pPr>
            <a:r>
              <a:rPr lang="en-US" dirty="0" smtClean="0"/>
              <a:t>		min ----		</a:t>
            </a:r>
            <a:r>
              <a:rPr lang="en-US" dirty="0" err="1" smtClean="0"/>
              <a:t>i</a:t>
            </a:r>
            <a:r>
              <a:rPr lang="en-US" dirty="0" smtClean="0"/>
              <a:t> = 1, .  .  .  .  m</a:t>
            </a:r>
          </a:p>
          <a:p>
            <a:pPr marL="0" indent="0" algn="just">
              <a:buNone/>
            </a:pPr>
            <a:endParaRPr lang="en-US" sz="2200" dirty="0" smtClean="0"/>
          </a:p>
          <a:p>
            <a:pPr marL="0" indent="0" algn="just">
              <a:buNone/>
            </a:pPr>
            <a:r>
              <a:rPr lang="en-US" dirty="0" smtClean="0"/>
              <a:t>Where </a:t>
            </a:r>
            <a:r>
              <a:rPr lang="en-US" i="1" dirty="0" err="1" smtClean="0"/>
              <a:t>a</a:t>
            </a:r>
            <a:r>
              <a:rPr lang="en-US" baseline="-25000" dirty="0" err="1" smtClean="0"/>
              <a:t>ik</a:t>
            </a:r>
            <a:r>
              <a:rPr lang="en-US" dirty="0" smtClean="0"/>
              <a:t> &gt; 0. In addition to identifying the departing basic variable, the minimum </a:t>
            </a:r>
            <a:r>
              <a:rPr lang="en-US" i="1" dirty="0" smtClean="0"/>
              <a:t>b</a:t>
            </a:r>
            <a:r>
              <a:rPr lang="en-US" i="1" baseline="-25000" dirty="0" smtClean="0"/>
              <a:t>i</a:t>
            </a:r>
            <a:r>
              <a:rPr lang="en-US" i="1" dirty="0" smtClean="0"/>
              <a:t>/</a:t>
            </a:r>
            <a:r>
              <a:rPr lang="en-US" i="1" dirty="0" err="1" smtClean="0"/>
              <a:t>a</a:t>
            </a:r>
            <a:r>
              <a:rPr lang="en-US" baseline="-25000" dirty="0" err="1" smtClean="0"/>
              <a:t>ik</a:t>
            </a:r>
            <a:r>
              <a:rPr lang="en-US" dirty="0" smtClean="0"/>
              <a:t> value is the maximum number of units which can be introduced of the incoming basic variable.</a:t>
            </a:r>
          </a:p>
          <a:p>
            <a:pPr marL="0" indent="0" algn="just">
              <a:buNone/>
            </a:pPr>
            <a:endParaRPr lang="en-US" dirty="0"/>
          </a:p>
        </p:txBody>
      </p:sp>
      <p:sp>
        <p:nvSpPr>
          <p:cNvPr id="5" name="Rectangle 4"/>
          <p:cNvSpPr/>
          <p:nvPr/>
        </p:nvSpPr>
        <p:spPr>
          <a:xfrm>
            <a:off x="467544" y="836712"/>
            <a:ext cx="8208912" cy="518457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059832" y="2564904"/>
            <a:ext cx="576064" cy="553998"/>
          </a:xfrm>
          <a:prstGeom prst="rect">
            <a:avLst/>
          </a:prstGeom>
          <a:noFill/>
        </p:spPr>
        <p:txBody>
          <a:bodyPr wrap="square" rtlCol="0">
            <a:spAutoFit/>
          </a:bodyPr>
          <a:lstStyle/>
          <a:p>
            <a:r>
              <a:rPr lang="en-US" sz="3000" i="1" dirty="0" smtClean="0"/>
              <a:t>b</a:t>
            </a:r>
            <a:r>
              <a:rPr lang="en-US" sz="3000" baseline="-25000" dirty="0" smtClean="0"/>
              <a:t>i</a:t>
            </a:r>
            <a:endParaRPr lang="en-US" sz="3000" baseline="-25000" dirty="0"/>
          </a:p>
        </p:txBody>
      </p:sp>
      <p:sp>
        <p:nvSpPr>
          <p:cNvPr id="7" name="TextBox 6"/>
          <p:cNvSpPr txBox="1"/>
          <p:nvPr/>
        </p:nvSpPr>
        <p:spPr>
          <a:xfrm>
            <a:off x="3059832" y="2996952"/>
            <a:ext cx="576064" cy="553998"/>
          </a:xfrm>
          <a:prstGeom prst="rect">
            <a:avLst/>
          </a:prstGeom>
          <a:noFill/>
        </p:spPr>
        <p:txBody>
          <a:bodyPr wrap="square" rtlCol="0">
            <a:spAutoFit/>
          </a:bodyPr>
          <a:lstStyle/>
          <a:p>
            <a:r>
              <a:rPr lang="en-US" sz="3000" i="1" dirty="0" err="1" smtClean="0"/>
              <a:t>a</a:t>
            </a:r>
            <a:r>
              <a:rPr lang="en-US" sz="3000" baseline="-25000" dirty="0" err="1" smtClean="0"/>
              <a:t>ik</a:t>
            </a:r>
            <a:endParaRPr lang="en-US" sz="3000" baseline="-25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a:bodyPr>
          <a:lstStyle/>
          <a:p>
            <a:pPr algn="l"/>
            <a:r>
              <a:rPr lang="en-US" u="sng" dirty="0" smtClean="0">
                <a:solidFill>
                  <a:schemeClr val="tx2"/>
                </a:solidFill>
              </a:rPr>
              <a:t>Summary of simplex </a:t>
            </a:r>
            <a:r>
              <a:rPr lang="en-US" u="sng" dirty="0" err="1" smtClean="0">
                <a:solidFill>
                  <a:schemeClr val="tx2"/>
                </a:solidFill>
              </a:rPr>
              <a:t>prodedure</a:t>
            </a:r>
            <a:endParaRPr lang="en-US" u="sng" dirty="0">
              <a:solidFill>
                <a:schemeClr val="tx2"/>
              </a:solidFill>
            </a:endParaRPr>
          </a:p>
        </p:txBody>
      </p:sp>
      <p:sp>
        <p:nvSpPr>
          <p:cNvPr id="3" name="Content Placeholder 2"/>
          <p:cNvSpPr>
            <a:spLocks noGrp="1"/>
          </p:cNvSpPr>
          <p:nvPr>
            <p:ph idx="1"/>
          </p:nvPr>
        </p:nvSpPr>
        <p:spPr>
          <a:xfrm>
            <a:off x="457200" y="1600201"/>
            <a:ext cx="8229600" cy="3657600"/>
          </a:xfrm>
        </p:spPr>
        <p:txBody>
          <a:bodyPr>
            <a:normAutofit/>
          </a:bodyPr>
          <a:lstStyle/>
          <a:p>
            <a:pPr marL="0" indent="0">
              <a:buNone/>
            </a:pPr>
            <a:r>
              <a:rPr lang="en-US" dirty="0" smtClean="0"/>
              <a:t>We summaries the simplex procedure for </a:t>
            </a:r>
            <a:r>
              <a:rPr lang="en-US" b="1" i="1" dirty="0" smtClean="0"/>
              <a:t>maximization problems having all (≤) constraints</a:t>
            </a:r>
            <a:r>
              <a:rPr lang="en-US" dirty="0" smtClean="0"/>
              <a:t>.</a:t>
            </a:r>
          </a:p>
          <a:p>
            <a:pPr marL="0" indent="0">
              <a:buNone/>
            </a:pPr>
            <a:r>
              <a:rPr lang="en-US" dirty="0" smtClean="0"/>
              <a:t>First, add slack variables to each constraint and the objective function and place the variable coefficients and right-hand-side constants in a simplex tableau:</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1-	Identify the initial solution by declaring each of the slack variables as basic variables. All other variables are non-basic in the initial solution.</a:t>
            </a:r>
          </a:p>
          <a:p>
            <a:pPr>
              <a:buNone/>
            </a:pPr>
            <a:r>
              <a:rPr lang="en-US" dirty="0" smtClean="0"/>
              <a:t>2-	Determine whether the current solution is optimal by applying rule 1 [Are all row (0) coefficients ≥ 0?]. If it is not optimal, proceed to step 3.</a:t>
            </a:r>
          </a:p>
          <a:p>
            <a:pPr>
              <a:buNone/>
            </a:pPr>
            <a:endParaRPr lang="en-US" dirty="0"/>
          </a:p>
        </p:txBody>
      </p:sp>
      <p:sp>
        <p:nvSpPr>
          <p:cNvPr id="4" name="Title 1"/>
          <p:cNvSpPr>
            <a:spLocks noGrp="1"/>
          </p:cNvSpPr>
          <p:nvPr>
            <p:ph type="title"/>
          </p:nvPr>
        </p:nvSpPr>
        <p:spPr>
          <a:xfrm>
            <a:off x="457200" y="274638"/>
            <a:ext cx="8229600" cy="1143000"/>
          </a:xfrm>
        </p:spPr>
        <p:txBody>
          <a:bodyPr>
            <a:noAutofit/>
          </a:bodyPr>
          <a:lstStyle/>
          <a:p>
            <a:pPr algn="l"/>
            <a:r>
              <a:rPr lang="en-US" sz="3600" u="sng" dirty="0" smtClean="0">
                <a:solidFill>
                  <a:schemeClr val="tx2"/>
                </a:solidFill>
              </a:rPr>
              <a:t>Summary of Simplex  procedure cont’d</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fontScale="92500"/>
          </a:bodyPr>
          <a:lstStyle/>
          <a:p>
            <a:pPr marL="457200" indent="-457200">
              <a:buNone/>
            </a:pPr>
            <a:r>
              <a:rPr lang="en-US" dirty="0" smtClean="0"/>
              <a:t>3-	Determine the non-basic variable which should become a basic variable in the next solution by applying rule 2 [most negative row (0) coefficient].</a:t>
            </a:r>
          </a:p>
          <a:p>
            <a:pPr marL="457200" indent="-457200">
              <a:buNone/>
            </a:pPr>
            <a:r>
              <a:rPr lang="en-US" dirty="0" smtClean="0"/>
              <a:t>4-	Determine the basic variable which should be replaced in the next solution by applying rule 3 (min </a:t>
            </a:r>
            <a:r>
              <a:rPr lang="en-US" i="1" dirty="0" smtClean="0"/>
              <a:t>b</a:t>
            </a:r>
            <a:r>
              <a:rPr lang="en-US" baseline="-25000" dirty="0" smtClean="0"/>
              <a:t>i</a:t>
            </a:r>
            <a:r>
              <a:rPr lang="en-US" dirty="0" smtClean="0"/>
              <a:t>/</a:t>
            </a:r>
            <a:r>
              <a:rPr lang="en-US" i="1" dirty="0" err="1" smtClean="0"/>
              <a:t>a</a:t>
            </a:r>
            <a:r>
              <a:rPr lang="en-US" baseline="-25000" dirty="0" err="1" smtClean="0"/>
              <a:t>ik</a:t>
            </a:r>
            <a:r>
              <a:rPr lang="en-US" dirty="0" smtClean="0"/>
              <a:t> ratio where </a:t>
            </a:r>
            <a:r>
              <a:rPr lang="en-US" dirty="0" err="1" smtClean="0"/>
              <a:t>a</a:t>
            </a:r>
            <a:r>
              <a:rPr lang="en-US" baseline="-25000" dirty="0" err="1" smtClean="0"/>
              <a:t>ik</a:t>
            </a:r>
            <a:r>
              <a:rPr lang="en-US" dirty="0" smtClean="0"/>
              <a:t> &gt; 0)</a:t>
            </a:r>
          </a:p>
          <a:p>
            <a:pPr marL="457200" indent="-457200">
              <a:buNone/>
            </a:pPr>
            <a:r>
              <a:rPr lang="en-US" dirty="0" smtClean="0"/>
              <a:t>5-	Applying the Gaussian elimination operations to generate the new solution (or new tableau). Go to step 2.</a:t>
            </a:r>
            <a:endParaRPr lang="en-US" dirty="0"/>
          </a:p>
        </p:txBody>
      </p:sp>
      <p:sp>
        <p:nvSpPr>
          <p:cNvPr id="5" name="Title 1"/>
          <p:cNvSpPr txBox="1">
            <a:spLocks/>
          </p:cNvSpPr>
          <p:nvPr/>
        </p:nvSpPr>
        <p:spPr>
          <a:xfrm>
            <a:off x="602673" y="228600"/>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u="sng" dirty="0" smtClean="0">
                <a:solidFill>
                  <a:schemeClr val="tx2"/>
                </a:solidFill>
              </a:rPr>
              <a:t>Summary of Simplex  procedure cont’d</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0"/>
            <a:ext cx="8305800" cy="4785320"/>
          </a:xfrm>
        </p:spPr>
        <p:txBody>
          <a:bodyPr>
            <a:normAutofit/>
          </a:bodyPr>
          <a:lstStyle/>
          <a:p>
            <a:pPr marL="0" indent="0">
              <a:buNone/>
            </a:pPr>
            <a:endParaRPr lang="en-US" u="sng" dirty="0" smtClean="0">
              <a:solidFill>
                <a:schemeClr val="tx2"/>
              </a:solidFill>
            </a:endParaRPr>
          </a:p>
          <a:p>
            <a:pPr marL="0" indent="0">
              <a:buNone/>
            </a:pPr>
            <a:r>
              <a:rPr lang="en-US" dirty="0" smtClean="0"/>
              <a:t>Solve the </a:t>
            </a:r>
            <a:r>
              <a:rPr lang="en-US" dirty="0" smtClean="0"/>
              <a:t>following linear programming problem using the simplex method.</a:t>
            </a:r>
          </a:p>
          <a:p>
            <a:pPr marL="0" indent="0">
              <a:buNone/>
            </a:pPr>
            <a:endParaRPr lang="en-US" dirty="0" smtClean="0"/>
          </a:p>
          <a:p>
            <a:pPr marL="0" indent="0">
              <a:buNone/>
            </a:pPr>
            <a:r>
              <a:rPr lang="en-US" dirty="0" smtClean="0"/>
              <a:t>Maximize 		z = 5x</a:t>
            </a:r>
            <a:r>
              <a:rPr lang="en-US" baseline="-25000" dirty="0" smtClean="0"/>
              <a:t>1</a:t>
            </a:r>
            <a:r>
              <a:rPr lang="en-US" dirty="0" smtClean="0"/>
              <a:t> + 6x</a:t>
            </a:r>
            <a:r>
              <a:rPr lang="en-US" baseline="-25000" dirty="0" smtClean="0"/>
              <a:t>2</a:t>
            </a:r>
          </a:p>
          <a:p>
            <a:pPr marL="0" indent="0">
              <a:buNone/>
            </a:pPr>
            <a:r>
              <a:rPr lang="en-US" dirty="0" smtClean="0"/>
              <a:t>subject to		   3x</a:t>
            </a:r>
            <a:r>
              <a:rPr lang="en-US" baseline="-25000" dirty="0" smtClean="0"/>
              <a:t>1</a:t>
            </a:r>
            <a:r>
              <a:rPr lang="en-US" dirty="0" smtClean="0"/>
              <a:t> + 2x</a:t>
            </a:r>
            <a:r>
              <a:rPr lang="en-US" baseline="-25000" dirty="0" smtClean="0"/>
              <a:t>2 </a:t>
            </a:r>
            <a:r>
              <a:rPr lang="en-US" dirty="0" smtClean="0"/>
              <a:t>≤   120</a:t>
            </a:r>
          </a:p>
          <a:p>
            <a:pPr marL="0" indent="0">
              <a:buNone/>
            </a:pPr>
            <a:r>
              <a:rPr lang="en-US" dirty="0" smtClean="0"/>
              <a:t>			   4x</a:t>
            </a:r>
            <a:r>
              <a:rPr lang="en-US" baseline="-25000" dirty="0" smtClean="0"/>
              <a:t>1</a:t>
            </a:r>
            <a:r>
              <a:rPr lang="en-US" dirty="0" smtClean="0"/>
              <a:t> </a:t>
            </a:r>
            <a:r>
              <a:rPr lang="en-US" dirty="0"/>
              <a:t>+</a:t>
            </a:r>
            <a:r>
              <a:rPr lang="en-US" dirty="0" smtClean="0"/>
              <a:t> </a:t>
            </a:r>
            <a:r>
              <a:rPr lang="en-US" dirty="0"/>
              <a:t>6</a:t>
            </a:r>
            <a:r>
              <a:rPr lang="en-US" dirty="0" smtClean="0"/>
              <a:t>x</a:t>
            </a:r>
            <a:r>
              <a:rPr lang="en-US" baseline="-25000" dirty="0" smtClean="0"/>
              <a:t>2</a:t>
            </a:r>
            <a:r>
              <a:rPr lang="en-US" dirty="0" smtClean="0"/>
              <a:t> ≤   260</a:t>
            </a:r>
          </a:p>
          <a:p>
            <a:pPr marL="0" indent="0">
              <a:buNone/>
            </a:pPr>
            <a:r>
              <a:rPr lang="en-US" dirty="0" smtClean="0"/>
              <a:t>			   x</a:t>
            </a:r>
            <a:r>
              <a:rPr lang="en-US" baseline="-25000" dirty="0" smtClean="0"/>
              <a:t>1 </a:t>
            </a:r>
            <a:r>
              <a:rPr lang="en-US" dirty="0" smtClean="0"/>
              <a:t>, x</a:t>
            </a:r>
            <a:r>
              <a:rPr lang="en-US" baseline="-25000" dirty="0" smtClean="0"/>
              <a:t>2 </a:t>
            </a:r>
            <a:r>
              <a:rPr lang="en-US" dirty="0" smtClean="0"/>
              <a:t>≥    0  </a:t>
            </a:r>
            <a:endParaRPr lang="en-US" dirty="0"/>
          </a:p>
        </p:txBody>
      </p:sp>
      <p:sp>
        <p:nvSpPr>
          <p:cNvPr id="4" name="Title 1"/>
          <p:cNvSpPr>
            <a:spLocks noGrp="1"/>
          </p:cNvSpPr>
          <p:nvPr>
            <p:ph type="title"/>
          </p:nvPr>
        </p:nvSpPr>
        <p:spPr>
          <a:xfrm>
            <a:off x="457200" y="274638"/>
            <a:ext cx="8229600" cy="1143000"/>
          </a:xfrm>
        </p:spPr>
        <p:txBody>
          <a:bodyPr>
            <a:noAutofit/>
          </a:bodyPr>
          <a:lstStyle/>
          <a:p>
            <a:pPr algn="l"/>
            <a:r>
              <a:rPr lang="en-US" sz="3600" u="sng" dirty="0" smtClean="0">
                <a:solidFill>
                  <a:schemeClr val="tx2"/>
                </a:solidFill>
              </a:rPr>
              <a:t>Example</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49275"/>
            <a:ext cx="8229600" cy="5688013"/>
          </a:xfrm>
        </p:spPr>
        <p:txBody>
          <a:bodyPr>
            <a:normAutofit/>
          </a:bodyPr>
          <a:lstStyle/>
          <a:p>
            <a:pPr marL="0" indent="0">
              <a:buNone/>
            </a:pPr>
            <a:r>
              <a:rPr lang="en-US" sz="2400" dirty="0" smtClean="0"/>
              <a:t>Rewriting the problem in standard form with slack variables added in, we have the following:</a:t>
            </a:r>
          </a:p>
          <a:p>
            <a:pPr marL="0" indent="0">
              <a:buNone/>
            </a:pPr>
            <a:endParaRPr lang="en-US" sz="2400" dirty="0" smtClean="0"/>
          </a:p>
          <a:p>
            <a:pPr marL="0" indent="0">
              <a:buNone/>
            </a:pPr>
            <a:r>
              <a:rPr lang="en-US" sz="2400" dirty="0" smtClean="0"/>
              <a:t>Maximize 	z </a:t>
            </a:r>
            <a:r>
              <a:rPr lang="en-US" sz="2400" dirty="0" smtClean="0"/>
              <a:t>= </a:t>
            </a:r>
            <a:r>
              <a:rPr lang="en-US" sz="2400" dirty="0" smtClean="0"/>
              <a:t>5x</a:t>
            </a:r>
            <a:r>
              <a:rPr lang="en-US" sz="2400" baseline="-25000" dirty="0" smtClean="0"/>
              <a:t>1</a:t>
            </a:r>
            <a:r>
              <a:rPr lang="en-US" sz="2400" dirty="0" smtClean="0"/>
              <a:t> </a:t>
            </a:r>
            <a:r>
              <a:rPr lang="en-US" sz="2400" dirty="0"/>
              <a:t>+</a:t>
            </a:r>
            <a:r>
              <a:rPr lang="en-US" sz="2400" dirty="0" smtClean="0"/>
              <a:t> </a:t>
            </a:r>
            <a:r>
              <a:rPr lang="en-US" sz="2400" dirty="0" smtClean="0"/>
              <a:t>6x</a:t>
            </a:r>
            <a:r>
              <a:rPr lang="en-US" sz="2400" baseline="-25000" dirty="0" smtClean="0"/>
              <a:t>2</a:t>
            </a:r>
            <a:r>
              <a:rPr lang="en-US" sz="2400" dirty="0" smtClean="0"/>
              <a:t> </a:t>
            </a:r>
            <a:endParaRPr lang="en-US" sz="2400" baseline="-25000" dirty="0" smtClean="0"/>
          </a:p>
          <a:p>
            <a:pPr marL="0" indent="0">
              <a:buNone/>
            </a:pPr>
            <a:r>
              <a:rPr lang="en-US" sz="2400" dirty="0" smtClean="0"/>
              <a:t>subject to	    </a:t>
            </a:r>
          </a:p>
          <a:p>
            <a:pPr marL="0" indent="0">
              <a:buNone/>
            </a:pPr>
            <a:endParaRPr lang="en-US" sz="2400" dirty="0"/>
          </a:p>
          <a:p>
            <a:pPr marL="0" indent="0">
              <a:buNone/>
            </a:pPr>
            <a:endParaRPr lang="en-US" sz="2400" dirty="0" smtClean="0"/>
          </a:p>
          <a:p>
            <a:pPr marL="0" indent="0">
              <a:buNone/>
            </a:pPr>
            <a:r>
              <a:rPr lang="en-US" sz="2400" dirty="0" smtClean="0"/>
              <a:t>		                   x</a:t>
            </a:r>
            <a:r>
              <a:rPr lang="en-US" sz="2400" baseline="-25000" dirty="0" smtClean="0"/>
              <a:t>1 </a:t>
            </a:r>
            <a:r>
              <a:rPr lang="en-US" sz="2400" dirty="0" smtClean="0"/>
              <a:t>, x</a:t>
            </a:r>
            <a:r>
              <a:rPr lang="en-US" sz="2400" baseline="-25000" dirty="0" smtClean="0"/>
              <a:t>2 </a:t>
            </a:r>
            <a:r>
              <a:rPr lang="en-US" sz="2400" dirty="0" smtClean="0"/>
              <a:t>, S</a:t>
            </a:r>
            <a:r>
              <a:rPr lang="en-US" sz="2400" baseline="-25000" dirty="0" smtClean="0"/>
              <a:t>1</a:t>
            </a:r>
            <a:r>
              <a:rPr lang="en-US" sz="2400" dirty="0" smtClean="0"/>
              <a:t> , S</a:t>
            </a:r>
            <a:r>
              <a:rPr lang="en-US" sz="2400" baseline="-25000" dirty="0" smtClean="0"/>
              <a:t>2</a:t>
            </a:r>
            <a:r>
              <a:rPr lang="en-US" sz="2400" dirty="0" smtClean="0"/>
              <a:t> ≥   0 </a:t>
            </a:r>
          </a:p>
          <a:p>
            <a:r>
              <a:rPr lang="en-US" sz="2400" dirty="0"/>
              <a:t>The objective function should be restated by moving all variables to the left side of the equation</a:t>
            </a:r>
            <a:r>
              <a:rPr lang="en-US" sz="2400" dirty="0" smtClean="0"/>
              <a:t>.</a:t>
            </a:r>
            <a:endParaRPr lang="en-US" sz="2400" dirty="0"/>
          </a:p>
          <a:p>
            <a:r>
              <a:rPr lang="en-US" sz="2400" dirty="0" smtClean="0"/>
              <a:t>The </a:t>
            </a:r>
            <a:r>
              <a:rPr lang="en-US" sz="2400" dirty="0"/>
              <a:t>initial simplex tableau is shown in the following table. </a:t>
            </a:r>
          </a:p>
          <a:p>
            <a:pPr marL="0" indent="0">
              <a:buNone/>
            </a:pPr>
            <a:endParaRPr lang="en-US"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499559922"/>
              </p:ext>
            </p:extLst>
          </p:nvPr>
        </p:nvGraphicFramePr>
        <p:xfrm>
          <a:off x="457200" y="544547"/>
          <a:ext cx="6858001" cy="2122453"/>
        </p:xfrm>
        <a:graphic>
          <a:graphicData uri="http://schemas.openxmlformats.org/drawingml/2006/table">
            <a:tbl>
              <a:tblPr firstRow="1" bandRow="1">
                <a:tableStyleId>{2D5ABB26-0587-4C30-8999-92F81FD0307C}</a:tableStyleId>
              </a:tblPr>
              <a:tblGrid>
                <a:gridCol w="1217709"/>
                <a:gridCol w="482463"/>
                <a:gridCol w="723695"/>
                <a:gridCol w="804106"/>
                <a:gridCol w="643285"/>
                <a:gridCol w="624542"/>
                <a:gridCol w="662028"/>
                <a:gridCol w="232584"/>
                <a:gridCol w="1467589"/>
              </a:tblGrid>
              <a:tr h="441699">
                <a:tc rowSpan="3">
                  <a:txBody>
                    <a:bodyPr/>
                    <a:lstStyle/>
                    <a:p>
                      <a:r>
                        <a:rPr lang="en-US" dirty="0" smtClean="0"/>
                        <a:t>Basic Variables</a:t>
                      </a:r>
                    </a:p>
                    <a:p>
                      <a:endParaRPr lang="en-US" dirty="0"/>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4">
                  <a:txBody>
                    <a:bodyPr/>
                    <a:lstStyle/>
                    <a:p>
                      <a:pPr algn="ctr"/>
                      <a:r>
                        <a:rPr lang="en-US" sz="2000" b="1" dirty="0" smtClean="0"/>
                        <a:t>Key</a:t>
                      </a:r>
                      <a:r>
                        <a:rPr lang="en-US" sz="2000" b="1" baseline="0" dirty="0" smtClean="0"/>
                        <a:t> Column</a:t>
                      </a:r>
                      <a:endParaRPr lang="en-US" sz="20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4">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US" baseline="0" dirty="0" smtClean="0"/>
                        <a:t>Ratio</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599">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z</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x</a:t>
                      </a:r>
                      <a:r>
                        <a:rPr lang="en-US" baseline="-25000" dirty="0" smtClean="0"/>
                        <a:t>1</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x</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1</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b</a:t>
                      </a:r>
                      <a:r>
                        <a:rPr lang="en-US" baseline="-25000" dirty="0" smtClean="0"/>
                        <a:t>i</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baseline="-25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3385">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smtClean="0"/>
                        <a:t>–5</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–6</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13385">
                <a:tc>
                  <a:txBody>
                    <a:bodyPr/>
                    <a:lstStyle/>
                    <a:p>
                      <a:r>
                        <a:rPr lang="en-US" dirty="0" smtClean="0"/>
                        <a:t>S</a:t>
                      </a:r>
                      <a:r>
                        <a:rPr lang="en-US" baseline="-25000" dirty="0" smtClean="0"/>
                        <a:t>1</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120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13385">
                <a:tc>
                  <a:txBody>
                    <a:bodyPr/>
                    <a:lstStyle/>
                    <a:p>
                      <a:r>
                        <a:rPr lang="en-US" dirty="0" smtClean="0"/>
                        <a:t>S</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6</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260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extBox 4"/>
          <p:cNvSpPr txBox="1"/>
          <p:nvPr/>
        </p:nvSpPr>
        <p:spPr>
          <a:xfrm>
            <a:off x="611560" y="2836168"/>
            <a:ext cx="7992888" cy="3046988"/>
          </a:xfrm>
          <a:prstGeom prst="rect">
            <a:avLst/>
          </a:prstGeom>
          <a:noFill/>
        </p:spPr>
        <p:txBody>
          <a:bodyPr wrap="square" rtlCol="0">
            <a:spAutoFit/>
          </a:bodyPr>
          <a:lstStyle/>
          <a:p>
            <a:pPr marL="1149350" indent="-1149350" algn="just"/>
            <a:r>
              <a:rPr lang="en-US" sz="2400" b="1" dirty="0" smtClean="0"/>
              <a:t>Step 1</a:t>
            </a:r>
            <a:r>
              <a:rPr lang="en-US" sz="2400" dirty="0" smtClean="0"/>
              <a:t> in the initial solution x</a:t>
            </a:r>
            <a:r>
              <a:rPr lang="en-US" sz="2400" baseline="-25000" dirty="0" smtClean="0"/>
              <a:t>1</a:t>
            </a:r>
            <a:r>
              <a:rPr lang="en-US" sz="2400" dirty="0" smtClean="0"/>
              <a:t> and x</a:t>
            </a:r>
            <a:r>
              <a:rPr lang="en-US" sz="2400" baseline="-25000" dirty="0" smtClean="0"/>
              <a:t>2</a:t>
            </a:r>
            <a:r>
              <a:rPr lang="en-US" sz="2400" dirty="0"/>
              <a:t> </a:t>
            </a:r>
            <a:r>
              <a:rPr lang="en-US" sz="2400" dirty="0" smtClean="0"/>
              <a:t>are non-basic variable having values equal to 0. The basic variables are the slack variables with S</a:t>
            </a:r>
            <a:r>
              <a:rPr lang="en-US" sz="2400" baseline="-25000" dirty="0" smtClean="0"/>
              <a:t>1</a:t>
            </a:r>
            <a:r>
              <a:rPr lang="en-US" sz="2400" dirty="0" smtClean="0"/>
              <a:t> = 120, S</a:t>
            </a:r>
            <a:r>
              <a:rPr lang="en-US" sz="2400" baseline="-25000" dirty="0" smtClean="0"/>
              <a:t>2</a:t>
            </a:r>
            <a:r>
              <a:rPr lang="en-US" sz="2400" dirty="0" smtClean="0"/>
              <a:t> = 260, and z = 0.</a:t>
            </a:r>
          </a:p>
          <a:p>
            <a:pPr marL="1149350" indent="-1149350" algn="just"/>
            <a:r>
              <a:rPr lang="en-US" sz="2400" b="1" dirty="0" smtClean="0"/>
              <a:t>Step 2</a:t>
            </a:r>
            <a:r>
              <a:rPr lang="en-US" sz="2400" dirty="0" smtClean="0"/>
              <a:t> Now in table 1, we look for row(0) and observe that the current solution is optimal or not. Since all row (0) coefficients are not greater than or equal to 0, the initial solution is not optimal.</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760640"/>
          </a:xfrm>
        </p:spPr>
        <p:txBody>
          <a:bodyPr>
            <a:normAutofit fontScale="85000" lnSpcReduction="20000"/>
          </a:bodyPr>
          <a:lstStyle/>
          <a:p>
            <a:pPr marL="914400" indent="-914400">
              <a:buNone/>
            </a:pPr>
            <a:r>
              <a:rPr lang="en-US" b="1" dirty="0" smtClean="0"/>
              <a:t>Step 3</a:t>
            </a:r>
            <a:r>
              <a:rPr lang="en-US" dirty="0" smtClean="0"/>
              <a:t> The most negative coefficient in row (0) is –</a:t>
            </a:r>
            <a:r>
              <a:rPr lang="en-US" dirty="0"/>
              <a:t>6</a:t>
            </a:r>
            <a:r>
              <a:rPr lang="en-US" dirty="0" smtClean="0"/>
              <a:t>, and it is associated with x</a:t>
            </a:r>
            <a:r>
              <a:rPr lang="en-US" baseline="-25000" dirty="0" smtClean="0"/>
              <a:t>2</a:t>
            </a:r>
            <a:r>
              <a:rPr lang="en-US" dirty="0" smtClean="0"/>
              <a:t>. </a:t>
            </a:r>
            <a:r>
              <a:rPr lang="en-US" dirty="0"/>
              <a:t>So </a:t>
            </a:r>
            <a:r>
              <a:rPr lang="en-US" dirty="0" smtClean="0"/>
              <a:t>x</a:t>
            </a:r>
            <a:r>
              <a:rPr lang="en-US" baseline="-25000" dirty="0" smtClean="0"/>
              <a:t>2</a:t>
            </a:r>
            <a:r>
              <a:rPr lang="en-US" dirty="0" smtClean="0"/>
              <a:t> column is the key column. Thus, x</a:t>
            </a:r>
            <a:r>
              <a:rPr lang="en-US" baseline="-25000" dirty="0" smtClean="0"/>
              <a:t>2</a:t>
            </a:r>
            <a:r>
              <a:rPr lang="en-US" dirty="0" smtClean="0"/>
              <a:t> will become a basic variable in the next solution and its column of coefficients becomes the key column.</a:t>
            </a:r>
          </a:p>
          <a:p>
            <a:pPr marL="914400" indent="-914400">
              <a:buNone/>
            </a:pPr>
            <a:r>
              <a:rPr lang="en-US" b="1" dirty="0" smtClean="0"/>
              <a:t>Step 4</a:t>
            </a:r>
            <a:r>
              <a:rPr lang="en-US" dirty="0" smtClean="0"/>
              <a:t> In order to find the basic variable, which should be replaced in the next solution, we will look for the  least ration in the last column.</a:t>
            </a:r>
          </a:p>
          <a:p>
            <a:pPr marL="914400" indent="-914400">
              <a:buNone/>
            </a:pPr>
            <a:r>
              <a:rPr lang="en-US" dirty="0" smtClean="0"/>
              <a:t> In order to find the least ratio, we will divide the values of R.H.S by the corresponding values of the key column. </a:t>
            </a:r>
          </a:p>
          <a:p>
            <a:pPr marL="914400" indent="-914400">
              <a:buNone/>
            </a:pPr>
            <a:r>
              <a:rPr lang="en-US" dirty="0" smtClean="0"/>
              <a:t>This </a:t>
            </a:r>
            <a:r>
              <a:rPr lang="en-US" dirty="0" smtClean="0"/>
              <a:t>ratio </a:t>
            </a:r>
            <a:r>
              <a:rPr lang="en-US" dirty="0" smtClean="0"/>
              <a:t>should be a real positive number, so ignore the 0, negative and undefined values. As the least ration is 43.33 which correspond to s</a:t>
            </a:r>
            <a:r>
              <a:rPr lang="en-US" baseline="-25000" dirty="0" smtClean="0"/>
              <a:t>2 </a:t>
            </a:r>
            <a:r>
              <a:rPr lang="en-US" dirty="0" smtClean="0"/>
              <a:t>we will replace it by x</a:t>
            </a:r>
            <a:r>
              <a:rPr lang="en-US" baseline="-25000" dirty="0" smtClean="0"/>
              <a:t>2</a:t>
            </a:r>
            <a:r>
              <a:rPr lang="en-US" dirty="0"/>
              <a:t> </a:t>
            </a:r>
            <a:r>
              <a:rPr lang="en-US" dirty="0" smtClean="0"/>
              <a:t>in the next table.</a:t>
            </a:r>
          </a:p>
          <a:p>
            <a:pPr marL="914400" indent="-914400">
              <a:buNone/>
            </a:pPr>
            <a:r>
              <a:rPr lang="en-US" dirty="0"/>
              <a:t> </a:t>
            </a:r>
            <a:r>
              <a:rPr lang="en-US"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1234480"/>
            <a:ext cx="8305800" cy="5090120"/>
          </a:xfrm>
        </p:spPr>
        <p:txBody>
          <a:bodyPr/>
          <a:lstStyle/>
          <a:p>
            <a:pPr marL="1149350" indent="-1149350">
              <a:buNone/>
            </a:pPr>
            <a:r>
              <a:rPr lang="en-US" b="1" dirty="0" smtClean="0"/>
              <a:t>Step 5</a:t>
            </a:r>
            <a:r>
              <a:rPr lang="en-US" dirty="0" smtClean="0"/>
              <a:t> The new solution is found by transforming the coefficients in the x</a:t>
            </a:r>
            <a:r>
              <a:rPr lang="en-US" baseline="-25000" dirty="0" smtClean="0"/>
              <a:t>2</a:t>
            </a:r>
            <a:r>
              <a:rPr lang="en-US" dirty="0" smtClean="0"/>
              <a:t> column</a:t>
            </a:r>
          </a:p>
          <a:p>
            <a:pPr marL="914400" indent="-914400">
              <a:buNone/>
            </a:pPr>
            <a:endParaRPr lang="en-US" dirty="0" smtClean="0"/>
          </a:p>
          <a:p>
            <a:pPr marL="914400" indent="-914400">
              <a:buNone/>
            </a:pPr>
            <a:endParaRPr lang="en-US" dirty="0" smtClean="0"/>
          </a:p>
          <a:p>
            <a:pPr marL="914400" indent="-914400">
              <a:buNone/>
            </a:pPr>
            <a:r>
              <a:rPr lang="en-US" dirty="0" smtClean="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00200"/>
            <a:ext cx="8229600" cy="3794720"/>
          </a:xfrm>
        </p:spPr>
        <p:txBody>
          <a:bodyPr>
            <a:normAutofit/>
          </a:bodyPr>
          <a:lstStyle/>
          <a:p>
            <a:pPr marL="0" indent="0">
              <a:buNone/>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572132497"/>
              </p:ext>
            </p:extLst>
          </p:nvPr>
        </p:nvGraphicFramePr>
        <p:xfrm>
          <a:off x="914400" y="381000"/>
          <a:ext cx="7162798" cy="2667000"/>
        </p:xfrm>
        <a:graphic>
          <a:graphicData uri="http://schemas.openxmlformats.org/drawingml/2006/table">
            <a:tbl>
              <a:tblPr firstRow="1" bandRow="1">
                <a:tableStyleId>{2D5ABB26-0587-4C30-8999-92F81FD0307C}</a:tableStyleId>
              </a:tblPr>
              <a:tblGrid>
                <a:gridCol w="1286840"/>
                <a:gridCol w="509853"/>
                <a:gridCol w="764779"/>
                <a:gridCol w="849755"/>
                <a:gridCol w="679805"/>
                <a:gridCol w="679805"/>
                <a:gridCol w="953474"/>
                <a:gridCol w="1438487"/>
              </a:tblGrid>
              <a:tr h="446542">
                <a:tc rowSpan="3">
                  <a:txBody>
                    <a:bodyPr/>
                    <a:lstStyle/>
                    <a:p>
                      <a:r>
                        <a:rPr lang="en-US" dirty="0" smtClean="0"/>
                        <a:t>Basic Variables</a:t>
                      </a:r>
                    </a:p>
                    <a:p>
                      <a:endParaRPr lang="en-US" dirty="0"/>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4">
                  <a:txBody>
                    <a:bodyPr/>
                    <a:lstStyle/>
                    <a:p>
                      <a:pPr algn="ctr"/>
                      <a:r>
                        <a:rPr lang="en-US" sz="2000" b="1" dirty="0" smtClean="0"/>
                        <a:t>Key</a:t>
                      </a:r>
                      <a:r>
                        <a:rPr lang="en-US" sz="2000" b="1" baseline="0" dirty="0" smtClean="0"/>
                        <a:t> Column</a:t>
                      </a:r>
                      <a:endParaRPr lang="en-US" sz="2000" b="1"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r>
                        <a:rPr lang="en-US" dirty="0" smtClean="0"/>
                        <a:t>Ratio</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5430">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z</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x</a:t>
                      </a:r>
                      <a:r>
                        <a:rPr lang="en-US" baseline="-25000" dirty="0" smtClean="0"/>
                        <a:t>1</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x</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1</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b</a:t>
                      </a:r>
                      <a:r>
                        <a:rPr lang="en-US" baseline="-25000" dirty="0" smtClean="0"/>
                        <a:t>i</a:t>
                      </a:r>
                      <a:endParaRPr lang="en-US"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baseline="-25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7654">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260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663687">
                <a:tc>
                  <a:txBody>
                    <a:bodyPr/>
                    <a:lstStyle/>
                    <a:p>
                      <a:r>
                        <a:rPr lang="en-US" dirty="0" smtClean="0"/>
                        <a:t>s</a:t>
                      </a:r>
                      <a:r>
                        <a:rPr lang="en-US" baseline="-25000" dirty="0" smtClean="0"/>
                        <a:t>1</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-5</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-3</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-100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663687">
                <a:tc>
                  <a:txBody>
                    <a:bodyPr/>
                    <a:lstStyle/>
                    <a:p>
                      <a:r>
                        <a:rPr lang="en-US" dirty="0" smtClean="0"/>
                        <a:t>x</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4/6</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1/6</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260/6</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Content Placeholder 2"/>
          <p:cNvSpPr txBox="1">
            <a:spLocks/>
          </p:cNvSpPr>
          <p:nvPr/>
        </p:nvSpPr>
        <p:spPr>
          <a:xfrm>
            <a:off x="457200" y="3212976"/>
            <a:ext cx="8363272" cy="3096344"/>
          </a:xfrm>
          <a:prstGeom prst="rect">
            <a:avLst/>
          </a:prstGeom>
        </p:spPr>
        <p:txBody>
          <a:bodyPr vert="horz" lIns="91440" tIns="45720" rIns="91440" bIns="45720" rtlCol="0">
            <a:normAutofit fontScale="92500" lnSpcReduction="20000"/>
          </a:bodyPr>
          <a:lstStyle/>
          <a:p>
            <a:pPr marL="914400" marR="0" lvl="0" indent="-9144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Since all row(0) coefficients</a:t>
            </a:r>
            <a:r>
              <a:rPr kumimoji="0" lang="en-US" sz="3200" b="0" i="0" u="none" strike="noStrike" kern="1200" cap="none" spc="0" normalizeH="0" noProof="0" dirty="0" smtClean="0">
                <a:ln>
                  <a:noFill/>
                </a:ln>
                <a:solidFill>
                  <a:schemeClr val="tx1"/>
                </a:solidFill>
                <a:effectLst/>
                <a:uLnTx/>
                <a:uFillTx/>
                <a:latin typeface="+mn-lt"/>
                <a:ea typeface="+mn-ea"/>
                <a:cs typeface="+mn-cs"/>
              </a:rPr>
              <a:t> are not non-negative, </a:t>
            </a:r>
            <a:r>
              <a:rPr kumimoji="0" lang="en-US" sz="3200" b="0" i="0" u="none" strike="noStrike" kern="1200" cap="none" spc="0" normalizeH="0" noProof="0" dirty="0" err="1" smtClean="0">
                <a:ln>
                  <a:noFill/>
                </a:ln>
                <a:solidFill>
                  <a:schemeClr val="tx1"/>
                </a:solidFill>
                <a:effectLst/>
                <a:uLnTx/>
                <a:uFillTx/>
                <a:latin typeface="+mn-lt"/>
                <a:ea typeface="+mn-ea"/>
                <a:cs typeface="+mn-cs"/>
              </a:rPr>
              <a:t>i.e</a:t>
            </a:r>
            <a:r>
              <a:rPr lang="en-US" sz="3200" dirty="0" smtClean="0"/>
              <a:t> the solution is not optimal, so we start again from step 3. </a:t>
            </a:r>
          </a:p>
          <a:p>
            <a:pPr marL="914400" lvl="0" indent="-914400">
              <a:spcBef>
                <a:spcPct val="20000"/>
              </a:spcBef>
              <a:defRPr/>
            </a:pPr>
            <a:r>
              <a:rPr lang="en-US" sz="3200" dirty="0" smtClean="0"/>
              <a:t>The most negative value is -1 in row(0), so the column below </a:t>
            </a:r>
            <a:r>
              <a:rPr lang="en-US" sz="3200" dirty="0"/>
              <a:t>x</a:t>
            </a:r>
            <a:r>
              <a:rPr lang="en-US" sz="3200" baseline="-25000" dirty="0"/>
              <a:t>1</a:t>
            </a:r>
            <a:r>
              <a:rPr lang="en-US" sz="3200" dirty="0" smtClean="0"/>
              <a:t>  is key column. </a:t>
            </a:r>
          </a:p>
          <a:p>
            <a:pPr marL="914400" lvl="0" indent="-914400">
              <a:spcBef>
                <a:spcPct val="20000"/>
              </a:spcBef>
              <a:defRPr/>
            </a:pPr>
            <a:r>
              <a:rPr lang="en-US" sz="3200" dirty="0" smtClean="0"/>
              <a:t>The least ratio is 20 which corresponds to s</a:t>
            </a:r>
            <a:r>
              <a:rPr lang="en-US" sz="3200" baseline="-25000" dirty="0" smtClean="0"/>
              <a:t>1</a:t>
            </a:r>
            <a:r>
              <a:rPr lang="en-US" sz="3200" dirty="0" smtClean="0"/>
              <a:t>. So s</a:t>
            </a:r>
            <a:r>
              <a:rPr lang="en-US" sz="3200" baseline="-25000" dirty="0" smtClean="0"/>
              <a:t>1</a:t>
            </a:r>
            <a:r>
              <a:rPr lang="en-US" sz="3200" dirty="0" smtClean="0"/>
              <a:t> is replace by x</a:t>
            </a:r>
            <a:r>
              <a:rPr lang="en-US" sz="3200" baseline="-25000" dirty="0" smtClean="0"/>
              <a:t>1  </a:t>
            </a:r>
            <a:r>
              <a:rPr lang="en-US" sz="3200" dirty="0"/>
              <a:t> </a:t>
            </a:r>
            <a:r>
              <a:rPr lang="en-US" sz="3200" dirty="0" smtClean="0"/>
              <a:t>in the next table.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dirty="0" smtClean="0"/>
              <a:t>By applying Gaussian elimination method, we want to convert </a:t>
            </a:r>
            <a:endParaRPr lang="en-GB" dirty="0"/>
          </a:p>
        </p:txBody>
      </p:sp>
    </p:spTree>
    <p:extLst>
      <p:ext uri="{BB962C8B-B14F-4D97-AF65-F5344CB8AC3E}">
        <p14:creationId xmlns:p14="http://schemas.microsoft.com/office/powerpoint/2010/main" xmlns="" val="6958580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15949047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xmlns="" val="887442860"/>
              </p:ext>
            </p:extLst>
          </p:nvPr>
        </p:nvGraphicFramePr>
        <p:xfrm>
          <a:off x="304800" y="1905000"/>
          <a:ext cx="6345069" cy="1904013"/>
        </p:xfrm>
        <a:graphic>
          <a:graphicData uri="http://schemas.openxmlformats.org/drawingml/2006/table">
            <a:tbl>
              <a:tblPr firstRow="1" bandRow="1">
                <a:tableStyleId>{2D5ABB26-0587-4C30-8999-92F81FD0307C}</a:tableStyleId>
              </a:tblPr>
              <a:tblGrid>
                <a:gridCol w="1143000"/>
                <a:gridCol w="375582"/>
                <a:gridCol w="646399"/>
                <a:gridCol w="718221"/>
                <a:gridCol w="719802"/>
                <a:gridCol w="720358"/>
                <a:gridCol w="574577"/>
                <a:gridCol w="1447130"/>
              </a:tblGrid>
              <a:tr h="370840">
                <a:tc rowSpan="3">
                  <a:txBody>
                    <a:bodyPr/>
                    <a:lstStyle/>
                    <a:p>
                      <a:r>
                        <a:rPr lang="en-US" dirty="0" smtClean="0"/>
                        <a:t>Basic </a:t>
                      </a:r>
                      <a:r>
                        <a:rPr lang="en-US" dirty="0" smtClean="0"/>
                        <a:t>Variables</a:t>
                      </a:r>
                      <a:endParaRPr lang="en-US" dirty="0"/>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4">
                  <a:txBody>
                    <a:bodyPr/>
                    <a:lstStyle/>
                    <a:p>
                      <a:pPr algn="ctr"/>
                      <a:r>
                        <a:rPr lang="en-US" sz="2000" b="1" dirty="0" smtClean="0"/>
                        <a:t>Key</a:t>
                      </a:r>
                      <a:r>
                        <a:rPr lang="en-US" sz="2000" b="1" baseline="0" dirty="0" smtClean="0"/>
                        <a:t> Column</a:t>
                      </a:r>
                      <a:endParaRPr lang="en-US" sz="20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r>
                        <a:rPr lang="en-US" dirty="0" smtClean="0"/>
                        <a:t>Ratio</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95253">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z</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1</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x</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S</a:t>
                      </a:r>
                      <a:r>
                        <a:rPr lang="en-US" baseline="-25000" dirty="0" smtClean="0"/>
                        <a:t>1</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S</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b</a:t>
                      </a:r>
                      <a:r>
                        <a:rPr lang="en-US" baseline="-25000" dirty="0" smtClean="0"/>
                        <a:t>i</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baseline="-25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3</a:t>
                      </a:r>
                      <a:r>
                        <a:rPr lang="en-US" dirty="0" smtClean="0"/>
                        <a:t>/</a:t>
                      </a:r>
                      <a:r>
                        <a:rPr lang="en-US" baseline="-25000" dirty="0" smtClean="0"/>
                        <a:t>5</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4/</a:t>
                      </a:r>
                      <a:r>
                        <a:rPr lang="en-US" baseline="-25000" dirty="0" smtClean="0"/>
                        <a:t>5</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280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x</a:t>
                      </a:r>
                      <a:r>
                        <a:rPr lang="en-US" baseline="-25000" dirty="0" smtClean="0"/>
                        <a:t>1</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3</a:t>
                      </a:r>
                      <a:r>
                        <a:rPr lang="en-US" dirty="0" smtClean="0"/>
                        <a:t>/</a:t>
                      </a:r>
                      <a:r>
                        <a:rPr lang="en-US" baseline="-25000" dirty="0" smtClean="0"/>
                        <a:t>5</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a:t>
                      </a:r>
                      <a:r>
                        <a:rPr lang="en-US" baseline="30000" dirty="0" smtClean="0"/>
                        <a:t>1</a:t>
                      </a:r>
                      <a:r>
                        <a:rPr lang="en-US" dirty="0" smtClean="0"/>
                        <a:t>/</a:t>
                      </a:r>
                      <a:r>
                        <a:rPr lang="en-US" baseline="-25000" dirty="0" smtClean="0"/>
                        <a:t>5</a:t>
                      </a:r>
                      <a:r>
                        <a:rPr lang="en-US" dirty="0" smtClean="0"/>
                        <a:t>   </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20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x</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30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25000" dirty="0" smtClean="0"/>
                        <a:t>-12</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25000" dirty="0" smtClean="0"/>
                        <a:t>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900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20000"/>
          </a:bodyPr>
          <a:lstStyle/>
          <a:p>
            <a:pPr marL="0" indent="0" algn="just"/>
            <a:r>
              <a:rPr lang="en-US" dirty="0" smtClean="0"/>
              <a:t> For a maximization problem having a mix of (≤, ≥, and =) constraints the simplex method itself does not change.</a:t>
            </a:r>
          </a:p>
          <a:p>
            <a:pPr marL="0" indent="0" algn="just"/>
            <a:r>
              <a:rPr lang="en-US" dirty="0" smtClean="0"/>
              <a:t> The only change is in transforming constraints to the standard equation form with appropriate supplemental variables.</a:t>
            </a:r>
          </a:p>
          <a:p>
            <a:pPr marL="0" indent="0" algn="just"/>
            <a:r>
              <a:rPr lang="en-US" dirty="0" smtClean="0"/>
              <a:t> Recall that for each (≥) constraint, a surplus variable is subtracted and an artificial variable is added to the left side of the constraint. For each (=) constraint, an artificial variable is added to the left side.</a:t>
            </a:r>
            <a:endParaRPr lang="en-US" dirty="0"/>
          </a:p>
        </p:txBody>
      </p:sp>
      <p:sp>
        <p:nvSpPr>
          <p:cNvPr id="6" name="Title 5"/>
          <p:cNvSpPr>
            <a:spLocks noGrp="1"/>
          </p:cNvSpPr>
          <p:nvPr>
            <p:ph type="title"/>
          </p:nvPr>
        </p:nvSpPr>
        <p:spPr/>
        <p:txBody>
          <a:bodyPr>
            <a:normAutofit fontScale="90000"/>
          </a:bodyPr>
          <a:lstStyle/>
          <a:p>
            <a:pPr algn="l"/>
            <a:r>
              <a:rPr lang="en-US" u="sng" dirty="0" smtClean="0">
                <a:solidFill>
                  <a:schemeClr val="tx2"/>
                </a:solidFill>
                <a:latin typeface="+mn-lt"/>
              </a:rPr>
              <a:t>Maximization Problems with Mixed Constraints</a:t>
            </a:r>
            <a:endParaRPr lang="en-US" u="sng" dirty="0">
              <a:solidFill>
                <a:schemeClr val="tx2"/>
              </a:solidFill>
              <a:latin typeface="+mn-lt"/>
            </a:endParaRPr>
          </a:p>
        </p:txBody>
      </p:sp>
    </p:spTree>
    <p:extLst>
      <p:ext uri="{BB962C8B-B14F-4D97-AF65-F5344CB8AC3E}">
        <p14:creationId xmlns:p14="http://schemas.microsoft.com/office/powerpoint/2010/main" xmlns="" val="1357393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1600200"/>
            <a:ext cx="8305800" cy="4724400"/>
          </a:xfrm>
        </p:spPr>
        <p:txBody>
          <a:bodyPr>
            <a:normAutofit/>
          </a:bodyPr>
          <a:lstStyle/>
          <a:p>
            <a:pPr marL="234950" indent="-234950" algn="just"/>
            <a:r>
              <a:rPr lang="en-US" dirty="0" smtClean="0"/>
              <a:t>An additional column is added to the simplex tableau for each supplemental variable.</a:t>
            </a:r>
          </a:p>
          <a:p>
            <a:pPr marL="234950" indent="-234950" algn="just"/>
            <a:r>
              <a:rPr lang="en-US" dirty="0" smtClean="0"/>
              <a:t>Also, surplus and artificial variables must be assigned appropriate objective function coefficients (c, values) </a:t>
            </a:r>
          </a:p>
          <a:p>
            <a:pPr marL="234950" indent="-234950" algn="just"/>
            <a:r>
              <a:rPr lang="en-US" dirty="0" smtClean="0"/>
              <a:t>Surplus variables usually re-assigned an objective function coefficient of 0.</a:t>
            </a:r>
          </a:p>
        </p:txBody>
      </p:sp>
      <p:sp>
        <p:nvSpPr>
          <p:cNvPr id="3" name="Title 5"/>
          <p:cNvSpPr>
            <a:spLocks noGrp="1"/>
          </p:cNvSpPr>
          <p:nvPr>
            <p:ph type="title"/>
          </p:nvPr>
        </p:nvSpPr>
        <p:spPr>
          <a:xfrm>
            <a:off x="457200" y="274638"/>
            <a:ext cx="8229600" cy="1143000"/>
          </a:xfrm>
        </p:spPr>
        <p:txBody>
          <a:bodyPr>
            <a:normAutofit fontScale="90000"/>
          </a:bodyPr>
          <a:lstStyle/>
          <a:p>
            <a:pPr algn="l"/>
            <a:r>
              <a:rPr lang="en-US" u="sng" dirty="0" smtClean="0">
                <a:solidFill>
                  <a:schemeClr val="tx2"/>
                </a:solidFill>
                <a:latin typeface="+mn-lt"/>
              </a:rPr>
              <a:t>Maximization Problems with Mixed Constraints cont’d</a:t>
            </a:r>
            <a:endParaRPr lang="en-US" u="sng" dirty="0">
              <a:solidFill>
                <a:schemeClr val="tx2"/>
              </a:solidFill>
              <a:latin typeface="+mn-lt"/>
            </a:endParaRPr>
          </a:p>
        </p:txBody>
      </p:sp>
    </p:spTree>
    <p:extLst>
      <p:ext uri="{BB962C8B-B14F-4D97-AF65-F5344CB8AC3E}">
        <p14:creationId xmlns:p14="http://schemas.microsoft.com/office/powerpoint/2010/main" xmlns="" val="26783692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39944" cy="4648200"/>
          </a:xfrm>
        </p:spPr>
        <p:txBody>
          <a:bodyPr>
            <a:normAutofit fontScale="92500"/>
          </a:bodyPr>
          <a:lstStyle/>
          <a:p>
            <a:pPr marL="234950" indent="-234950" algn="just"/>
            <a:r>
              <a:rPr lang="en-US" dirty="0" smtClean="0"/>
              <a:t>Artificial variables are assigned objective function coefficient of –M, where |M| is a very large number. This is to make the artificial variables unattractive in the problem.</a:t>
            </a:r>
          </a:p>
          <a:p>
            <a:pPr marL="234950" indent="-234950" algn="just">
              <a:buNone/>
            </a:pPr>
            <a:endParaRPr lang="en-GB" dirty="0" smtClean="0"/>
          </a:p>
          <a:p>
            <a:pPr marL="234950" indent="-234950" algn="just"/>
            <a:r>
              <a:rPr lang="en-GB" dirty="0" smtClean="0"/>
              <a:t>In any linear programming problem, </a:t>
            </a:r>
            <a:r>
              <a:rPr lang="en-GB" b="1" dirty="0" smtClean="0"/>
              <a:t>the initial set of basic variables</a:t>
            </a:r>
            <a:r>
              <a:rPr lang="en-GB" dirty="0" smtClean="0"/>
              <a:t> will consist of all the slack variables and all the artificial variables which appear in the problem.</a:t>
            </a:r>
          </a:p>
          <a:p>
            <a:pPr marL="234950" indent="-234950" algn="just"/>
            <a:endParaRPr lang="en-GB" dirty="0" smtClean="0"/>
          </a:p>
        </p:txBody>
      </p:sp>
      <p:sp>
        <p:nvSpPr>
          <p:cNvPr id="4" name="Title 5"/>
          <p:cNvSpPr>
            <a:spLocks noGrp="1"/>
          </p:cNvSpPr>
          <p:nvPr>
            <p:ph type="title"/>
          </p:nvPr>
        </p:nvSpPr>
        <p:spPr>
          <a:xfrm>
            <a:off x="457200" y="274638"/>
            <a:ext cx="8229600" cy="1020762"/>
          </a:xfrm>
        </p:spPr>
        <p:txBody>
          <a:bodyPr>
            <a:normAutofit fontScale="90000"/>
          </a:bodyPr>
          <a:lstStyle/>
          <a:p>
            <a:pPr algn="l"/>
            <a:r>
              <a:rPr lang="en-US" u="sng" dirty="0" smtClean="0">
                <a:solidFill>
                  <a:schemeClr val="tx2"/>
                </a:solidFill>
                <a:latin typeface="+mn-lt"/>
              </a:rPr>
              <a:t>Maximization Problems with Mixed Constraints cont’d</a:t>
            </a:r>
            <a:endParaRPr lang="en-US" u="sng" dirty="0">
              <a:solidFill>
                <a:schemeClr val="tx2"/>
              </a:solidFill>
              <a:latin typeface="+mn-lt"/>
            </a:endParaRPr>
          </a:p>
        </p:txBody>
      </p:sp>
    </p:spTree>
    <p:extLst>
      <p:ext uri="{BB962C8B-B14F-4D97-AF65-F5344CB8AC3E}">
        <p14:creationId xmlns:p14="http://schemas.microsoft.com/office/powerpoint/2010/main" xmlns="" val="40400304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828800"/>
            <a:ext cx="8235752" cy="4495800"/>
          </a:xfrm>
        </p:spPr>
        <p:txBody>
          <a:bodyPr>
            <a:normAutofit/>
          </a:bodyPr>
          <a:lstStyle/>
          <a:p>
            <a:pPr marL="0" indent="0" algn="just">
              <a:buNone/>
            </a:pPr>
            <a:r>
              <a:rPr lang="en-GB" dirty="0" smtClean="0"/>
              <a:t>Maximize		z   =   8x</a:t>
            </a:r>
            <a:r>
              <a:rPr lang="en-GB" baseline="-25000" dirty="0" smtClean="0"/>
              <a:t>1</a:t>
            </a:r>
            <a:r>
              <a:rPr lang="en-GB" dirty="0" smtClean="0"/>
              <a:t> + 6x</a:t>
            </a:r>
            <a:r>
              <a:rPr lang="en-GB" baseline="-25000" dirty="0" smtClean="0"/>
              <a:t>2</a:t>
            </a:r>
          </a:p>
          <a:p>
            <a:pPr marL="0" indent="0" algn="just">
              <a:buNone/>
            </a:pPr>
            <a:r>
              <a:rPr lang="en-GB" dirty="0" smtClean="0"/>
              <a:t>subject to			2x</a:t>
            </a:r>
            <a:r>
              <a:rPr lang="en-GB" baseline="-25000" dirty="0" smtClean="0"/>
              <a:t>1</a:t>
            </a:r>
            <a:r>
              <a:rPr lang="en-GB" dirty="0" smtClean="0"/>
              <a:t>  +  x</a:t>
            </a:r>
            <a:r>
              <a:rPr lang="en-GB" baseline="-25000" dirty="0" smtClean="0"/>
              <a:t>2</a:t>
            </a:r>
            <a:r>
              <a:rPr lang="en-GB" dirty="0" smtClean="0"/>
              <a:t> ≥  10</a:t>
            </a:r>
          </a:p>
          <a:p>
            <a:pPr marL="0" indent="0" algn="just">
              <a:buNone/>
            </a:pPr>
            <a:r>
              <a:rPr lang="en-GB" dirty="0" smtClean="0"/>
              <a:t>				3x</a:t>
            </a:r>
            <a:r>
              <a:rPr lang="en-GB" baseline="-25000" dirty="0" smtClean="0"/>
              <a:t>1</a:t>
            </a:r>
            <a:r>
              <a:rPr lang="en-GB" dirty="0" smtClean="0"/>
              <a:t> + 8x</a:t>
            </a:r>
            <a:r>
              <a:rPr lang="en-GB" baseline="-25000" dirty="0" smtClean="0"/>
              <a:t>2</a:t>
            </a:r>
            <a:r>
              <a:rPr lang="en-GB" dirty="0" smtClean="0"/>
              <a:t> ≤ 96</a:t>
            </a:r>
          </a:p>
          <a:p>
            <a:pPr marL="0" indent="0" algn="just">
              <a:buNone/>
            </a:pPr>
            <a:r>
              <a:rPr lang="en-GB" dirty="0" smtClean="0"/>
              <a:t>				x</a:t>
            </a:r>
            <a:r>
              <a:rPr lang="en-GB" baseline="-25000" dirty="0" smtClean="0"/>
              <a:t>1</a:t>
            </a:r>
            <a:r>
              <a:rPr lang="en-GB" dirty="0" smtClean="0"/>
              <a:t>, x</a:t>
            </a:r>
            <a:r>
              <a:rPr lang="en-GB" baseline="-25000" dirty="0" smtClean="0"/>
              <a:t>2</a:t>
            </a:r>
            <a:r>
              <a:rPr lang="en-GB" dirty="0" smtClean="0"/>
              <a:t> ≥ 0</a:t>
            </a:r>
          </a:p>
          <a:p>
            <a:pPr marL="0" indent="0" algn="just">
              <a:buNone/>
            </a:pPr>
            <a:r>
              <a:rPr lang="en-GB" dirty="0" smtClean="0"/>
              <a:t>We have a  </a:t>
            </a:r>
            <a:r>
              <a:rPr lang="en-GB" dirty="0"/>
              <a:t>maximization problem which has a mix of a (≤) constraint and a (≥) constraint.</a:t>
            </a:r>
          </a:p>
          <a:p>
            <a:pPr marL="0" indent="0" algn="just">
              <a:buNone/>
            </a:pPr>
            <a:endParaRPr lang="en-GB" dirty="0" smtClean="0"/>
          </a:p>
        </p:txBody>
      </p:sp>
      <p:sp>
        <p:nvSpPr>
          <p:cNvPr id="4" name="Title 5"/>
          <p:cNvSpPr>
            <a:spLocks noGrp="1"/>
          </p:cNvSpPr>
          <p:nvPr>
            <p:ph type="title"/>
          </p:nvPr>
        </p:nvSpPr>
        <p:spPr>
          <a:xfrm>
            <a:off x="457200" y="274638"/>
            <a:ext cx="8229600" cy="1020762"/>
          </a:xfrm>
        </p:spPr>
        <p:txBody>
          <a:bodyPr>
            <a:normAutofit/>
          </a:bodyPr>
          <a:lstStyle/>
          <a:p>
            <a:pPr algn="l"/>
            <a:r>
              <a:rPr lang="en-US" u="sng" dirty="0" smtClean="0">
                <a:solidFill>
                  <a:schemeClr val="tx2"/>
                </a:solidFill>
                <a:latin typeface="+mn-lt"/>
              </a:rPr>
              <a:t>Example</a:t>
            </a:r>
            <a:endParaRPr lang="en-US" u="sng" dirty="0">
              <a:solidFill>
                <a:schemeClr val="tx2"/>
              </a:solidFill>
              <a:latin typeface="+mn-lt"/>
            </a:endParaRPr>
          </a:p>
        </p:txBody>
      </p:sp>
    </p:spTree>
    <p:extLst>
      <p:ext uri="{BB962C8B-B14F-4D97-AF65-F5344CB8AC3E}">
        <p14:creationId xmlns:p14="http://schemas.microsoft.com/office/powerpoint/2010/main" xmlns="" val="8746752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219200"/>
            <a:ext cx="8239944" cy="4658072"/>
          </a:xfrm>
        </p:spPr>
        <p:txBody>
          <a:bodyPr>
            <a:normAutofit/>
          </a:bodyPr>
          <a:lstStyle/>
          <a:p>
            <a:pPr marL="0" indent="0">
              <a:buNone/>
            </a:pPr>
            <a:r>
              <a:rPr lang="en-GB" dirty="0" smtClean="0"/>
              <a:t>Rewriting the problem with constraints expressed as equations,</a:t>
            </a:r>
            <a:endParaRPr lang="en-US" dirty="0" smtClean="0"/>
          </a:p>
          <a:p>
            <a:pPr marL="0" indent="0" algn="just">
              <a:buNone/>
            </a:pPr>
            <a:endParaRPr lang="en-US" dirty="0" smtClean="0"/>
          </a:p>
          <a:p>
            <a:pPr marL="0" indent="0" algn="just">
              <a:buNone/>
            </a:pPr>
            <a:r>
              <a:rPr lang="en-US" dirty="0" smtClean="0"/>
              <a:t>Maximize	z = 8x</a:t>
            </a:r>
            <a:r>
              <a:rPr lang="en-US" baseline="-25000" dirty="0" smtClean="0"/>
              <a:t>1</a:t>
            </a:r>
            <a:r>
              <a:rPr lang="en-US" dirty="0" smtClean="0"/>
              <a:t> + 6x</a:t>
            </a:r>
            <a:r>
              <a:rPr lang="en-US" baseline="-25000" dirty="0" smtClean="0"/>
              <a:t>2</a:t>
            </a:r>
            <a:r>
              <a:rPr lang="en-US" dirty="0" smtClean="0"/>
              <a:t> + 0E</a:t>
            </a:r>
            <a:r>
              <a:rPr lang="en-US" baseline="-25000" dirty="0" smtClean="0"/>
              <a:t>1</a:t>
            </a:r>
            <a:r>
              <a:rPr lang="en-US" dirty="0" smtClean="0"/>
              <a:t> – MA</a:t>
            </a:r>
            <a:r>
              <a:rPr lang="en-US" baseline="-25000" dirty="0" smtClean="0"/>
              <a:t>1</a:t>
            </a:r>
            <a:r>
              <a:rPr lang="en-US" dirty="0" smtClean="0"/>
              <a:t> + 0S</a:t>
            </a:r>
            <a:r>
              <a:rPr lang="en-US" baseline="-25000" dirty="0" smtClean="0"/>
              <a:t>2</a:t>
            </a:r>
          </a:p>
          <a:p>
            <a:pPr marL="0" indent="0" algn="just">
              <a:buNone/>
            </a:pPr>
            <a:r>
              <a:rPr lang="en-US" dirty="0" smtClean="0"/>
              <a:t>subject to   2x</a:t>
            </a:r>
            <a:r>
              <a:rPr lang="en-US" baseline="-25000" dirty="0" smtClean="0"/>
              <a:t>1</a:t>
            </a:r>
            <a:r>
              <a:rPr lang="en-US" dirty="0" smtClean="0"/>
              <a:t> +   x</a:t>
            </a:r>
            <a:r>
              <a:rPr lang="en-US" baseline="-25000" dirty="0" smtClean="0"/>
              <a:t>2</a:t>
            </a:r>
            <a:r>
              <a:rPr lang="en-US" dirty="0" smtClean="0"/>
              <a:t> – E</a:t>
            </a:r>
            <a:r>
              <a:rPr lang="en-US" baseline="-25000" dirty="0" smtClean="0"/>
              <a:t>1</a:t>
            </a:r>
            <a:r>
              <a:rPr lang="en-US" dirty="0" smtClean="0"/>
              <a:t> + A</a:t>
            </a:r>
            <a:r>
              <a:rPr lang="en-US" baseline="-25000" dirty="0" smtClean="0"/>
              <a:t>1</a:t>
            </a:r>
            <a:r>
              <a:rPr lang="en-US" dirty="0" smtClean="0"/>
              <a:t>        = 10</a:t>
            </a:r>
          </a:p>
          <a:p>
            <a:pPr marL="0" indent="0" algn="just">
              <a:buNone/>
            </a:pPr>
            <a:r>
              <a:rPr lang="en-US" dirty="0" smtClean="0"/>
              <a:t>		  3x</a:t>
            </a:r>
            <a:r>
              <a:rPr lang="en-US" baseline="-25000" dirty="0" smtClean="0"/>
              <a:t>1</a:t>
            </a:r>
            <a:r>
              <a:rPr lang="en-US" dirty="0" smtClean="0"/>
              <a:t> + 8x</a:t>
            </a:r>
            <a:r>
              <a:rPr lang="en-US" baseline="-25000" dirty="0" smtClean="0"/>
              <a:t>2</a:t>
            </a:r>
            <a:r>
              <a:rPr lang="en-US" dirty="0" smtClean="0"/>
              <a:t>                 +S</a:t>
            </a:r>
            <a:r>
              <a:rPr lang="en-US" baseline="-25000" dirty="0" smtClean="0"/>
              <a:t>2</a:t>
            </a:r>
            <a:r>
              <a:rPr lang="en-US" dirty="0" smtClean="0"/>
              <a:t> = 96</a:t>
            </a:r>
          </a:p>
          <a:p>
            <a:pPr marL="0" indent="0" algn="just">
              <a:buNone/>
            </a:pPr>
            <a:r>
              <a:rPr lang="en-US" dirty="0" smtClean="0"/>
              <a:t>			      x</a:t>
            </a:r>
            <a:r>
              <a:rPr lang="en-US" baseline="-25000" dirty="0" smtClean="0"/>
              <a:t>1</a:t>
            </a:r>
            <a:r>
              <a:rPr lang="en-US" dirty="0" smtClean="0"/>
              <a:t> , x</a:t>
            </a:r>
            <a:r>
              <a:rPr lang="en-US" baseline="-25000" dirty="0" smtClean="0"/>
              <a:t>2</a:t>
            </a:r>
            <a:r>
              <a:rPr lang="en-US" dirty="0" smtClean="0"/>
              <a:t> E</a:t>
            </a:r>
            <a:r>
              <a:rPr lang="en-US" baseline="-25000" dirty="0" smtClean="0"/>
              <a:t>1</a:t>
            </a:r>
            <a:r>
              <a:rPr lang="en-US" dirty="0" smtClean="0"/>
              <a:t>, A</a:t>
            </a:r>
            <a:r>
              <a:rPr lang="en-US" baseline="-25000" dirty="0" smtClean="0"/>
              <a:t>1</a:t>
            </a:r>
            <a:r>
              <a:rPr lang="en-US" dirty="0" smtClean="0"/>
              <a:t>, S</a:t>
            </a:r>
            <a:r>
              <a:rPr lang="en-US" baseline="-25000" dirty="0" smtClean="0"/>
              <a:t>2</a:t>
            </a:r>
            <a:r>
              <a:rPr lang="en-US" dirty="0" smtClean="0"/>
              <a:t>   ≥  0</a:t>
            </a:r>
          </a:p>
          <a:p>
            <a:pPr marL="0" indent="0" algn="just">
              <a:buNone/>
            </a:pPr>
            <a:endParaRPr lang="en-US" dirty="0" smtClean="0"/>
          </a:p>
        </p:txBody>
      </p:sp>
      <p:sp>
        <p:nvSpPr>
          <p:cNvPr id="5" name="Title 5"/>
          <p:cNvSpPr>
            <a:spLocks noGrp="1"/>
          </p:cNvSpPr>
          <p:nvPr>
            <p:ph type="title"/>
          </p:nvPr>
        </p:nvSpPr>
        <p:spPr>
          <a:xfrm>
            <a:off x="457200" y="274638"/>
            <a:ext cx="8229600" cy="1020762"/>
          </a:xfrm>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Tree>
    <p:extLst>
      <p:ext uri="{BB962C8B-B14F-4D97-AF65-F5344CB8AC3E}">
        <p14:creationId xmlns:p14="http://schemas.microsoft.com/office/powerpoint/2010/main" xmlns="" val="26758486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67544" y="2022540"/>
            <a:ext cx="8229600" cy="1055712"/>
          </a:xfrm>
        </p:spPr>
        <p:txBody>
          <a:bodyPr>
            <a:normAutofit lnSpcReduction="10000"/>
          </a:bodyPr>
          <a:lstStyle/>
          <a:p>
            <a:pPr marL="0" indent="0" algn="just">
              <a:buNone/>
            </a:pPr>
            <a:r>
              <a:rPr lang="en-US" dirty="0" smtClean="0"/>
              <a:t>The initial tableau for this problem appears as in the following table:</a:t>
            </a:r>
          </a:p>
          <a:p>
            <a:pPr marL="0" indent="0" algn="just">
              <a:buNone/>
            </a:pPr>
            <a:endParaRPr lang="en-US" dirty="0" smtClean="0"/>
          </a:p>
        </p:txBody>
      </p:sp>
      <p:graphicFrame>
        <p:nvGraphicFramePr>
          <p:cNvPr id="5" name="Content Placeholder 4"/>
          <p:cNvGraphicFramePr>
            <a:graphicFrameLocks/>
          </p:cNvGraphicFramePr>
          <p:nvPr>
            <p:extLst>
              <p:ext uri="{D42A27DB-BD31-4B8C-83A1-F6EECF244321}">
                <p14:modId xmlns:p14="http://schemas.microsoft.com/office/powerpoint/2010/main" xmlns="" val="2318778433"/>
              </p:ext>
            </p:extLst>
          </p:nvPr>
        </p:nvGraphicFramePr>
        <p:xfrm>
          <a:off x="304798" y="3733800"/>
          <a:ext cx="8155634" cy="2103120"/>
        </p:xfrm>
        <a:graphic>
          <a:graphicData uri="http://schemas.openxmlformats.org/drawingml/2006/table">
            <a:tbl>
              <a:tblPr firstRow="1" bandRow="1">
                <a:tableStyleId>{2D5ABB26-0587-4C30-8999-92F81FD0307C}</a:tableStyleId>
              </a:tblPr>
              <a:tblGrid>
                <a:gridCol w="1219202"/>
                <a:gridCol w="506030"/>
                <a:gridCol w="705776"/>
                <a:gridCol w="705776"/>
                <a:gridCol w="705776"/>
                <a:gridCol w="705776"/>
                <a:gridCol w="705776"/>
                <a:gridCol w="784195"/>
                <a:gridCol w="2117327"/>
              </a:tblGrid>
              <a:tr h="781479">
                <a:tc rowSpan="2">
                  <a:txBody>
                    <a:bodyPr/>
                    <a:lstStyle/>
                    <a:p>
                      <a:r>
                        <a:rPr lang="en-US" b="1" dirty="0" smtClean="0"/>
                        <a:t>Basic Variables </a:t>
                      </a:r>
                    </a:p>
                    <a:p>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b="1" dirty="0" smtClean="0"/>
                    </a:p>
                    <a:p>
                      <a:r>
                        <a:rPr lang="en-US" b="1" dirty="0" smtClean="0"/>
                        <a:t>b</a:t>
                      </a:r>
                      <a:r>
                        <a:rPr lang="en-US" b="1" baseline="-25000" dirty="0" smtClean="0"/>
                        <a:t>i</a:t>
                      </a:r>
                      <a:r>
                        <a:rPr lang="en-US" b="1" dirty="0" smtClean="0"/>
                        <a:t>            Row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440547">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–8</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–6</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547">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440547">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8</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96</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5"/>
          <p:cNvSpPr>
            <a:spLocks noGrp="1"/>
          </p:cNvSpPr>
          <p:nvPr>
            <p:ph type="title"/>
          </p:nvPr>
        </p:nvSpPr>
        <p:spPr>
          <a:xfrm>
            <a:off x="457200" y="274638"/>
            <a:ext cx="8229600" cy="1020762"/>
          </a:xfrm>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Tree>
    <p:extLst>
      <p:ext uri="{BB962C8B-B14F-4D97-AF65-F5344CB8AC3E}">
        <p14:creationId xmlns:p14="http://schemas.microsoft.com/office/powerpoint/2010/main" xmlns="" val="10553894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305800" cy="4678363"/>
          </a:xfrm>
        </p:spPr>
        <p:txBody>
          <a:bodyPr>
            <a:normAutofit lnSpcReduction="10000"/>
          </a:bodyPr>
          <a:lstStyle/>
          <a:p>
            <a:r>
              <a:rPr lang="en-US" dirty="0" smtClean="0"/>
              <a:t>Note that the artificial variable is one of the basic variables in the initial solution.</a:t>
            </a:r>
          </a:p>
          <a:p>
            <a:r>
              <a:rPr lang="en-US" dirty="0" smtClean="0"/>
              <a:t>For any problem containing artificial variables, the row (0) coefficients for the artificial variable will not equal zero in the initial tableau. </a:t>
            </a:r>
          </a:p>
          <a:p>
            <a:r>
              <a:rPr lang="en-US" dirty="0" smtClean="0"/>
              <a:t>We need to make M equal to zero by</a:t>
            </a:r>
          </a:p>
          <a:p>
            <a:pPr marL="0" indent="0">
              <a:buNone/>
            </a:pPr>
            <a:endParaRPr lang="en-US" dirty="0"/>
          </a:p>
          <a:p>
            <a:pPr marL="0" indent="0">
              <a:buNone/>
            </a:pPr>
            <a:r>
              <a:rPr lang="en-US" dirty="0" smtClean="0"/>
              <a:t>we get</a:t>
            </a:r>
            <a:endParaRPr lang="en-US" dirty="0"/>
          </a:p>
          <a:p>
            <a:endParaRPr lang="en-US" dirty="0" smtClean="0"/>
          </a:p>
        </p:txBody>
      </p:sp>
      <p:sp>
        <p:nvSpPr>
          <p:cNvPr id="4" name="Title 5"/>
          <p:cNvSpPr>
            <a:spLocks noGrp="1"/>
          </p:cNvSpPr>
          <p:nvPr>
            <p:ph type="title"/>
          </p:nvPr>
        </p:nvSpPr>
        <p:spPr>
          <a:xfrm>
            <a:off x="457200" y="274638"/>
            <a:ext cx="8229600" cy="1020762"/>
          </a:xfrm>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Tree>
    <p:extLst>
      <p:ext uri="{BB962C8B-B14F-4D97-AF65-F5344CB8AC3E}">
        <p14:creationId xmlns:p14="http://schemas.microsoft.com/office/powerpoint/2010/main" xmlns="" val="9378915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noGrp="1"/>
          </p:cNvGraphicFramePr>
          <p:nvPr>
            <p:ph idx="1"/>
            <p:extLst>
              <p:ext uri="{D42A27DB-BD31-4B8C-83A1-F6EECF244321}">
                <p14:modId xmlns:p14="http://schemas.microsoft.com/office/powerpoint/2010/main" xmlns="" val="705616468"/>
              </p:ext>
            </p:extLst>
          </p:nvPr>
        </p:nvGraphicFramePr>
        <p:xfrm>
          <a:off x="609600" y="1066800"/>
          <a:ext cx="8026400" cy="2565400"/>
        </p:xfrm>
        <a:graphic>
          <a:graphicData uri="http://schemas.openxmlformats.org/drawingml/2006/table">
            <a:tbl>
              <a:tblPr firstRow="1" bandRow="1">
                <a:tableStyleId>{2D5ABB26-0587-4C30-8999-92F81FD0307C}</a:tableStyleId>
              </a:tblPr>
              <a:tblGrid>
                <a:gridCol w="838200"/>
                <a:gridCol w="457200"/>
                <a:gridCol w="990600"/>
                <a:gridCol w="838199"/>
                <a:gridCol w="645504"/>
                <a:gridCol w="599096"/>
                <a:gridCol w="609600"/>
                <a:gridCol w="970819"/>
                <a:gridCol w="2077182"/>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–8</a:t>
                      </a:r>
                      <a:r>
                        <a:rPr lang="en-US" dirty="0" smtClean="0"/>
                        <a:t>–2M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–6</a:t>
                      </a:r>
                      <a:r>
                        <a:rPr lang="en-US"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–10M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A</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10/2 = 5*</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96</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96/3 = 32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4" name="Content Placeholder 3"/>
          <p:cNvSpPr>
            <a:spLocks noGrp="1"/>
          </p:cNvSpPr>
          <p:nvPr>
            <p:ph idx="1"/>
          </p:nvPr>
        </p:nvSpPr>
        <p:spPr>
          <a:xfrm>
            <a:off x="533400" y="3810000"/>
            <a:ext cx="8229600" cy="1676400"/>
          </a:xfrm>
        </p:spPr>
        <p:txBody>
          <a:bodyPr/>
          <a:lstStyle/>
          <a:p>
            <a:pPr>
              <a:buNone/>
            </a:pPr>
            <a:r>
              <a:rPr lang="en-US" dirty="0" smtClean="0"/>
              <a:t>We want to transform </a:t>
            </a:r>
          </a:p>
          <a:p>
            <a:pPr>
              <a:buNone/>
            </a:pPr>
            <a:endParaRPr lang="en-US" dirty="0"/>
          </a:p>
        </p:txBody>
      </p:sp>
      <p:sp>
        <p:nvSpPr>
          <p:cNvPr id="5" name="Title 5"/>
          <p:cNvSpPr>
            <a:spLocks noGrp="1"/>
          </p:cNvSpPr>
          <p:nvPr>
            <p:ph type="title"/>
          </p:nvPr>
        </p:nvSpPr>
        <p:spPr>
          <a:xfrm>
            <a:off x="304800" y="152400"/>
            <a:ext cx="8229600" cy="1020762"/>
          </a:xfrm>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Tree>
    <p:extLst>
      <p:ext uri="{BB962C8B-B14F-4D97-AF65-F5344CB8AC3E}">
        <p14:creationId xmlns:p14="http://schemas.microsoft.com/office/powerpoint/2010/main" xmlns="" val="277293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2130896"/>
          </a:xfrm>
        </p:spPr>
        <p:txBody>
          <a:bodyPr>
            <a:normAutofit/>
          </a:bodyPr>
          <a:lstStyle/>
          <a:p>
            <a:pPr marL="0" indent="0">
              <a:buNone/>
            </a:pPr>
            <a:endParaRPr lang="en-US" baseline="-25000" dirty="0" smtClean="0"/>
          </a:p>
        </p:txBody>
      </p:sp>
      <p:graphicFrame>
        <p:nvGraphicFramePr>
          <p:cNvPr id="4" name="Content Placeholder 4"/>
          <p:cNvGraphicFramePr>
            <a:graphicFrameLocks/>
          </p:cNvGraphicFramePr>
          <p:nvPr>
            <p:extLst>
              <p:ext uri="{D42A27DB-BD31-4B8C-83A1-F6EECF244321}">
                <p14:modId xmlns:p14="http://schemas.microsoft.com/office/powerpoint/2010/main" xmlns="" val="3546891225"/>
              </p:ext>
            </p:extLst>
          </p:nvPr>
        </p:nvGraphicFramePr>
        <p:xfrm>
          <a:off x="533401" y="3657600"/>
          <a:ext cx="8026400" cy="2026920"/>
        </p:xfrm>
        <a:graphic>
          <a:graphicData uri="http://schemas.openxmlformats.org/drawingml/2006/table">
            <a:tbl>
              <a:tblPr firstRow="1" bandRow="1">
                <a:tableStyleId>{2D5ABB26-0587-4C30-8999-92F81FD0307C}</a:tableStyleId>
              </a:tblPr>
              <a:tblGrid>
                <a:gridCol w="1066799"/>
                <a:gridCol w="381000"/>
                <a:gridCol w="701040"/>
                <a:gridCol w="701040"/>
                <a:gridCol w="701040"/>
                <a:gridCol w="817880"/>
                <a:gridCol w="609600"/>
                <a:gridCol w="660400"/>
                <a:gridCol w="2387601"/>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a:t>
                      </a:r>
                      <a:r>
                        <a:rPr lang="en-US" b="1" dirty="0" smtClean="0"/>
                        <a:t>Ratio</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–8</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8+2M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80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 </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½</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baseline="0" dirty="0" smtClean="0"/>
                        <a:t>13</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baseline="-25000" dirty="0" smtClean="0"/>
                        <a:t>3</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baseline="-25000" dirty="0" smtClean="0"/>
                        <a:t>-3</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162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r>
                        <a:rPr lang="en-US" dirty="0" smtClean="0"/>
                        <a:t>)</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5" name="Title 5"/>
          <p:cNvSpPr>
            <a:spLocks noGrp="1"/>
          </p:cNvSpPr>
          <p:nvPr>
            <p:ph type="title"/>
          </p:nvPr>
        </p:nvSpPr>
        <p:spPr>
          <a:xfrm>
            <a:off x="457200" y="274638"/>
            <a:ext cx="8229600" cy="1020762"/>
          </a:xfrm>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Tree>
    <p:extLst>
      <p:ext uri="{BB962C8B-B14F-4D97-AF65-F5344CB8AC3E}">
        <p14:creationId xmlns:p14="http://schemas.microsoft.com/office/powerpoint/2010/main" xmlns="" val="805981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2209799"/>
          </a:xfrm>
        </p:spPr>
        <p:txBody>
          <a:bodyPr>
            <a:normAutofit/>
          </a:bodyPr>
          <a:lstStyle/>
          <a:p>
            <a:pPr marL="0" indent="0" algn="just">
              <a:buNone/>
            </a:pPr>
            <a:r>
              <a:rPr lang="en-US" sz="3000" dirty="0" smtClean="0"/>
              <a:t>By Gaussian elimination method, we want to transform</a:t>
            </a:r>
          </a:p>
        </p:txBody>
      </p:sp>
      <p:graphicFrame>
        <p:nvGraphicFramePr>
          <p:cNvPr id="8" name="Content Placeholder 4"/>
          <p:cNvGraphicFramePr>
            <a:graphicFrameLocks/>
          </p:cNvGraphicFramePr>
          <p:nvPr>
            <p:extLst>
              <p:ext uri="{D42A27DB-BD31-4B8C-83A1-F6EECF244321}">
                <p14:modId xmlns:p14="http://schemas.microsoft.com/office/powerpoint/2010/main" xmlns="" val="1477947507"/>
              </p:ext>
            </p:extLst>
          </p:nvPr>
        </p:nvGraphicFramePr>
        <p:xfrm>
          <a:off x="685800" y="3886200"/>
          <a:ext cx="7848602" cy="1752600"/>
        </p:xfrm>
        <a:graphic>
          <a:graphicData uri="http://schemas.openxmlformats.org/drawingml/2006/table">
            <a:tbl>
              <a:tblPr firstRow="1" bandRow="1">
                <a:tableStyleId>{2D5ABB26-0587-4C30-8999-92F81FD0307C}</a:tableStyleId>
              </a:tblPr>
              <a:tblGrid>
                <a:gridCol w="1101823"/>
                <a:gridCol w="558459"/>
                <a:gridCol w="679206"/>
                <a:gridCol w="679206"/>
                <a:gridCol w="679206"/>
                <a:gridCol w="679206"/>
                <a:gridCol w="679206"/>
                <a:gridCol w="754673"/>
                <a:gridCol w="2037617"/>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b="1" dirty="0" smtClean="0"/>
                    </a:p>
                    <a:p>
                      <a:r>
                        <a:rPr lang="en-US" b="1" dirty="0" smtClean="0"/>
                        <a:t>b</a:t>
                      </a:r>
                      <a:r>
                        <a:rPr lang="en-US" b="1" baseline="-25000" dirty="0" smtClean="0"/>
                        <a:t>i</a:t>
                      </a:r>
                      <a:r>
                        <a:rPr lang="en-US" b="1" dirty="0" smtClean="0"/>
                        <a:t>            Row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92</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6M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16</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1536</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6</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16</a:t>
                      </a:r>
                      <a:endParaRPr lang="en-US" baseline="-25000"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192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E</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baseline="0" dirty="0" smtClean="0"/>
                        <a:t>13</a:t>
                      </a:r>
                      <a:endParaRPr lang="en-US" baseline="-25000" dirty="0"/>
                    </a:p>
                  </a:txBody>
                  <a:tcPr>
                    <a:lnB w="381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B w="38100" cap="flat" cmpd="sng" algn="ctr">
                      <a:solidFill>
                        <a:schemeClr val="tx1"/>
                      </a:solidFill>
                      <a:prstDash val="solid"/>
                      <a:round/>
                      <a:headEnd type="none" w="med" len="med"/>
                      <a:tailEnd type="none" w="med" len="med"/>
                    </a:lnB>
                  </a:tcPr>
                </a:tc>
                <a:tc>
                  <a:txBody>
                    <a:bodyPr/>
                    <a:lstStyle/>
                    <a:p>
                      <a:r>
                        <a:rPr lang="en-US" baseline="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162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4" name="Title 5"/>
          <p:cNvSpPr>
            <a:spLocks noGrp="1"/>
          </p:cNvSpPr>
          <p:nvPr>
            <p:ph type="title"/>
          </p:nvPr>
        </p:nvSpPr>
        <p:spPr>
          <a:xfrm>
            <a:off x="457200" y="274638"/>
            <a:ext cx="8229600" cy="1020762"/>
          </a:xfrm>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Tree>
    <p:extLst>
      <p:ext uri="{BB962C8B-B14F-4D97-AF65-F5344CB8AC3E}">
        <p14:creationId xmlns:p14="http://schemas.microsoft.com/office/powerpoint/2010/main" xmlns="" val="42525745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5835" y="2927364"/>
            <a:ext cx="7852329" cy="18716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itle 5"/>
          <p:cNvSpPr>
            <a:spLocks noGrp="1"/>
          </p:cNvSpPr>
          <p:nvPr>
            <p:ph type="title"/>
          </p:nvPr>
        </p:nvSpPr>
        <p:spPr/>
        <p:txBody>
          <a:bodyPr>
            <a:normAutofit/>
          </a:bodyPr>
          <a:lstStyle/>
          <a:p>
            <a:pPr algn="l"/>
            <a:r>
              <a:rPr lang="en-US" u="sng" dirty="0" smtClean="0">
                <a:solidFill>
                  <a:schemeClr val="tx2"/>
                </a:solidFill>
                <a:latin typeface="+mn-lt"/>
              </a:rPr>
              <a:t>Example cont’d</a:t>
            </a:r>
            <a:endParaRPr lang="en-US" u="sng" dirty="0">
              <a:solidFill>
                <a:schemeClr val="tx2"/>
              </a:solidFill>
              <a:latin typeface="+mn-lt"/>
            </a:endParaRPr>
          </a:p>
        </p:txBody>
      </p:sp>
      <p:sp>
        <p:nvSpPr>
          <p:cNvPr id="7" name="Title 5"/>
          <p:cNvSpPr txBox="1">
            <a:spLocks/>
          </p:cNvSpPr>
          <p:nvPr/>
        </p:nvSpPr>
        <p:spPr>
          <a:xfrm>
            <a:off x="609600" y="17526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latin typeface="+mn-lt"/>
              </a:rPr>
              <a:t>In short form we can write.</a:t>
            </a:r>
            <a:endParaRPr lang="en-US" sz="3200" dirty="0">
              <a:latin typeface="+mn-lt"/>
            </a:endParaRPr>
          </a:p>
        </p:txBody>
      </p:sp>
      <p:sp>
        <p:nvSpPr>
          <p:cNvPr id="8" name="Title 5"/>
          <p:cNvSpPr txBox="1">
            <a:spLocks/>
          </p:cNvSpPr>
          <p:nvPr/>
        </p:nvSpPr>
        <p:spPr>
          <a:xfrm>
            <a:off x="381000" y="50292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latin typeface="+mn-lt"/>
              </a:rPr>
              <a:t>The objective function </a:t>
            </a:r>
            <a:r>
              <a:rPr lang="en-US" sz="3200" smtClean="0">
                <a:latin typeface="+mn-lt"/>
              </a:rPr>
              <a:t>is maximized at </a:t>
            </a:r>
            <a:endParaRPr lang="en-US" sz="3200" dirty="0">
              <a:latin typeface="+mn-lt"/>
            </a:endParaRPr>
          </a:p>
        </p:txBody>
      </p:sp>
    </p:spTree>
    <p:extLst>
      <p:ext uri="{BB962C8B-B14F-4D97-AF65-F5344CB8AC3E}">
        <p14:creationId xmlns:p14="http://schemas.microsoft.com/office/powerpoint/2010/main" xmlns="" val="31812412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The Simplex Method for Maximization problem with all ≤ constraints</a:t>
            </a:r>
          </a:p>
          <a:p>
            <a:r>
              <a:rPr lang="en-US" dirty="0" smtClean="0"/>
              <a:t>Maximization problem with mixed constraints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Next Lecture</a:t>
            </a:r>
            <a:endParaRPr lang="en-US" u="sng" dirty="0">
              <a:solidFill>
                <a:schemeClr val="tx2"/>
              </a:solidFill>
            </a:endParaRPr>
          </a:p>
        </p:txBody>
      </p:sp>
      <p:sp>
        <p:nvSpPr>
          <p:cNvPr id="3" name="Content Placeholder 2"/>
          <p:cNvSpPr>
            <a:spLocks noGrp="1"/>
          </p:cNvSpPr>
          <p:nvPr>
            <p:ph idx="1"/>
          </p:nvPr>
        </p:nvSpPr>
        <p:spPr/>
        <p:txBody>
          <a:bodyPr/>
          <a:lstStyle/>
          <a:p>
            <a:r>
              <a:rPr lang="en-US" dirty="0"/>
              <a:t>Minimization problems</a:t>
            </a:r>
          </a:p>
          <a:p>
            <a:r>
              <a:rPr lang="en-US" dirty="0"/>
              <a:t>Special phenomena</a:t>
            </a:r>
          </a:p>
          <a:p>
            <a:pPr marL="514350" indent="-514350">
              <a:buFont typeface="+mj-lt"/>
              <a:buAutoNum type="arabicPeriod"/>
            </a:pPr>
            <a:r>
              <a:rPr lang="en-US" dirty="0"/>
              <a:t>Alternative Optimal Solutions</a:t>
            </a:r>
          </a:p>
          <a:p>
            <a:pPr marL="514350" indent="-514350">
              <a:buFont typeface="+mj-lt"/>
              <a:buAutoNum type="arabicPeriod"/>
            </a:pPr>
            <a:r>
              <a:rPr lang="en-US" dirty="0"/>
              <a:t>No Feasible Solution</a:t>
            </a:r>
          </a:p>
          <a:p>
            <a:pPr marL="514350" indent="-514350">
              <a:buFont typeface="+mj-lt"/>
              <a:buAutoNum type="arabicPeriod"/>
            </a:pPr>
            <a:r>
              <a:rPr lang="en-US" dirty="0"/>
              <a:t>Unbounded Solutions</a:t>
            </a:r>
          </a:p>
          <a:p>
            <a:r>
              <a:rPr lang="en-US" dirty="0"/>
              <a:t>Examples</a:t>
            </a:r>
          </a:p>
        </p:txBody>
      </p:sp>
    </p:spTree>
    <p:extLst>
      <p:ext uri="{BB962C8B-B14F-4D97-AF65-F5344CB8AC3E}">
        <p14:creationId xmlns:p14="http://schemas.microsoft.com/office/powerpoint/2010/main" xmlns="" val="2118067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TotalTime>
  <Words>1221</Words>
  <Application>Microsoft Office PowerPoint</Application>
  <PresentationFormat>On-screen Show (4:3)</PresentationFormat>
  <Paragraphs>370</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Business Mathematics  MTH-367 </vt:lpstr>
      <vt:lpstr>Slide 2</vt:lpstr>
      <vt:lpstr>Last Lecture’s Summary</vt:lpstr>
      <vt:lpstr>Today’s topics</vt:lpstr>
      <vt:lpstr>Incorporating the Objective Function (Recall)</vt:lpstr>
      <vt:lpstr>Incorporating the Objective Function (recall)</vt:lpstr>
      <vt:lpstr>Slide 7</vt:lpstr>
      <vt:lpstr>Slide 8</vt:lpstr>
      <vt:lpstr>Slide 9</vt:lpstr>
      <vt:lpstr>Slide 10</vt:lpstr>
      <vt:lpstr>Summary of simplex prodedure</vt:lpstr>
      <vt:lpstr>Summary of Simplex  procedure cont’d</vt:lpstr>
      <vt:lpstr>Slide 13</vt:lpstr>
      <vt:lpstr>Example</vt:lpstr>
      <vt:lpstr>Slide 15</vt:lpstr>
      <vt:lpstr>Slide 16</vt:lpstr>
      <vt:lpstr>Slide 17</vt:lpstr>
      <vt:lpstr>Slide 18</vt:lpstr>
      <vt:lpstr>Slide 19</vt:lpstr>
      <vt:lpstr>Slide 20</vt:lpstr>
      <vt:lpstr>Slide 21</vt:lpstr>
      <vt:lpstr>Slide 22</vt:lpstr>
      <vt:lpstr>Slide 23</vt:lpstr>
      <vt:lpstr>Maximization Problems with Mixed Constraints</vt:lpstr>
      <vt:lpstr>Maximization Problems with Mixed Constraints cont’d</vt:lpstr>
      <vt:lpstr>Maximization Problems with Mixed Constraints cont’d</vt:lpstr>
      <vt:lpstr>Example</vt:lpstr>
      <vt:lpstr>Example cont’d</vt:lpstr>
      <vt:lpstr>Example cont’d</vt:lpstr>
      <vt:lpstr>Example cont’d</vt:lpstr>
      <vt:lpstr>Example cont’d</vt:lpstr>
      <vt:lpstr>Example cont’d</vt:lpstr>
      <vt:lpstr>Example cont’d</vt:lpstr>
      <vt:lpstr>Example cont’d</vt:lpstr>
      <vt:lpstr>Review</vt:lpstr>
      <vt:lpstr>Next Lecture</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111</cp:revision>
  <dcterms:created xsi:type="dcterms:W3CDTF">2012-08-14T18:22:23Z</dcterms:created>
  <dcterms:modified xsi:type="dcterms:W3CDTF">2012-12-22T13:51:06Z</dcterms:modified>
</cp:coreProperties>
</file>