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341" r:id="rId2"/>
    <p:sldId id="290" r:id="rId3"/>
    <p:sldId id="306" r:id="rId4"/>
    <p:sldId id="307" r:id="rId5"/>
    <p:sldId id="342" r:id="rId6"/>
    <p:sldId id="270" r:id="rId7"/>
    <p:sldId id="271" r:id="rId8"/>
    <p:sldId id="309" r:id="rId9"/>
    <p:sldId id="310" r:id="rId10"/>
    <p:sldId id="274" r:id="rId11"/>
    <p:sldId id="275" r:id="rId12"/>
    <p:sldId id="343" r:id="rId13"/>
    <p:sldId id="312" r:id="rId14"/>
    <p:sldId id="313" r:id="rId15"/>
    <p:sldId id="278" r:id="rId16"/>
    <p:sldId id="280" r:id="rId17"/>
    <p:sldId id="281" r:id="rId18"/>
    <p:sldId id="332" r:id="rId19"/>
    <p:sldId id="302" r:id="rId20"/>
    <p:sldId id="333" r:id="rId21"/>
    <p:sldId id="305" r:id="rId22"/>
    <p:sldId id="303" r:id="rId23"/>
    <p:sldId id="344" r:id="rId24"/>
    <p:sldId id="345" r:id="rId25"/>
    <p:sldId id="346" r:id="rId26"/>
    <p:sldId id="347" r:id="rId27"/>
    <p:sldId id="348" r:id="rId28"/>
    <p:sldId id="349" r:id="rId29"/>
    <p:sldId id="350" r:id="rId30"/>
    <p:sldId id="351" r:id="rId31"/>
    <p:sldId id="352" r:id="rId32"/>
    <p:sldId id="353" r:id="rId33"/>
    <p:sldId id="354" r:id="rId34"/>
    <p:sldId id="355" r:id="rId35"/>
    <p:sldId id="356" r:id="rId36"/>
    <p:sldId id="357" r:id="rId37"/>
    <p:sldId id="335" r:id="rId38"/>
  </p:sldIdLst>
  <p:sldSz cx="9144000" cy="6858000" type="screen4x3"/>
  <p:notesSz cx="6858000" cy="9144000"/>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42" d="100"/>
          <a:sy n="42" d="100"/>
        </p:scale>
        <p:origin x="-1507" y="-86"/>
      </p:cViewPr>
      <p:guideLst>
        <p:guide orient="horz" pos="2160"/>
        <p:guide pos="2880"/>
      </p:guideLst>
    </p:cSldViewPr>
  </p:slideViewPr>
  <p:outlineViewPr>
    <p:cViewPr>
      <p:scale>
        <a:sx n="33" d="100"/>
        <a:sy n="33" d="100"/>
      </p:scale>
      <p:origin x="0" y="14514"/>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2E0986-2FC3-4C3E-AD30-ED5F0B8018B9}" type="datetimeFigureOut">
              <a:rPr lang="en-US" smtClean="0"/>
              <a:pPr/>
              <a:t>12/19/2012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2732C4-A472-4395-AD2E-340ED2C7527B}" type="slidenum">
              <a:rPr lang="en-US" smtClean="0"/>
              <a:pPr/>
              <a:t>‹#›</a:t>
            </a:fld>
            <a:endParaRPr lang="en-US"/>
          </a:p>
        </p:txBody>
      </p:sp>
    </p:spTree>
    <p:extLst>
      <p:ext uri="{BB962C8B-B14F-4D97-AF65-F5344CB8AC3E}">
        <p14:creationId xmlns:p14="http://schemas.microsoft.com/office/powerpoint/2010/main" xmlns="" val="1853183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222732C4-A472-4395-AD2E-340ED2C7527B}" type="slidenum">
              <a:rPr lang="en-US" smtClean="0"/>
              <a:pPr/>
              <a:t>37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2540885-86AD-4A2E-9103-6E8AE51C9875}" type="datetimeFigureOut">
              <a:rPr lang="en-US" smtClean="0"/>
              <a:pPr/>
              <a:t>12/19/2012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2540885-86AD-4A2E-9103-6E8AE51C9875}" type="datetimeFigureOut">
              <a:rPr lang="en-US" smtClean="0"/>
              <a:pPr/>
              <a:t>12/19/2012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540885-86AD-4A2E-9103-6E8AE51C9875}" type="datetimeFigureOut">
              <a:rPr lang="en-US" smtClean="0"/>
              <a:pPr/>
              <a:t>12/19/2012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2540885-86AD-4A2E-9103-6E8AE51C9875}" type="datetimeFigureOut">
              <a:rPr lang="en-US" smtClean="0"/>
              <a:pPr/>
              <a:t>12/19/2012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2540885-86AD-4A2E-9103-6E8AE51C9875}" type="datetimeFigureOut">
              <a:rPr lang="en-US" smtClean="0"/>
              <a:pPr/>
              <a:t>12/19/2012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2540885-86AD-4A2E-9103-6E8AE51C9875}" type="datetimeFigureOut">
              <a:rPr lang="en-US" smtClean="0"/>
              <a:pPr/>
              <a:t>12/19/2012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540885-86AD-4A2E-9103-6E8AE51C9875}" type="datetimeFigureOut">
              <a:rPr lang="en-US" smtClean="0"/>
              <a:pPr/>
              <a:t>12/19/2012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540885-86AD-4A2E-9103-6E8AE51C9875}" type="datetimeFigureOut">
              <a:rPr lang="en-US" smtClean="0"/>
              <a:pPr/>
              <a:t>12/19/2012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540885-86AD-4A2E-9103-6E8AE51C9875}" type="datetimeFigureOut">
              <a:rPr lang="en-US" smtClean="0"/>
              <a:pPr/>
              <a:t>12/19/2012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2540885-86AD-4A2E-9103-6E8AE51C9875}" type="datetimeFigureOut">
              <a:rPr lang="en-US" smtClean="0"/>
              <a:pPr/>
              <a:t>12/19/2012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2540885-86AD-4A2E-9103-6E8AE51C9875}" type="datetimeFigureOut">
              <a:rPr lang="en-US" smtClean="0"/>
              <a:pPr/>
              <a:t>12/19/2012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540885-86AD-4A2E-9103-6E8AE51C9875}" type="datetimeFigureOut">
              <a:rPr lang="en-US" smtClean="0"/>
              <a:pPr/>
              <a:t>12/19/2012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2EECA5-2D53-4C92-AE89-960B299ED0BF}"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a:latin typeface="Arial" pitchFamily="34" charset="0"/>
                <a:cs typeface="Arial" pitchFamily="34" charset="0"/>
              </a:rPr>
              <a:t>Business Mathematics </a:t>
            </a:r>
            <a:br>
              <a:rPr lang="en-GB" b="1" dirty="0">
                <a:latin typeface="Arial" pitchFamily="34" charset="0"/>
                <a:cs typeface="Arial" pitchFamily="34" charset="0"/>
              </a:rPr>
            </a:br>
            <a:r>
              <a:rPr lang="en-GB" b="1" dirty="0" smtClean="0">
                <a:latin typeface="Arial" pitchFamily="34" charset="0"/>
                <a:cs typeface="Arial" pitchFamily="34" charset="0"/>
              </a:rPr>
              <a:t>MTH-367</a:t>
            </a:r>
            <a:r>
              <a:rPr lang="en-GB" b="1" dirty="0" smtClean="0"/>
              <a:t/>
            </a:r>
            <a:br>
              <a:rPr lang="en-GB" b="1" dirty="0" smtClean="0"/>
            </a:b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latin typeface="Arial" pitchFamily="34" charset="0"/>
                <a:cs typeface="Arial" pitchFamily="34" charset="0"/>
              </a:rPr>
              <a:t>Lecture 14</a:t>
            </a:r>
            <a:endParaRPr lang="en-GB" sz="4400" b="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xmlns="" val="26086931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4638"/>
            <a:ext cx="8229600" cy="1143000"/>
          </a:xfrm>
        </p:spPr>
        <p:txBody>
          <a:bodyPr>
            <a:normAutofit/>
          </a:bodyPr>
          <a:lstStyle/>
          <a:p>
            <a:r>
              <a:rPr lang="en-GB" sz="3600" u="sng" dirty="0" smtClean="0">
                <a:solidFill>
                  <a:schemeClr val="tx2"/>
                </a:solidFill>
              </a:rPr>
              <a:t>Last Lecture Summary:</a:t>
            </a:r>
            <a:r>
              <a:rPr lang="en-GB" sz="3600" u="sng" dirty="0" smtClean="0"/>
              <a:t> </a:t>
            </a:r>
            <a:endParaRPr lang="en-GB" sz="3600" u="sng" dirty="0"/>
          </a:p>
        </p:txBody>
      </p:sp>
      <p:sp>
        <p:nvSpPr>
          <p:cNvPr id="3" name="Content Placeholder 2"/>
          <p:cNvSpPr>
            <a:spLocks noGrp="1"/>
          </p:cNvSpPr>
          <p:nvPr>
            <p:ph idx="1"/>
          </p:nvPr>
        </p:nvSpPr>
        <p:spPr/>
        <p:txBody>
          <a:bodyPr/>
          <a:lstStyle/>
          <a:p>
            <a:r>
              <a:rPr lang="en-US" dirty="0"/>
              <a:t>Finished Sec. 10.2 and Sec.10.3</a:t>
            </a:r>
          </a:p>
          <a:p>
            <a:r>
              <a:rPr lang="en-US" dirty="0"/>
              <a:t>Alternative Optimal Solutions</a:t>
            </a:r>
          </a:p>
          <a:p>
            <a:r>
              <a:rPr lang="en-US" dirty="0"/>
              <a:t>No Feasible Solution and Unbounded Solution Scenarios</a:t>
            </a:r>
          </a:p>
          <a:p>
            <a:r>
              <a:rPr lang="en-US" dirty="0"/>
              <a:t>Applications of Linear Programming:</a:t>
            </a:r>
          </a:p>
          <a:p>
            <a:pPr lvl="1"/>
            <a:r>
              <a:rPr lang="en-US" dirty="0"/>
              <a:t> Diet Mix Model</a:t>
            </a:r>
          </a:p>
          <a:p>
            <a:pPr lvl="1"/>
            <a:r>
              <a:rPr lang="en-US" dirty="0"/>
              <a:t> Highway Maintenance (Transportation Model)</a:t>
            </a:r>
          </a:p>
          <a:p>
            <a:endParaRPr lang="en-GB"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11560" y="126876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400" b="1" i="0" u="none" strike="noStrike" kern="1200" cap="none" spc="0" normalizeH="0" baseline="0" noProof="0" dirty="0" smtClean="0">
                <a:ln>
                  <a:noFill/>
                </a:ln>
                <a:solidFill>
                  <a:schemeClr val="tx1"/>
                </a:solidFill>
                <a:effectLst/>
                <a:uLnTx/>
                <a:uFillTx/>
                <a:latin typeface="+mj-lt"/>
                <a:ea typeface="+mj-ea"/>
                <a:cs typeface="+mj-cs"/>
              </a:rPr>
              <a:t>Chapter 11</a:t>
            </a:r>
            <a:endParaRPr kumimoji="0" lang="en-GB" sz="4400" b="1" i="0" u="none" strike="noStrike" kern="1200" cap="none" spc="0" normalizeH="0" baseline="0" noProof="0" dirty="0">
              <a:ln>
                <a:noFill/>
              </a:ln>
              <a:solidFill>
                <a:schemeClr val="tx1"/>
              </a:solidFill>
              <a:effectLst/>
              <a:uLnTx/>
              <a:uFillTx/>
              <a:latin typeface="+mj-lt"/>
              <a:ea typeface="+mj-ea"/>
              <a:cs typeface="+mj-cs"/>
            </a:endParaRPr>
          </a:p>
        </p:txBody>
      </p:sp>
      <p:sp>
        <p:nvSpPr>
          <p:cNvPr id="5" name="Subtitle 2"/>
          <p:cNvSpPr txBox="1">
            <a:spLocks/>
          </p:cNvSpPr>
          <p:nvPr/>
        </p:nvSpPr>
        <p:spPr>
          <a:xfrm>
            <a:off x="1403648" y="3429000"/>
            <a:ext cx="6400800" cy="1752600"/>
          </a:xfrm>
          <a:prstGeom prst="rect">
            <a:avLst/>
          </a:prstGeom>
        </p:spPr>
        <p:txBody>
          <a:bodyPr vert="horz" lIns="91440" tIns="45720" rIns="91440" bIns="45720" rtlCol="0">
            <a:normAutofit lnSpcReduction="10000"/>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GB" sz="4000" b="1" i="0" u="none" strike="noStrike" kern="1200" cap="none" spc="0" normalizeH="0" baseline="0" noProof="0" dirty="0" smtClean="0">
                <a:ln>
                  <a:noFill/>
                </a:ln>
                <a:solidFill>
                  <a:schemeClr val="tx2"/>
                </a:solidFill>
                <a:effectLst/>
                <a:uLnTx/>
                <a:uFillTx/>
                <a:latin typeface="+mn-lt"/>
                <a:ea typeface="+mn-ea"/>
                <a:cs typeface="+mn-cs"/>
              </a:rPr>
              <a:t>The</a:t>
            </a:r>
            <a:r>
              <a:rPr kumimoji="0" lang="en-GB" sz="4000" b="1" i="0" u="none" strike="noStrike" kern="1200" cap="none" spc="0" normalizeH="0" noProof="0" dirty="0" smtClean="0">
                <a:ln>
                  <a:noFill/>
                </a:ln>
                <a:solidFill>
                  <a:schemeClr val="tx2"/>
                </a:solidFill>
                <a:effectLst/>
                <a:uLnTx/>
                <a:uFillTx/>
                <a:latin typeface="+mn-lt"/>
                <a:ea typeface="+mn-ea"/>
                <a:cs typeface="+mn-cs"/>
              </a:rPr>
              <a:t> Simplex and Computer Solutions Methods</a:t>
            </a:r>
            <a:endParaRPr kumimoji="0" lang="en-GB" sz="4000" b="1" i="0" u="none" strike="noStrike" kern="1200" cap="none" spc="0" normalizeH="0" baseline="0" noProof="0" dirty="0">
              <a:ln>
                <a:noFill/>
              </a:ln>
              <a:solidFill>
                <a:schemeClr val="tx2"/>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u="sng" dirty="0" smtClean="0">
                <a:solidFill>
                  <a:schemeClr val="tx2"/>
                </a:solidFill>
              </a:rPr>
              <a:t>Chapter Objectives</a:t>
            </a:r>
            <a:endParaRPr lang="en-US" dirty="0"/>
          </a:p>
        </p:txBody>
      </p:sp>
      <p:sp>
        <p:nvSpPr>
          <p:cNvPr id="3" name="Content Placeholder 2"/>
          <p:cNvSpPr>
            <a:spLocks noGrp="1"/>
          </p:cNvSpPr>
          <p:nvPr>
            <p:ph idx="1"/>
          </p:nvPr>
        </p:nvSpPr>
        <p:spPr/>
        <p:txBody>
          <a:bodyPr/>
          <a:lstStyle/>
          <a:p>
            <a:r>
              <a:rPr lang="en-US" dirty="0" smtClean="0"/>
              <a:t>Provide an understanding of the simplex method for solving LP problems</a:t>
            </a:r>
          </a:p>
          <a:p>
            <a:r>
              <a:rPr lang="en-US" dirty="0" smtClean="0"/>
              <a:t>Illustrate the ways in which special LP phenomena are identified when using the simplex method.</a:t>
            </a:r>
          </a:p>
          <a:p>
            <a:pPr marL="0" indent="0">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u="sng" dirty="0" smtClean="0">
                <a:solidFill>
                  <a:schemeClr val="tx2"/>
                </a:solidFill>
              </a:rPr>
              <a:t>Today’s Main Topics</a:t>
            </a:r>
            <a:endParaRPr lang="en-US" dirty="0"/>
          </a:p>
        </p:txBody>
      </p:sp>
      <p:sp>
        <p:nvSpPr>
          <p:cNvPr id="3" name="Content Placeholder 2"/>
          <p:cNvSpPr>
            <a:spLocks noGrp="1"/>
          </p:cNvSpPr>
          <p:nvPr>
            <p:ph idx="1"/>
          </p:nvPr>
        </p:nvSpPr>
        <p:spPr/>
        <p:txBody>
          <a:bodyPr/>
          <a:lstStyle/>
          <a:p>
            <a:r>
              <a:rPr lang="en-US" dirty="0" smtClean="0"/>
              <a:t>We will start Chapter 11</a:t>
            </a:r>
          </a:p>
          <a:p>
            <a:r>
              <a:rPr lang="en-US" dirty="0" smtClean="0"/>
              <a:t>Sec. 11.1: Simplex Preliminaries</a:t>
            </a:r>
          </a:p>
          <a:p>
            <a:r>
              <a:rPr lang="en-US" dirty="0" smtClean="0"/>
              <a:t>Overview of the Simplex Method</a:t>
            </a:r>
          </a:p>
          <a:p>
            <a:r>
              <a:rPr lang="en-US" dirty="0" smtClean="0"/>
              <a:t>Requirements of Simplex Method</a:t>
            </a:r>
          </a:p>
          <a:p>
            <a:r>
              <a:rPr lang="en-US" dirty="0" smtClean="0"/>
              <a:t>Basic feasible solutions</a:t>
            </a:r>
          </a:p>
          <a:p>
            <a:r>
              <a:rPr lang="en-US" dirty="0" smtClean="0"/>
              <a:t>Definitions of Feasible Solution; Basic Solution; and Basic Feasible Solution</a:t>
            </a:r>
            <a:endParaRPr lang="en-US" dirty="0"/>
          </a:p>
        </p:txBody>
      </p:sp>
    </p:spTree>
    <p:extLst>
      <p:ext uri="{BB962C8B-B14F-4D97-AF65-F5344CB8AC3E}">
        <p14:creationId xmlns:p14="http://schemas.microsoft.com/office/powerpoint/2010/main" xmlns="" val="14791807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Simplex Preliminaries</a:t>
            </a:r>
            <a:endParaRPr lang="en-GB" sz="3600" u="sng" dirty="0">
              <a:solidFill>
                <a:schemeClr val="tx2"/>
              </a:solidFill>
            </a:endParaRPr>
          </a:p>
        </p:txBody>
      </p:sp>
      <p:sp>
        <p:nvSpPr>
          <p:cNvPr id="3" name="Content Placeholder 2"/>
          <p:cNvSpPr>
            <a:spLocks noGrp="1"/>
          </p:cNvSpPr>
          <p:nvPr>
            <p:ph idx="1"/>
          </p:nvPr>
        </p:nvSpPr>
        <p:spPr>
          <a:xfrm>
            <a:off x="457200" y="1600200"/>
            <a:ext cx="8229600" cy="4709119"/>
          </a:xfrm>
        </p:spPr>
        <p:txBody>
          <a:bodyPr>
            <a:normAutofit/>
          </a:bodyPr>
          <a:lstStyle/>
          <a:p>
            <a:r>
              <a:rPr lang="en-GB" sz="2800" dirty="0" smtClean="0"/>
              <a:t>WHY SIMPLEX METHOD???</a:t>
            </a:r>
          </a:p>
          <a:p>
            <a:pPr>
              <a:buNone/>
            </a:pPr>
            <a:r>
              <a:rPr lang="en-GB" sz="2800" u="sng" dirty="0" smtClean="0"/>
              <a:t>ANSWER:</a:t>
            </a:r>
          </a:p>
          <a:p>
            <a:r>
              <a:rPr lang="en-GB" sz="2800" dirty="0" smtClean="0"/>
              <a:t>Graphical solution methods are applicable to LP problems involving  TWO variables</a:t>
            </a:r>
          </a:p>
          <a:p>
            <a:r>
              <a:rPr lang="en-GB" sz="2800" dirty="0" smtClean="0"/>
              <a:t>The geometry of THREE-variable problems is very complicated, and</a:t>
            </a:r>
          </a:p>
          <a:p>
            <a:r>
              <a:rPr lang="en-GB" sz="2800" dirty="0" smtClean="0"/>
              <a:t>Beyond Three-variables, there is no geometric frame of reference</a:t>
            </a:r>
          </a:p>
          <a:p>
            <a:pPr>
              <a:buNone/>
            </a:pPr>
            <a:r>
              <a:rPr lang="en-GB" sz="2800" dirty="0" smtClean="0"/>
              <a:t>SO, NEED some NONGRAPHICAL Method...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a:bodyPr>
          <a:lstStyle/>
          <a:p>
            <a:r>
              <a:rPr lang="en-GB" sz="2800" dirty="0" smtClean="0"/>
              <a:t>The most popular </a:t>
            </a:r>
            <a:r>
              <a:rPr lang="en-GB" sz="2800" dirty="0" err="1" smtClean="0"/>
              <a:t>nongraphical</a:t>
            </a:r>
            <a:r>
              <a:rPr lang="en-GB" sz="2800" dirty="0" smtClean="0"/>
              <a:t> procedure is called </a:t>
            </a:r>
            <a:r>
              <a:rPr lang="en-GB" sz="2800" i="1" dirty="0" smtClean="0"/>
              <a:t>The Simplex Method</a:t>
            </a:r>
            <a:endParaRPr lang="en-GB" sz="2800" dirty="0" smtClean="0"/>
          </a:p>
          <a:p>
            <a:r>
              <a:rPr lang="en-GB" sz="2800" dirty="0" smtClean="0"/>
              <a:t>This is an </a:t>
            </a:r>
            <a:r>
              <a:rPr lang="en-GB" sz="2800" b="1" dirty="0" smtClean="0"/>
              <a:t>algebraic</a:t>
            </a:r>
            <a:r>
              <a:rPr lang="en-GB" sz="2800" dirty="0" smtClean="0"/>
              <a:t> procedure for solving system of equations where an objective function needs to be optimized.</a:t>
            </a:r>
          </a:p>
          <a:p>
            <a:r>
              <a:rPr lang="en-GB" sz="2800" dirty="0" smtClean="0"/>
              <a:t>It is an </a:t>
            </a:r>
            <a:r>
              <a:rPr lang="en-GB" sz="2800" b="1" dirty="0" smtClean="0"/>
              <a:t>iterative</a:t>
            </a:r>
            <a:r>
              <a:rPr lang="en-GB" sz="2800" dirty="0" smtClean="0"/>
              <a:t> process, which identifies a feasible starting solution.</a:t>
            </a:r>
          </a:p>
          <a:p>
            <a:endParaRPr lang="en-GB" sz="28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577483"/>
          </a:xfrm>
        </p:spPr>
        <p:txBody>
          <a:bodyPr>
            <a:normAutofit fontScale="92500" lnSpcReduction="20000"/>
          </a:bodyPr>
          <a:lstStyle/>
          <a:p>
            <a:pPr>
              <a:buNone/>
            </a:pPr>
            <a:r>
              <a:rPr lang="en-GB" u="sng" dirty="0" smtClean="0">
                <a:solidFill>
                  <a:schemeClr val="tx2"/>
                </a:solidFill>
              </a:rPr>
              <a:t>The Simplex Method Cont’d...</a:t>
            </a:r>
          </a:p>
          <a:p>
            <a:pPr>
              <a:buNone/>
            </a:pPr>
            <a:endParaRPr lang="en-US" dirty="0" smtClean="0"/>
          </a:p>
          <a:p>
            <a:r>
              <a:rPr lang="en-GB" dirty="0"/>
              <a:t>The procedure then searches to see whether there exists a </a:t>
            </a:r>
            <a:r>
              <a:rPr lang="en-GB" b="1" dirty="0"/>
              <a:t>better</a:t>
            </a:r>
            <a:r>
              <a:rPr lang="en-GB" dirty="0"/>
              <a:t> solution.</a:t>
            </a:r>
          </a:p>
          <a:p>
            <a:r>
              <a:rPr lang="en-GB" dirty="0"/>
              <a:t>“</a:t>
            </a:r>
            <a:r>
              <a:rPr lang="en-GB" b="1" dirty="0"/>
              <a:t>Better</a:t>
            </a:r>
            <a:r>
              <a:rPr lang="en-GB" dirty="0"/>
              <a:t>” is measured by whether the value of the objective function can be improved.</a:t>
            </a:r>
          </a:p>
          <a:p>
            <a:r>
              <a:rPr lang="en-US" dirty="0" smtClean="0"/>
              <a:t>If better solution is signaled, the search resumes</a:t>
            </a:r>
          </a:p>
          <a:p>
            <a:r>
              <a:rPr lang="en-US" dirty="0" smtClean="0"/>
              <a:t>The generation of each successive solution requires solving a system of linear equations</a:t>
            </a:r>
          </a:p>
          <a:p>
            <a:r>
              <a:rPr lang="en-US" dirty="0" smtClean="0"/>
              <a:t>The search continues until no further improvement is possible in the objective function</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Requirements of the Simplex Method</a:t>
            </a:r>
            <a:endParaRPr lang="en-US" sz="3600" dirty="0"/>
          </a:p>
        </p:txBody>
      </p:sp>
      <p:sp useBgFill="1">
        <p:nvSpPr>
          <p:cNvPr id="3" name="Content Placeholder 2"/>
          <p:cNvSpPr>
            <a:spLocks noGrp="1"/>
          </p:cNvSpPr>
          <p:nvPr>
            <p:ph idx="1"/>
          </p:nvPr>
        </p:nvSpPr>
        <p:spPr>
          <a:xfrm>
            <a:off x="611560" y="2132857"/>
            <a:ext cx="8075240" cy="2808311"/>
          </a:xfrm>
        </p:spPr>
        <p:txBody>
          <a:bodyPr>
            <a:normAutofit fontScale="92500" lnSpcReduction="10000"/>
          </a:bodyPr>
          <a:lstStyle/>
          <a:p>
            <a:pPr marL="571500" indent="-571500">
              <a:buFont typeface="+mj-lt"/>
              <a:buAutoNum type="romanUcPeriod"/>
            </a:pPr>
            <a:r>
              <a:rPr lang="en-US" dirty="0"/>
              <a:t>All constraints must be stated as equations.</a:t>
            </a:r>
          </a:p>
          <a:p>
            <a:pPr marL="571500" indent="-571500">
              <a:buFont typeface="+mj-lt"/>
              <a:buAutoNum type="romanUcPeriod"/>
            </a:pPr>
            <a:r>
              <a:rPr lang="en-US" dirty="0"/>
              <a:t>The right side of the constraint cannot be negative.</a:t>
            </a:r>
          </a:p>
          <a:p>
            <a:pPr marL="571500" indent="-571500">
              <a:buFont typeface="+mj-lt"/>
              <a:buAutoNum type="romanUcPeriod"/>
            </a:pPr>
            <a:r>
              <a:rPr lang="en-US" dirty="0"/>
              <a:t>All variables are restricted to nonnegative values</a:t>
            </a:r>
            <a:r>
              <a:rPr lang="en-US" dirty="0" smtClean="0"/>
              <a:t>.</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467544" y="1268760"/>
            <a:ext cx="8229600" cy="4752528"/>
          </a:xfrm>
        </p:spPr>
        <p:txBody>
          <a:bodyPr/>
          <a:lstStyle/>
          <a:p>
            <a:r>
              <a:rPr lang="en-US" dirty="0" smtClean="0"/>
              <a:t>Most linear programming problems contain constraints which are inequalities.</a:t>
            </a:r>
          </a:p>
          <a:p>
            <a:r>
              <a:rPr lang="en-US" dirty="0" smtClean="0"/>
              <a:t>Before we solve by the simplex method, these inequalities must be restated as equations.</a:t>
            </a:r>
          </a:p>
          <a:p>
            <a:r>
              <a:rPr lang="en-US" dirty="0" smtClean="0"/>
              <a:t>The transformation from inequalities to equations varies, depending on the nature of the constraints.</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Content Placeholder 2"/>
          <p:cNvSpPr>
            <a:spLocks noGrp="1"/>
          </p:cNvSpPr>
          <p:nvPr>
            <p:ph idx="1"/>
          </p:nvPr>
        </p:nvSpPr>
        <p:spPr>
          <a:xfrm>
            <a:off x="539552" y="1196752"/>
            <a:ext cx="8157592" cy="5040560"/>
          </a:xfrm>
        </p:spPr>
        <p:txBody>
          <a:bodyPr>
            <a:normAutofit lnSpcReduction="10000"/>
          </a:bodyPr>
          <a:lstStyle/>
          <a:p>
            <a:r>
              <a:rPr lang="en-GB" sz="2800" dirty="0" smtClean="0"/>
              <a:t>	For each “less than or equal to” constraint, a non-negative variable, called </a:t>
            </a:r>
            <a:r>
              <a:rPr lang="en-GB" sz="2800" b="1" i="1" dirty="0" smtClean="0"/>
              <a:t>a slack variable,</a:t>
            </a:r>
            <a:r>
              <a:rPr lang="en-GB" sz="2800" dirty="0" smtClean="0"/>
              <a:t> is added to the left side of the constraint.</a:t>
            </a:r>
          </a:p>
          <a:p>
            <a:endParaRPr lang="en-GB" sz="2800" dirty="0"/>
          </a:p>
          <a:p>
            <a:pPr marL="0" indent="0">
              <a:buNone/>
            </a:pPr>
            <a:r>
              <a:rPr lang="en-GB" sz="2800" dirty="0" smtClean="0"/>
              <a:t> </a:t>
            </a:r>
          </a:p>
          <a:p>
            <a:pPr marL="0" indent="0">
              <a:buNone/>
            </a:pPr>
            <a:endParaRPr lang="en-GB" sz="2800" dirty="0" smtClean="0"/>
          </a:p>
          <a:p>
            <a:r>
              <a:rPr lang="en-GB" sz="2800" dirty="0" smtClean="0"/>
              <a:t>Note that the slack variables become additional variables in the problem and must be treated like any other variables. That means they are also subject to Requirement III; that is, they cannot assume negative values.</a:t>
            </a:r>
          </a:p>
          <a:p>
            <a:pPr>
              <a:buNone/>
            </a:pPr>
            <a:endParaRPr lang="en-GB" sz="2800" dirty="0"/>
          </a:p>
        </p:txBody>
      </p:sp>
      <p:sp>
        <p:nvSpPr>
          <p:cNvPr id="5" name="Title 1"/>
          <p:cNvSpPr>
            <a:spLocks noGrp="1"/>
          </p:cNvSpPr>
          <p:nvPr>
            <p:ph type="title"/>
          </p:nvPr>
        </p:nvSpPr>
        <p:spPr>
          <a:xfrm>
            <a:off x="457200" y="274638"/>
            <a:ext cx="8229600" cy="1143000"/>
          </a:xfrm>
        </p:spPr>
        <p:txBody>
          <a:bodyPr>
            <a:normAutofit fontScale="90000"/>
          </a:bodyPr>
          <a:lstStyle/>
          <a:p>
            <a:r>
              <a:rPr lang="en-GB" sz="3600" u="sng" dirty="0">
                <a:solidFill>
                  <a:schemeClr val="tx2"/>
                </a:solidFill>
              </a:rPr>
              <a:t>Transformation procedure for ≤ constraints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Content Placeholder 2"/>
          <p:cNvSpPr>
            <a:spLocks noGrp="1"/>
          </p:cNvSpPr>
          <p:nvPr>
            <p:ph idx="1"/>
          </p:nvPr>
        </p:nvSpPr>
        <p:spPr>
          <a:xfrm>
            <a:off x="539552" y="1196752"/>
            <a:ext cx="8157592" cy="5040560"/>
          </a:xfrm>
        </p:spPr>
        <p:txBody>
          <a:bodyPr>
            <a:normAutofit/>
          </a:bodyPr>
          <a:lstStyle/>
          <a:p>
            <a:r>
              <a:rPr lang="en-GB" sz="2800" dirty="0"/>
              <a:t>For each “greater than or equal to” constraint, a non-negative variable </a:t>
            </a:r>
            <a:r>
              <a:rPr lang="en-GB" sz="2800" b="1" i="1" dirty="0"/>
              <a:t>E</a:t>
            </a:r>
            <a:r>
              <a:rPr lang="en-GB" sz="2800" dirty="0"/>
              <a:t>, called </a:t>
            </a:r>
            <a:r>
              <a:rPr lang="en-GB" sz="2800" b="1" i="1" dirty="0"/>
              <a:t>a surplus variable,</a:t>
            </a:r>
            <a:r>
              <a:rPr lang="en-GB" sz="2800" dirty="0"/>
              <a:t> is subtracted from the left side of the constraint</a:t>
            </a:r>
            <a:r>
              <a:rPr lang="en-GB" sz="2800" dirty="0" smtClean="0"/>
              <a:t>.</a:t>
            </a:r>
          </a:p>
          <a:p>
            <a:r>
              <a:rPr lang="en-GB" sz="2800" dirty="0" smtClean="0"/>
              <a:t> </a:t>
            </a:r>
            <a:r>
              <a:rPr lang="en-GB" sz="2800" dirty="0"/>
              <a:t>In addition, a non-negative variable </a:t>
            </a:r>
            <a:r>
              <a:rPr lang="en-GB" sz="2800" b="1" i="1" dirty="0"/>
              <a:t>A,</a:t>
            </a:r>
            <a:r>
              <a:rPr lang="en-GB" sz="2800" dirty="0"/>
              <a:t> called </a:t>
            </a:r>
            <a:r>
              <a:rPr lang="en-GB" sz="2800" b="1" i="1" dirty="0"/>
              <a:t>an artificial variable</a:t>
            </a:r>
            <a:r>
              <a:rPr lang="en-GB" sz="2800" dirty="0"/>
              <a:t>, is added to the left of side of the </a:t>
            </a:r>
            <a:r>
              <a:rPr lang="en-GB" sz="2800" dirty="0" smtClean="0"/>
              <a:t>constraint.</a:t>
            </a:r>
          </a:p>
          <a:p>
            <a:r>
              <a:rPr lang="en-GB" sz="2800" dirty="0"/>
              <a:t>The  artificial variable has no real meaning in the problem</a:t>
            </a:r>
            <a:r>
              <a:rPr lang="en-US" sz="2800" dirty="0"/>
              <a:t>; its only function is to provide a convenient starting point (initial guess) for the simplex.</a:t>
            </a:r>
          </a:p>
          <a:p>
            <a:pPr marL="0" indent="0">
              <a:buNone/>
            </a:pPr>
            <a:endParaRPr lang="en-GB" sz="2800" dirty="0"/>
          </a:p>
        </p:txBody>
      </p:sp>
      <p:sp>
        <p:nvSpPr>
          <p:cNvPr id="5" name="Title 1"/>
          <p:cNvSpPr>
            <a:spLocks noGrp="1"/>
          </p:cNvSpPr>
          <p:nvPr>
            <p:ph type="title"/>
          </p:nvPr>
        </p:nvSpPr>
        <p:spPr>
          <a:xfrm>
            <a:off x="457200" y="274638"/>
            <a:ext cx="8229600" cy="1143000"/>
          </a:xfrm>
        </p:spPr>
        <p:txBody>
          <a:bodyPr>
            <a:normAutofit fontScale="90000"/>
          </a:bodyPr>
          <a:lstStyle/>
          <a:p>
            <a:pPr algn="l"/>
            <a:r>
              <a:rPr lang="en-GB" sz="3600" u="sng" dirty="0">
                <a:solidFill>
                  <a:schemeClr val="tx2"/>
                </a:solidFill>
              </a:rPr>
              <a:t>Transformation procedure for </a:t>
            </a:r>
            <a:r>
              <a:rPr lang="en-GB" sz="3200" u="sng" dirty="0">
                <a:solidFill>
                  <a:schemeClr val="tx2"/>
                </a:solidFill>
              </a:rPr>
              <a:t>≥</a:t>
            </a:r>
            <a:r>
              <a:rPr lang="en-GB" sz="3600" u="sng" dirty="0" smtClean="0">
                <a:solidFill>
                  <a:schemeClr val="tx2"/>
                </a:solidFill>
              </a:rPr>
              <a:t> </a:t>
            </a:r>
            <a:r>
              <a:rPr lang="en-GB" sz="3600" u="sng" dirty="0">
                <a:solidFill>
                  <a:schemeClr val="tx2"/>
                </a:solidFill>
              </a:rPr>
              <a:t>constraints</a:t>
            </a:r>
          </a:p>
        </p:txBody>
      </p:sp>
    </p:spTree>
    <p:extLst>
      <p:ext uri="{BB962C8B-B14F-4D97-AF65-F5344CB8AC3E}">
        <p14:creationId xmlns:p14="http://schemas.microsoft.com/office/powerpoint/2010/main" xmlns="" val="8129785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7584" y="1628800"/>
            <a:ext cx="7848872" cy="2160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 name="Content Placeholder 2"/>
          <p:cNvSpPr>
            <a:spLocks noGrp="1"/>
          </p:cNvSpPr>
          <p:nvPr>
            <p:ph idx="1"/>
          </p:nvPr>
        </p:nvSpPr>
        <p:spPr>
          <a:xfrm>
            <a:off x="529208" y="908721"/>
            <a:ext cx="8229600" cy="4536503"/>
          </a:xfrm>
        </p:spPr>
        <p:txBody>
          <a:bodyPr>
            <a:normAutofit/>
          </a:bodyPr>
          <a:lstStyle/>
          <a:p>
            <a:pPr>
              <a:buNone/>
            </a:pPr>
            <a:r>
              <a:rPr lang="en-GB" u="sng" dirty="0" smtClean="0">
                <a:solidFill>
                  <a:schemeClr val="tx2"/>
                </a:solidFill>
              </a:rPr>
              <a:t>Transformation procedure for ≥ constraints</a:t>
            </a:r>
          </a:p>
          <a:p>
            <a:pPr>
              <a:buNone/>
            </a:pPr>
            <a:endParaRPr lang="en-US" dirty="0" smtClean="0"/>
          </a:p>
          <a:p>
            <a:pPr>
              <a:buNone/>
            </a:pPr>
            <a:r>
              <a:rPr lang="en-GB" dirty="0" smtClean="0"/>
              <a:t>	.</a:t>
            </a:r>
          </a:p>
          <a:p>
            <a:pPr>
              <a:buNone/>
            </a:pPr>
            <a:endParaRPr lang="en-GB" dirty="0" smtClean="0"/>
          </a:p>
          <a:p>
            <a:pPr>
              <a:buNone/>
            </a:pPr>
            <a:r>
              <a:rPr lang="en-GB" dirty="0" smtClean="0"/>
              <a:t>	</a:t>
            </a:r>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Content Placeholder 2"/>
          <p:cNvSpPr>
            <a:spLocks noGrp="1"/>
          </p:cNvSpPr>
          <p:nvPr>
            <p:ph idx="1"/>
          </p:nvPr>
        </p:nvSpPr>
        <p:spPr>
          <a:xfrm>
            <a:off x="467544" y="620688"/>
            <a:ext cx="8229600" cy="4525963"/>
          </a:xfrm>
        </p:spPr>
        <p:txBody>
          <a:bodyPr/>
          <a:lstStyle/>
          <a:p>
            <a:pPr>
              <a:buNone/>
            </a:pPr>
            <a:r>
              <a:rPr lang="en-GB" u="sng" dirty="0" smtClean="0">
                <a:solidFill>
                  <a:schemeClr val="tx2"/>
                </a:solidFill>
              </a:rPr>
              <a:t>Transformation procedure for = constraints</a:t>
            </a:r>
          </a:p>
          <a:p>
            <a:pPr algn="ctr">
              <a:buNone/>
            </a:pPr>
            <a:endParaRPr lang="en-GB" u="sng" dirty="0" smtClean="0">
              <a:solidFill>
                <a:schemeClr val="tx2"/>
              </a:solidFill>
            </a:endParaRPr>
          </a:p>
          <a:p>
            <a:pPr>
              <a:buNone/>
            </a:pPr>
            <a:r>
              <a:rPr lang="en-GB" dirty="0" smtClean="0"/>
              <a:t>	For each “equal to” constraint, </a:t>
            </a:r>
            <a:r>
              <a:rPr lang="en-GB" b="1" i="1" dirty="0" smtClean="0"/>
              <a:t>an artificial variable</a:t>
            </a:r>
            <a:r>
              <a:rPr lang="en-GB" dirty="0" smtClean="0"/>
              <a:t>, is added to the left of side of the constraint.</a:t>
            </a:r>
          </a:p>
          <a:p>
            <a:pPr>
              <a:buNone/>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a:t>
            </a:r>
            <a:endParaRPr lang="en-GB" sz="3600" u="sng" dirty="0">
              <a:solidFill>
                <a:schemeClr val="tx2"/>
              </a:solidFill>
            </a:endParaRPr>
          </a:p>
        </p:txBody>
      </p:sp>
      <p:sp>
        <p:nvSpPr>
          <p:cNvPr id="5" name="Content Placeholder 2"/>
          <p:cNvSpPr txBox="1">
            <a:spLocks/>
          </p:cNvSpPr>
          <p:nvPr/>
        </p:nvSpPr>
        <p:spPr>
          <a:xfrm>
            <a:off x="467544" y="1268760"/>
            <a:ext cx="8229600" cy="4713387"/>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n-GB" sz="3200" b="0" i="0" u="none" strike="noStrike" kern="1200" cap="none" spc="0" normalizeH="0" baseline="0" noProof="0" dirty="0" smtClean="0">
                <a:ln>
                  <a:noFill/>
                </a:ln>
                <a:solidFill>
                  <a:schemeClr val="tx1"/>
                </a:solidFill>
                <a:effectLst/>
                <a:uLnTx/>
                <a:uFillTx/>
                <a:latin typeface="+mn-lt"/>
                <a:ea typeface="+mn-ea"/>
                <a:cs typeface="+mn-cs"/>
              </a:rPr>
              <a:t>	Transform</a:t>
            </a:r>
            <a:r>
              <a:rPr kumimoji="0" lang="en-GB" sz="3200" b="0" i="0" u="none" strike="noStrike" kern="1200" cap="none" spc="0" normalizeH="0" noProof="0" dirty="0" smtClean="0">
                <a:ln>
                  <a:noFill/>
                </a:ln>
                <a:solidFill>
                  <a:schemeClr val="tx1"/>
                </a:solidFill>
                <a:effectLst/>
                <a:uLnTx/>
                <a:uFillTx/>
                <a:latin typeface="+mn-lt"/>
                <a:ea typeface="+mn-ea"/>
                <a:cs typeface="+mn-cs"/>
              </a:rPr>
              <a:t> the following constraint set into the standard form required by the simplex method</a:t>
            </a:r>
          </a:p>
          <a:p>
            <a:pPr marL="342900" lvl="0" indent="-342900" algn="ctr">
              <a:spcBef>
                <a:spcPct val="20000"/>
              </a:spcBef>
              <a:defRPr/>
            </a:pPr>
            <a:r>
              <a:rPr kumimoji="0" lang="en-GB" sz="3200" b="0" i="0" u="none" strike="noStrike" kern="1200" cap="none" spc="0" normalizeH="0" baseline="0" noProof="0" dirty="0" smtClean="0">
                <a:ln>
                  <a:noFill/>
                </a:ln>
                <a:solidFill>
                  <a:schemeClr val="tx1"/>
                </a:solidFill>
                <a:effectLst/>
                <a:uLnTx/>
                <a:uFillTx/>
                <a:latin typeface="+mn-lt"/>
                <a:ea typeface="+mn-ea"/>
                <a:cs typeface="+mn-cs"/>
              </a:rPr>
              <a:t>	x</a:t>
            </a:r>
            <a:r>
              <a:rPr lang="en-GB" sz="2800" baseline="-25000" dirty="0" smtClean="0"/>
              <a:t>1</a:t>
            </a:r>
            <a:r>
              <a:rPr kumimoji="0" lang="en-GB" sz="3200" b="0" i="0" u="none" strike="noStrike" kern="1200" cap="none" spc="0" normalizeH="0" baseline="0" noProof="0" dirty="0" smtClean="0">
                <a:ln>
                  <a:noFill/>
                </a:ln>
                <a:solidFill>
                  <a:schemeClr val="tx1"/>
                </a:solidFill>
                <a:effectLst/>
                <a:uLnTx/>
                <a:uFillTx/>
                <a:latin typeface="+mn-lt"/>
                <a:ea typeface="+mn-ea"/>
                <a:cs typeface="+mn-cs"/>
              </a:rPr>
              <a:t> +   x</a:t>
            </a:r>
            <a:r>
              <a:rPr kumimoji="0" lang="en-GB" sz="3200" b="0" i="0" u="none" strike="noStrike" kern="1200" cap="none" spc="0" normalizeH="0" baseline="-25000" noProof="0" dirty="0" smtClean="0">
                <a:ln>
                  <a:noFill/>
                </a:ln>
                <a:solidFill>
                  <a:schemeClr val="tx1"/>
                </a:solidFill>
                <a:effectLst/>
                <a:uLnTx/>
                <a:uFillTx/>
                <a:latin typeface="+mn-lt"/>
                <a:ea typeface="+mn-ea"/>
                <a:cs typeface="+mn-cs"/>
              </a:rPr>
              <a:t>2</a:t>
            </a:r>
            <a:r>
              <a:rPr kumimoji="0" lang="en-GB" sz="3200" b="0" i="0" u="none" strike="noStrike" kern="1200" cap="none" spc="0" normalizeH="0" baseline="0" noProof="0" dirty="0" smtClean="0">
                <a:ln>
                  <a:noFill/>
                </a:ln>
                <a:solidFill>
                  <a:schemeClr val="tx1"/>
                </a:solidFill>
                <a:effectLst/>
                <a:uLnTx/>
                <a:uFillTx/>
                <a:latin typeface="+mn-lt"/>
                <a:ea typeface="+mn-ea"/>
                <a:cs typeface="+mn-cs"/>
              </a:rPr>
              <a:t> </a:t>
            </a:r>
            <a:r>
              <a:rPr lang="en-GB" sz="3200" dirty="0" smtClean="0"/>
              <a:t>≤ </a:t>
            </a:r>
            <a:r>
              <a:rPr kumimoji="0" lang="en-GB" sz="3200" b="0" i="0" u="none" strike="noStrike" kern="1200" cap="none" spc="0" normalizeH="0" baseline="0" noProof="0" dirty="0" smtClean="0">
                <a:ln>
                  <a:noFill/>
                </a:ln>
                <a:solidFill>
                  <a:schemeClr val="tx1"/>
                </a:solidFill>
                <a:effectLst/>
                <a:uLnTx/>
                <a:uFillTx/>
                <a:latin typeface="+mn-lt"/>
                <a:ea typeface="+mn-ea"/>
                <a:cs typeface="+mn-cs"/>
              </a:rPr>
              <a:t>100</a:t>
            </a:r>
          </a:p>
          <a:p>
            <a:pPr marL="342900" lvl="0" indent="-342900" algn="ctr">
              <a:spcBef>
                <a:spcPct val="20000"/>
              </a:spcBef>
              <a:defRPr/>
            </a:pPr>
            <a:r>
              <a:rPr kumimoji="0" lang="en-GB" sz="3200" b="0" i="0" u="none" strike="noStrike" kern="1200" cap="none" spc="0" normalizeH="0" baseline="0" noProof="0" dirty="0" smtClean="0">
                <a:ln>
                  <a:noFill/>
                </a:ln>
                <a:solidFill>
                  <a:schemeClr val="tx1"/>
                </a:solidFill>
                <a:effectLst/>
                <a:uLnTx/>
                <a:uFillTx/>
                <a:latin typeface="+mn-lt"/>
                <a:ea typeface="+mn-ea"/>
                <a:cs typeface="+mn-cs"/>
              </a:rPr>
              <a:t>2x</a:t>
            </a:r>
            <a:r>
              <a:rPr kumimoji="0" lang="en-GB" sz="3200" b="0" i="0" u="none" strike="noStrike" kern="1200" cap="none" spc="0" normalizeH="0" baseline="-25000" noProof="0" dirty="0" smtClean="0">
                <a:ln>
                  <a:noFill/>
                </a:ln>
                <a:solidFill>
                  <a:schemeClr val="tx1"/>
                </a:solidFill>
                <a:effectLst/>
                <a:uLnTx/>
                <a:uFillTx/>
                <a:latin typeface="+mn-lt"/>
                <a:ea typeface="+mn-ea"/>
                <a:cs typeface="+mn-cs"/>
              </a:rPr>
              <a:t>1</a:t>
            </a:r>
            <a:r>
              <a:rPr kumimoji="0" lang="en-GB" sz="3200" b="0" i="0" u="none" strike="noStrike" kern="1200" cap="none" spc="0" normalizeH="0" baseline="0" noProof="0" dirty="0" smtClean="0">
                <a:ln>
                  <a:noFill/>
                </a:ln>
                <a:solidFill>
                  <a:schemeClr val="tx1"/>
                </a:solidFill>
                <a:effectLst/>
                <a:uLnTx/>
                <a:uFillTx/>
                <a:latin typeface="+mn-lt"/>
                <a:ea typeface="+mn-ea"/>
                <a:cs typeface="+mn-cs"/>
              </a:rPr>
              <a:t> +</a:t>
            </a:r>
            <a:r>
              <a:rPr kumimoji="0" lang="en-GB" sz="3200" b="0" i="0" u="none" strike="noStrike" kern="1200" cap="none" spc="0" normalizeH="0" noProof="0" dirty="0" smtClean="0">
                <a:ln>
                  <a:noFill/>
                </a:ln>
                <a:solidFill>
                  <a:schemeClr val="tx1"/>
                </a:solidFill>
                <a:effectLst/>
                <a:uLnTx/>
                <a:uFillTx/>
                <a:latin typeface="+mn-lt"/>
                <a:ea typeface="+mn-ea"/>
                <a:cs typeface="+mn-cs"/>
              </a:rPr>
              <a:t> 3x</a:t>
            </a:r>
            <a:r>
              <a:rPr kumimoji="0" lang="en-GB" sz="3200" b="0" i="0" u="none" strike="noStrike" kern="1200" cap="none" spc="0" normalizeH="0" baseline="-25000" noProof="0" dirty="0" smtClean="0">
                <a:ln>
                  <a:noFill/>
                </a:ln>
                <a:solidFill>
                  <a:schemeClr val="tx1"/>
                </a:solidFill>
                <a:effectLst/>
                <a:uLnTx/>
                <a:uFillTx/>
                <a:latin typeface="+mn-lt"/>
                <a:ea typeface="+mn-ea"/>
                <a:cs typeface="+mn-cs"/>
              </a:rPr>
              <a:t>2</a:t>
            </a:r>
            <a:r>
              <a:rPr kumimoji="0" lang="en-GB" sz="3200" b="0" i="0" u="none" strike="noStrike" kern="1200" cap="none" spc="0" normalizeH="0" noProof="0" dirty="0" smtClean="0">
                <a:ln>
                  <a:noFill/>
                </a:ln>
                <a:solidFill>
                  <a:schemeClr val="tx1"/>
                </a:solidFill>
                <a:effectLst/>
                <a:uLnTx/>
                <a:uFillTx/>
                <a:latin typeface="+mn-lt"/>
                <a:ea typeface="+mn-ea"/>
                <a:cs typeface="+mn-cs"/>
              </a:rPr>
              <a:t> </a:t>
            </a:r>
            <a:r>
              <a:rPr lang="en-GB" sz="3200" dirty="0" smtClean="0"/>
              <a:t>≥ </a:t>
            </a:r>
            <a:r>
              <a:rPr kumimoji="0" lang="en-GB" sz="3200" b="0" i="0" u="none" strike="noStrike" kern="1200" cap="none" spc="0" normalizeH="0" baseline="0" noProof="0" dirty="0" smtClean="0">
                <a:ln>
                  <a:noFill/>
                </a:ln>
                <a:solidFill>
                  <a:schemeClr val="tx1"/>
                </a:solidFill>
                <a:effectLst/>
                <a:uLnTx/>
                <a:uFillTx/>
                <a:latin typeface="+mn-lt"/>
                <a:ea typeface="+mn-ea"/>
                <a:cs typeface="+mn-cs"/>
              </a:rPr>
              <a:t>40</a:t>
            </a:r>
          </a:p>
          <a:p>
            <a:pPr marL="342900" marR="0" lvl="0" indent="-342900" algn="ctr" defTabSz="914400" rtl="0" eaLnBrk="1" fontAlgn="auto" latinLnBrk="0" hangingPunct="1">
              <a:lnSpc>
                <a:spcPct val="100000"/>
              </a:lnSpc>
              <a:spcBef>
                <a:spcPct val="20000"/>
              </a:spcBef>
              <a:spcAft>
                <a:spcPts val="0"/>
              </a:spcAft>
              <a:buClrTx/>
              <a:buSzTx/>
              <a:tabLst/>
              <a:defRPr/>
            </a:pPr>
            <a:r>
              <a:rPr lang="en-GB" sz="3200" dirty="0" smtClean="0"/>
              <a:t>   x</a:t>
            </a:r>
            <a:r>
              <a:rPr lang="en-GB" sz="3200" baseline="-25000" dirty="0" smtClean="0"/>
              <a:t>1</a:t>
            </a:r>
            <a:r>
              <a:rPr lang="en-GB" sz="3200" dirty="0" smtClean="0"/>
              <a:t> –   x</a:t>
            </a:r>
            <a:r>
              <a:rPr lang="en-GB" sz="3200" baseline="-25000" dirty="0" smtClean="0"/>
              <a:t>2</a:t>
            </a:r>
            <a:r>
              <a:rPr lang="en-GB" sz="3200" dirty="0" smtClean="0"/>
              <a:t> = 25</a:t>
            </a:r>
          </a:p>
          <a:p>
            <a:pPr marL="342900" indent="-342900" algn="ctr">
              <a:spcBef>
                <a:spcPct val="20000"/>
              </a:spcBef>
              <a:defRPr/>
            </a:pPr>
            <a:r>
              <a:rPr lang="en-GB" sz="3200" dirty="0" smtClean="0"/>
              <a:t>-</a:t>
            </a:r>
            <a:r>
              <a:rPr lang="en-GB" sz="3200" dirty="0" smtClean="0"/>
              <a:t>5x</a:t>
            </a:r>
            <a:r>
              <a:rPr lang="en-GB" sz="3200" baseline="-25000" dirty="0" smtClean="0"/>
              <a:t>1</a:t>
            </a:r>
            <a:r>
              <a:rPr lang="en-GB" sz="3200" dirty="0" smtClean="0"/>
              <a:t> </a:t>
            </a:r>
            <a:r>
              <a:rPr lang="en-GB" sz="3200" dirty="0"/>
              <a:t>+ </a:t>
            </a:r>
            <a:r>
              <a:rPr lang="en-GB" sz="3200" dirty="0" smtClean="0"/>
              <a:t>x</a:t>
            </a:r>
            <a:r>
              <a:rPr lang="en-GB" sz="3200" baseline="-25000" dirty="0" smtClean="0"/>
              <a:t>2</a:t>
            </a:r>
            <a:r>
              <a:rPr lang="en-GB" sz="3200" dirty="0" smtClean="0"/>
              <a:t> </a:t>
            </a:r>
            <a:r>
              <a:rPr lang="en-GB" sz="3200" dirty="0"/>
              <a:t>≥ </a:t>
            </a:r>
            <a:r>
              <a:rPr lang="en-GB" sz="3200" dirty="0" smtClean="0"/>
              <a:t>-10</a:t>
            </a:r>
            <a:endParaRPr lang="en-GB" sz="3200" dirty="0"/>
          </a:p>
          <a:p>
            <a:pPr marL="342900" lvl="0" indent="-342900" algn="ctr">
              <a:spcBef>
                <a:spcPct val="20000"/>
              </a:spcBef>
              <a:defRPr/>
            </a:pPr>
            <a:r>
              <a:rPr kumimoji="0" lang="en-GB" sz="3200" b="0" i="0" u="none" strike="noStrike" kern="1200" cap="none" spc="0" normalizeH="0" baseline="0" noProof="0" dirty="0" smtClean="0">
                <a:ln>
                  <a:noFill/>
                </a:ln>
                <a:solidFill>
                  <a:schemeClr val="tx1"/>
                </a:solidFill>
                <a:effectLst/>
                <a:uLnTx/>
                <a:uFillTx/>
                <a:latin typeface="+mn-lt"/>
                <a:ea typeface="+mn-ea"/>
                <a:cs typeface="+mn-cs"/>
              </a:rPr>
              <a:t>	x</a:t>
            </a:r>
            <a:r>
              <a:rPr kumimoji="0" lang="en-GB" sz="3200" b="0" i="0" u="none" strike="noStrike" kern="1200" cap="none" spc="0" normalizeH="0" baseline="-25000" noProof="0" dirty="0" smtClean="0">
                <a:ln>
                  <a:noFill/>
                </a:ln>
                <a:solidFill>
                  <a:schemeClr val="tx1"/>
                </a:solidFill>
                <a:effectLst/>
                <a:uLnTx/>
                <a:uFillTx/>
                <a:latin typeface="+mn-lt"/>
                <a:ea typeface="+mn-ea"/>
                <a:cs typeface="+mn-cs"/>
              </a:rPr>
              <a:t>1</a:t>
            </a:r>
            <a:r>
              <a:rPr kumimoji="0" lang="en-GB" sz="3200" b="0" i="0" u="none" strike="noStrike" kern="1200" cap="none" spc="0" normalizeH="0" baseline="0" noProof="0" dirty="0" smtClean="0">
                <a:ln>
                  <a:noFill/>
                </a:ln>
                <a:solidFill>
                  <a:schemeClr val="tx1"/>
                </a:solidFill>
                <a:effectLst/>
                <a:uLnTx/>
                <a:uFillTx/>
                <a:latin typeface="+mn-lt"/>
                <a:ea typeface="+mn-ea"/>
                <a:cs typeface="+mn-cs"/>
              </a:rPr>
              <a:t>, </a:t>
            </a:r>
            <a:r>
              <a:rPr lang="en-GB" sz="3200" dirty="0" smtClean="0"/>
              <a:t>x</a:t>
            </a:r>
            <a:r>
              <a:rPr lang="en-GB" sz="3200" baseline="-25000" dirty="0" smtClean="0"/>
              <a:t>2</a:t>
            </a:r>
            <a:r>
              <a:rPr lang="en-GB" sz="3200" dirty="0" smtClean="0"/>
              <a:t>  ≥ 0</a:t>
            </a:r>
            <a:endParaRPr kumimoji="0" lang="en-GB"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a:bodyPr>
          <a:lstStyle/>
          <a:p>
            <a:pPr algn="l"/>
            <a:r>
              <a:rPr lang="en-GB" sz="3600" u="sng" dirty="0" smtClean="0">
                <a:solidFill>
                  <a:schemeClr val="tx2"/>
                </a:solidFill>
              </a:rPr>
              <a:t>Solution</a:t>
            </a:r>
            <a:endParaRPr lang="en-GB" sz="3600" u="sng" dirty="0"/>
          </a:p>
        </p:txBody>
      </p:sp>
      <p:sp>
        <p:nvSpPr>
          <p:cNvPr id="3" name="Content Placeholder 2"/>
          <p:cNvSpPr>
            <a:spLocks noGrp="1"/>
          </p:cNvSpPr>
          <p:nvPr>
            <p:ph idx="1"/>
          </p:nvPr>
        </p:nvSpPr>
        <p:spPr>
          <a:xfrm>
            <a:off x="457200" y="1268760"/>
            <a:ext cx="8229600" cy="5040560"/>
          </a:xfrm>
        </p:spPr>
        <p:txBody>
          <a:bodyPr>
            <a:normAutofit fontScale="92500" lnSpcReduction="10000"/>
          </a:bodyPr>
          <a:lstStyle/>
          <a:p>
            <a:pPr marL="0" indent="0" algn="just">
              <a:buNone/>
            </a:pPr>
            <a:endParaRPr lang="en-GB" sz="2800" dirty="0" smtClean="0"/>
          </a:p>
          <a:p>
            <a:pPr marL="0" indent="0" algn="just">
              <a:buNone/>
            </a:pPr>
            <a:endParaRPr lang="en-GB" sz="2800" dirty="0"/>
          </a:p>
          <a:p>
            <a:pPr marL="0" indent="0" algn="just">
              <a:buNone/>
            </a:pPr>
            <a:endParaRPr lang="en-GB" sz="2800" dirty="0" smtClean="0"/>
          </a:p>
          <a:p>
            <a:pPr marL="0" indent="0" algn="just">
              <a:buNone/>
            </a:pPr>
            <a:endParaRPr lang="en-GB" sz="2800" dirty="0"/>
          </a:p>
          <a:p>
            <a:pPr marL="0" indent="0" algn="just">
              <a:buNone/>
            </a:pPr>
            <a:endParaRPr lang="en-GB" sz="2800" dirty="0" smtClean="0"/>
          </a:p>
          <a:p>
            <a:pPr marL="0" indent="0" algn="just">
              <a:buNone/>
            </a:pPr>
            <a:endParaRPr lang="en-GB" sz="2800" dirty="0"/>
          </a:p>
          <a:p>
            <a:pPr marL="0" indent="0" algn="just">
              <a:buNone/>
            </a:pPr>
            <a:endParaRPr lang="en-GB" sz="2800" dirty="0" smtClean="0"/>
          </a:p>
          <a:p>
            <a:pPr algn="just"/>
            <a:r>
              <a:rPr lang="en-GB" sz="2800" dirty="0" smtClean="0"/>
              <a:t>Note that each supplemental variable (slack, surplus, artificial) is assigned a subscript which corresponds to the constraint number. Also, the non-negativity restriction (requirement III) applies to all supplemental variables.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395536" y="1700808"/>
            <a:ext cx="8229600" cy="3600400"/>
          </a:xfrm>
        </p:spPr>
        <p:txBody>
          <a:bodyPr>
            <a:normAutofit/>
          </a:bodyPr>
          <a:lstStyle/>
          <a:p>
            <a:pPr marL="0" indent="0" algn="just">
              <a:buNone/>
            </a:pPr>
            <a:r>
              <a:rPr lang="en-GB" b="1" u="sng" dirty="0" smtClean="0"/>
              <a:t>Requirement II</a:t>
            </a:r>
            <a:r>
              <a:rPr lang="en-GB" dirty="0" smtClean="0"/>
              <a:t> of the simplex method states that the right side of any constraint equation not be negative. If a constraint has a negative right side, the constraint can be multiplied by – 1 to make the right side positive</a:t>
            </a: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124744"/>
            <a:ext cx="8229600" cy="4680520"/>
          </a:xfrm>
        </p:spPr>
        <p:txBody>
          <a:bodyPr/>
          <a:lstStyle/>
          <a:p>
            <a:pPr>
              <a:buNone/>
            </a:pPr>
            <a:r>
              <a:rPr lang="en-GB" dirty="0" smtClean="0"/>
              <a:t>	</a:t>
            </a:r>
            <a:r>
              <a:rPr lang="en-GB" b="1" u="sng" dirty="0" smtClean="0"/>
              <a:t>Requirement III</a:t>
            </a:r>
            <a:r>
              <a:rPr lang="en-GB" dirty="0" smtClean="0"/>
              <a:t> of the simplex method states that all variables be restricted to nonnegative values. There are specialize techniques for dealing with variables which can assume negative values; however, we will not examine these methods. The only point which should be repeated is that slack, surplus, and artificial variable are also restricted to being nonnegative.</a:t>
            </a:r>
            <a:endParaRPr lang="en-US" dirty="0" smtClean="0"/>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476672"/>
            <a:ext cx="8229600" cy="5832648"/>
          </a:xfrm>
        </p:spPr>
        <p:txBody>
          <a:bodyPr>
            <a:normAutofit/>
          </a:bodyPr>
          <a:lstStyle/>
          <a:p>
            <a:pPr marL="0" indent="0">
              <a:buNone/>
            </a:pPr>
            <a:r>
              <a:rPr lang="en-US" sz="4000" u="sng" dirty="0" smtClean="0">
                <a:solidFill>
                  <a:schemeClr val="tx2"/>
                </a:solidFill>
              </a:rPr>
              <a:t>Example</a:t>
            </a:r>
            <a:endParaRPr lang="en-US" dirty="0" smtClean="0"/>
          </a:p>
          <a:p>
            <a:pPr marL="0" indent="0" algn="just">
              <a:buNone/>
            </a:pPr>
            <a:r>
              <a:rPr lang="en-US" dirty="0" smtClean="0"/>
              <a:t>An LP problem has 5 decision variables;</a:t>
            </a:r>
          </a:p>
          <a:p>
            <a:pPr marL="0" indent="0" algn="just">
              <a:buNone/>
            </a:pPr>
            <a:r>
              <a:rPr lang="en-US" dirty="0" smtClean="0"/>
              <a:t>10 (≤) constraints; 8 (≥) constraints; and</a:t>
            </a:r>
          </a:p>
          <a:p>
            <a:pPr marL="0" indent="0" algn="just">
              <a:buNone/>
            </a:pPr>
            <a:r>
              <a:rPr lang="en-US" dirty="0" smtClean="0"/>
              <a:t>2 (=) constraints.</a:t>
            </a:r>
          </a:p>
          <a:p>
            <a:pPr marL="0" indent="0" algn="just">
              <a:buNone/>
            </a:pPr>
            <a:endParaRPr lang="en-US" dirty="0" smtClean="0"/>
          </a:p>
          <a:p>
            <a:pPr marL="0" indent="0" algn="just">
              <a:buNone/>
            </a:pPr>
            <a:r>
              <a:rPr lang="en-US" dirty="0" smtClean="0"/>
              <a:t>When this problem is restated to comply with requirement I of the simplex method, how many variables will there be and of what types?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792088"/>
          </a:xfrm>
        </p:spPr>
        <p:txBody>
          <a:bodyPr>
            <a:normAutofit/>
          </a:bodyPr>
          <a:lstStyle/>
          <a:p>
            <a:pPr algn="l"/>
            <a:r>
              <a:rPr lang="en-US" u="sng" dirty="0" smtClean="0">
                <a:solidFill>
                  <a:schemeClr val="tx2"/>
                </a:solidFill>
              </a:rPr>
              <a:t>Solution</a:t>
            </a:r>
            <a:endParaRPr lang="en-US" dirty="0"/>
          </a:p>
        </p:txBody>
      </p:sp>
      <p:sp>
        <p:nvSpPr>
          <p:cNvPr id="3" name="Content Placeholder 2"/>
          <p:cNvSpPr>
            <a:spLocks noGrp="1"/>
          </p:cNvSpPr>
          <p:nvPr>
            <p:ph idx="1"/>
          </p:nvPr>
        </p:nvSpPr>
        <p:spPr/>
        <p:txBody>
          <a:bodyPr/>
          <a:lstStyle/>
          <a:p>
            <a:pPr marL="0" indent="0" algn="just">
              <a:buNone/>
            </a:pPr>
            <a:r>
              <a:rPr lang="en-US" dirty="0" smtClean="0"/>
              <a:t>There will be 33 variables:</a:t>
            </a:r>
          </a:p>
          <a:p>
            <a:pPr marL="0" indent="0" algn="just">
              <a:buNone/>
            </a:pPr>
            <a:r>
              <a:rPr lang="en-US" dirty="0" smtClean="0"/>
              <a:t>5 decision variables, 10 slack variables associated with the 10 (≤) constraints,</a:t>
            </a:r>
          </a:p>
          <a:p>
            <a:pPr marL="0" indent="0" algn="just">
              <a:buNone/>
            </a:pPr>
            <a:r>
              <a:rPr lang="en-US" dirty="0" smtClean="0"/>
              <a:t>8 surplus variables associated with the 8 (≥) constraints, and</a:t>
            </a:r>
          </a:p>
          <a:p>
            <a:pPr marL="0" indent="0" algn="just">
              <a:buNone/>
            </a:pPr>
            <a:r>
              <a:rPr lang="en-US" dirty="0" smtClean="0"/>
              <a:t>10 artificial variables associated with the (≥) and (=) constraints.</a:t>
            </a:r>
          </a:p>
          <a:p>
            <a:pPr algn="ctr">
              <a:buNone/>
            </a:pPr>
            <a:r>
              <a:rPr lang="en-US" dirty="0" smtClean="0"/>
              <a:t>5 + 10 + 8 + 10 = 33</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chemeClr val="tx2"/>
                </a:solidFill>
              </a:rPr>
              <a:t>Basic Feasible Solutions</a:t>
            </a:r>
            <a:endParaRPr lang="en-US" u="sng" dirty="0">
              <a:solidFill>
                <a:schemeClr val="tx2"/>
              </a:solidFill>
            </a:endParaRPr>
          </a:p>
        </p:txBody>
      </p:sp>
      <p:sp>
        <p:nvSpPr>
          <p:cNvPr id="3" name="Content Placeholder 2"/>
          <p:cNvSpPr>
            <a:spLocks noGrp="1"/>
          </p:cNvSpPr>
          <p:nvPr>
            <p:ph idx="1"/>
          </p:nvPr>
        </p:nvSpPr>
        <p:spPr/>
        <p:txBody>
          <a:bodyPr>
            <a:normAutofit fontScale="92500"/>
          </a:bodyPr>
          <a:lstStyle/>
          <a:p>
            <a:pPr algn="just"/>
            <a:r>
              <a:rPr lang="en-US" dirty="0" smtClean="0"/>
              <a:t>Let’s state some definitions which are significant to our coming discussions. Assume the standard form of an LP problem which has </a:t>
            </a:r>
            <a:r>
              <a:rPr lang="en-US" i="1" dirty="0" smtClean="0"/>
              <a:t>m</a:t>
            </a:r>
            <a:r>
              <a:rPr lang="en-US" dirty="0" smtClean="0"/>
              <a:t> structural constraints and a total of </a:t>
            </a:r>
            <a:r>
              <a:rPr lang="en-US" i="1" dirty="0" smtClean="0"/>
              <a:t>n’</a:t>
            </a:r>
            <a:r>
              <a:rPr lang="en-US" dirty="0" smtClean="0"/>
              <a:t> decision and supplemental variables.</a:t>
            </a:r>
          </a:p>
          <a:p>
            <a:pPr marL="0" indent="0" algn="just">
              <a:buNone/>
            </a:pPr>
            <a:r>
              <a:rPr lang="en-US" b="1" dirty="0" smtClean="0"/>
              <a:t>Definition: A </a:t>
            </a:r>
            <a:r>
              <a:rPr lang="en-US" b="1" dirty="0"/>
              <a:t>feasible solution</a:t>
            </a:r>
            <a:r>
              <a:rPr lang="en-US" b="1" i="1" dirty="0"/>
              <a:t> </a:t>
            </a:r>
            <a:r>
              <a:rPr lang="en-US" dirty="0"/>
              <a:t>is any set of values for the </a:t>
            </a:r>
            <a:r>
              <a:rPr lang="en-US" i="1" dirty="0"/>
              <a:t>n’</a:t>
            </a:r>
            <a:r>
              <a:rPr lang="en-US" dirty="0"/>
              <a:t> variables which satisfies both the structural and non-negativity constraints.</a:t>
            </a:r>
          </a:p>
          <a:p>
            <a:pPr marL="0" indent="0" algn="just">
              <a:buNone/>
            </a:pP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052736"/>
            <a:ext cx="8157592" cy="5472608"/>
          </a:xfrm>
        </p:spPr>
        <p:txBody>
          <a:bodyPr>
            <a:normAutofit fontScale="92500" lnSpcReduction="20000"/>
          </a:bodyPr>
          <a:lstStyle/>
          <a:p>
            <a:pPr marL="0" indent="0" algn="just">
              <a:buNone/>
            </a:pPr>
            <a:r>
              <a:rPr lang="en-US" b="1" dirty="0" smtClean="0"/>
              <a:t>Definition:</a:t>
            </a:r>
            <a:r>
              <a:rPr lang="en-US" dirty="0" smtClean="0"/>
              <a:t> A </a:t>
            </a:r>
            <a:r>
              <a:rPr lang="en-US" u="sng" dirty="0" smtClean="0"/>
              <a:t>basic solution</a:t>
            </a:r>
            <a:r>
              <a:rPr lang="en-US" dirty="0" smtClean="0"/>
              <a:t> is any solution obtained by setting (n’–m) variables equal to 0 and solving the system of equations for the values of the remaining m variables. </a:t>
            </a:r>
          </a:p>
          <a:p>
            <a:pPr marL="0" indent="0" algn="just">
              <a:buNone/>
            </a:pPr>
            <a:r>
              <a:rPr lang="en-US" b="1" dirty="0" smtClean="0"/>
              <a:t>Definition: </a:t>
            </a:r>
            <a:r>
              <a:rPr lang="en-US" dirty="0"/>
              <a:t>The </a:t>
            </a:r>
            <a:r>
              <a:rPr lang="en-US" dirty="0" smtClean="0"/>
              <a:t>(</a:t>
            </a:r>
            <a:r>
              <a:rPr lang="en-US" dirty="0"/>
              <a:t>n’–m) </a:t>
            </a:r>
            <a:r>
              <a:rPr lang="en-US" dirty="0" smtClean="0"/>
              <a:t>variables which </a:t>
            </a:r>
            <a:r>
              <a:rPr lang="en-US" dirty="0"/>
              <a:t>have been assigned values of 0, are called </a:t>
            </a:r>
            <a:r>
              <a:rPr lang="en-US" u="sng" dirty="0"/>
              <a:t>non-basic </a:t>
            </a:r>
            <a:r>
              <a:rPr lang="en-US" u="sng" dirty="0" smtClean="0"/>
              <a:t>variables.</a:t>
            </a:r>
            <a:r>
              <a:rPr lang="en-US" dirty="0" smtClean="0"/>
              <a:t> The rest of the variables are called </a:t>
            </a:r>
            <a:r>
              <a:rPr lang="en-US" u="sng" dirty="0" smtClean="0"/>
              <a:t>basic variables</a:t>
            </a:r>
            <a:r>
              <a:rPr lang="en-US" dirty="0" smtClean="0"/>
              <a:t>.</a:t>
            </a:r>
          </a:p>
          <a:p>
            <a:pPr marL="0" indent="0" algn="just">
              <a:buNone/>
            </a:pPr>
            <a:r>
              <a:rPr lang="en-US" b="1" dirty="0" smtClean="0"/>
              <a:t>Definition:</a:t>
            </a:r>
            <a:r>
              <a:rPr lang="en-US" dirty="0"/>
              <a:t> </a:t>
            </a:r>
            <a:r>
              <a:rPr lang="en-US" u="sng" dirty="0"/>
              <a:t>A basic feasible solution</a:t>
            </a:r>
            <a:r>
              <a:rPr lang="en-US" b="1" dirty="0"/>
              <a:t> </a:t>
            </a:r>
            <a:r>
              <a:rPr lang="en-US" dirty="0"/>
              <a:t>is a basic solution which also satisfies the non-negativity constraints</a:t>
            </a:r>
            <a:r>
              <a:rPr lang="en-US" dirty="0" smtClean="0"/>
              <a:t>. Thus optimal solution can be found by performing a search of the basic feasible solution.</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00808"/>
            <a:ext cx="8229600" cy="4320480"/>
          </a:xfrm>
        </p:spPr>
        <p:txBody>
          <a:bodyPr>
            <a:normAutofit fontScale="92500" lnSpcReduction="20000"/>
          </a:bodyPr>
          <a:lstStyle/>
          <a:p>
            <a:pPr marL="0" indent="0" algn="just">
              <a:buNone/>
            </a:pPr>
            <a:r>
              <a:rPr lang="en-US" dirty="0" smtClean="0"/>
              <a:t>Before we begin our discussions of the simplex method, let’s provide a generalized statement of </a:t>
            </a:r>
            <a:r>
              <a:rPr lang="en-US" dirty="0" smtClean="0"/>
              <a:t>a </a:t>
            </a:r>
            <a:r>
              <a:rPr lang="en-US" dirty="0" smtClean="0"/>
              <a:t>LP model. Given the definitions</a:t>
            </a:r>
          </a:p>
          <a:p>
            <a:pPr marL="0" indent="0">
              <a:buNone/>
            </a:pPr>
            <a:r>
              <a:rPr lang="en-US" dirty="0" err="1" smtClean="0"/>
              <a:t>x</a:t>
            </a:r>
            <a:r>
              <a:rPr lang="en-US" baseline="-25000" dirty="0" err="1" smtClean="0"/>
              <a:t>j</a:t>
            </a:r>
            <a:r>
              <a:rPr lang="en-US" dirty="0" smtClean="0"/>
              <a:t> = </a:t>
            </a:r>
            <a:r>
              <a:rPr lang="en-US" i="1" dirty="0" smtClean="0"/>
              <a:t>j-</a:t>
            </a:r>
            <a:r>
              <a:rPr lang="en-US" dirty="0" err="1" smtClean="0"/>
              <a:t>th</a:t>
            </a:r>
            <a:r>
              <a:rPr lang="en-US" dirty="0" smtClean="0"/>
              <a:t> decision variable</a:t>
            </a:r>
          </a:p>
          <a:p>
            <a:pPr marL="568325" indent="-568325">
              <a:buNone/>
            </a:pPr>
            <a:r>
              <a:rPr lang="en-US" dirty="0" err="1" smtClean="0"/>
              <a:t>c</a:t>
            </a:r>
            <a:r>
              <a:rPr lang="en-US" baseline="-25000" dirty="0" err="1" smtClean="0"/>
              <a:t>j</a:t>
            </a:r>
            <a:r>
              <a:rPr lang="en-US" dirty="0" smtClean="0"/>
              <a:t> = </a:t>
            </a:r>
            <a:r>
              <a:rPr lang="en-US" sz="3000" dirty="0" smtClean="0"/>
              <a:t>coefficient on </a:t>
            </a:r>
            <a:r>
              <a:rPr lang="en-US" sz="3000" i="1" dirty="0" smtClean="0"/>
              <a:t>j-</a:t>
            </a:r>
            <a:r>
              <a:rPr lang="en-US" sz="3000" dirty="0" err="1" smtClean="0"/>
              <a:t>th</a:t>
            </a:r>
            <a:r>
              <a:rPr lang="en-US" sz="3000" dirty="0" smtClean="0"/>
              <a:t> decision variable in the objective function.</a:t>
            </a:r>
          </a:p>
          <a:p>
            <a:pPr marL="0" indent="0">
              <a:buNone/>
            </a:pPr>
            <a:r>
              <a:rPr lang="en-US" dirty="0" err="1" smtClean="0"/>
              <a:t>a</a:t>
            </a:r>
            <a:r>
              <a:rPr lang="en-US" baseline="-25000" dirty="0" err="1" smtClean="0"/>
              <a:t>ij</a:t>
            </a:r>
            <a:r>
              <a:rPr lang="en-US" dirty="0" smtClean="0"/>
              <a:t> = </a:t>
            </a:r>
            <a:r>
              <a:rPr lang="en-US" sz="3000" dirty="0" smtClean="0"/>
              <a:t>coefficient in the </a:t>
            </a:r>
            <a:r>
              <a:rPr lang="en-US" sz="3000" i="1" dirty="0" smtClean="0"/>
              <a:t>i-</a:t>
            </a:r>
            <a:r>
              <a:rPr lang="en-US" sz="3000" dirty="0" err="1" smtClean="0"/>
              <a:t>th</a:t>
            </a:r>
            <a:r>
              <a:rPr lang="en-US" sz="3000" dirty="0" smtClean="0"/>
              <a:t> constraint for the </a:t>
            </a:r>
            <a:r>
              <a:rPr lang="en-US" sz="3000" i="1" dirty="0" smtClean="0"/>
              <a:t>j-</a:t>
            </a:r>
            <a:r>
              <a:rPr lang="en-US" sz="3000" dirty="0" err="1" smtClean="0"/>
              <a:t>th</a:t>
            </a:r>
            <a:r>
              <a:rPr lang="en-US" sz="3000" dirty="0" smtClean="0"/>
              <a:t> variable.</a:t>
            </a:r>
          </a:p>
          <a:p>
            <a:pPr marL="0" indent="0">
              <a:buNone/>
            </a:pPr>
            <a:r>
              <a:rPr lang="en-US" dirty="0" smtClean="0"/>
              <a:t>b</a:t>
            </a:r>
            <a:r>
              <a:rPr lang="en-US" baseline="-25000" dirty="0" smtClean="0"/>
              <a:t>i</a:t>
            </a:r>
            <a:r>
              <a:rPr lang="en-US" dirty="0" smtClean="0"/>
              <a:t> = right-hand-side constant for the </a:t>
            </a:r>
            <a:r>
              <a:rPr lang="en-US" i="1" dirty="0" smtClean="0"/>
              <a:t>i-</a:t>
            </a:r>
            <a:r>
              <a:rPr lang="en-US" dirty="0" err="1" smtClean="0"/>
              <a:t>th</a:t>
            </a:r>
            <a:r>
              <a:rPr lang="en-US" dirty="0" smtClean="0"/>
              <a:t> constraint</a:t>
            </a:r>
          </a:p>
        </p:txBody>
      </p:sp>
      <p:sp>
        <p:nvSpPr>
          <p:cNvPr id="4" name="Title 1"/>
          <p:cNvSpPr>
            <a:spLocks noGrp="1"/>
          </p:cNvSpPr>
          <p:nvPr>
            <p:ph type="title"/>
          </p:nvPr>
        </p:nvSpPr>
        <p:spPr>
          <a:xfrm>
            <a:off x="457200" y="274638"/>
            <a:ext cx="8229600" cy="1143000"/>
          </a:xfrm>
        </p:spPr>
        <p:txBody>
          <a:bodyPr>
            <a:normAutofit/>
          </a:bodyPr>
          <a:lstStyle/>
          <a:p>
            <a:r>
              <a:rPr lang="en-GB" sz="3600" u="sng" dirty="0" smtClean="0">
                <a:solidFill>
                  <a:schemeClr val="tx2"/>
                </a:solidFill>
              </a:rPr>
              <a:t>THE SIMPLEX METHOD</a:t>
            </a:r>
            <a:endParaRPr lang="en-GB" sz="3600" u="sng" dirty="0"/>
          </a:p>
        </p:txBody>
      </p:sp>
    </p:spTree>
    <p:extLst>
      <p:ext uri="{BB962C8B-B14F-4D97-AF65-F5344CB8AC3E}">
        <p14:creationId xmlns:p14="http://schemas.microsoft.com/office/powerpoint/2010/main" xmlns="" val="9420844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904656"/>
          </a:xfrm>
        </p:spPr>
        <p:txBody>
          <a:bodyPr>
            <a:normAutofit fontScale="92500" lnSpcReduction="20000"/>
          </a:bodyPr>
          <a:lstStyle/>
          <a:p>
            <a:pPr>
              <a:buNone/>
            </a:pPr>
            <a:r>
              <a:rPr lang="en-GB" sz="2800" b="1" dirty="0" smtClean="0"/>
              <a:t>The generalized LP model can be stated as follows:</a:t>
            </a:r>
          </a:p>
          <a:p>
            <a:pPr>
              <a:buNone/>
            </a:pPr>
            <a:endParaRPr lang="en-GB" sz="2800" dirty="0" smtClean="0"/>
          </a:p>
          <a:p>
            <a:pPr>
              <a:buNone/>
            </a:pPr>
            <a:r>
              <a:rPr lang="en-GB" sz="2800" dirty="0" smtClean="0"/>
              <a:t>		Optimize (maximize or minimize)</a:t>
            </a:r>
          </a:p>
          <a:p>
            <a:pPr>
              <a:buNone/>
            </a:pPr>
            <a:r>
              <a:rPr lang="en-GB" sz="2800" dirty="0" smtClean="0"/>
              <a:t>			     z = c</a:t>
            </a:r>
            <a:r>
              <a:rPr lang="en-GB" sz="2800" baseline="-25000" dirty="0" smtClean="0"/>
              <a:t>1</a:t>
            </a:r>
            <a:r>
              <a:rPr lang="en-GB" sz="2800" dirty="0" smtClean="0"/>
              <a:t>x</a:t>
            </a:r>
            <a:r>
              <a:rPr lang="en-GB" sz="2800" baseline="-25000" dirty="0" smtClean="0"/>
              <a:t>1</a:t>
            </a:r>
            <a:r>
              <a:rPr lang="en-GB" sz="2800" dirty="0" smtClean="0"/>
              <a:t> + c</a:t>
            </a:r>
            <a:r>
              <a:rPr lang="en-GB" sz="2800" baseline="-25000" dirty="0" smtClean="0"/>
              <a:t>2</a:t>
            </a:r>
            <a:r>
              <a:rPr lang="en-GB" sz="2800" dirty="0" smtClean="0"/>
              <a:t>x</a:t>
            </a:r>
            <a:r>
              <a:rPr lang="en-GB" sz="2800" baseline="-25000" dirty="0" smtClean="0"/>
              <a:t>2</a:t>
            </a:r>
            <a:r>
              <a:rPr lang="en-GB" sz="2800" dirty="0" smtClean="0"/>
              <a:t> + ... + </a:t>
            </a:r>
            <a:r>
              <a:rPr lang="en-GB" sz="2800" dirty="0" err="1" smtClean="0"/>
              <a:t>c</a:t>
            </a:r>
            <a:r>
              <a:rPr lang="en-GB" sz="2800" baseline="-25000" dirty="0" err="1" smtClean="0"/>
              <a:t>n</a:t>
            </a:r>
            <a:r>
              <a:rPr lang="en-GB" sz="2800" dirty="0" err="1" smtClean="0"/>
              <a:t>x</a:t>
            </a:r>
            <a:r>
              <a:rPr lang="en-GB" sz="2800" baseline="-25000" dirty="0" err="1" smtClean="0"/>
              <a:t>n</a:t>
            </a:r>
            <a:endParaRPr lang="en-GB" sz="2800" baseline="-25000" dirty="0" smtClean="0"/>
          </a:p>
          <a:p>
            <a:pPr>
              <a:buNone/>
            </a:pPr>
            <a:r>
              <a:rPr lang="en-GB" sz="2800" dirty="0" smtClean="0"/>
              <a:t>		subject to	</a:t>
            </a:r>
          </a:p>
          <a:p>
            <a:pPr>
              <a:buNone/>
            </a:pPr>
            <a:r>
              <a:rPr lang="en-GB" sz="2800" dirty="0" smtClean="0"/>
              <a:t>		a</a:t>
            </a:r>
            <a:r>
              <a:rPr lang="en-GB" sz="2800" baseline="-25000" dirty="0" smtClean="0"/>
              <a:t>11</a:t>
            </a:r>
            <a:r>
              <a:rPr lang="en-GB" sz="2800" dirty="0" smtClean="0"/>
              <a:t>x</a:t>
            </a:r>
            <a:r>
              <a:rPr lang="en-GB" sz="2800" baseline="-25000" dirty="0" smtClean="0"/>
              <a:t>1</a:t>
            </a:r>
            <a:r>
              <a:rPr lang="en-GB" sz="2800" dirty="0" smtClean="0"/>
              <a:t> + a</a:t>
            </a:r>
            <a:r>
              <a:rPr lang="en-GB" sz="2800" baseline="-25000" dirty="0" smtClean="0"/>
              <a:t>12</a:t>
            </a:r>
            <a:r>
              <a:rPr lang="en-GB" sz="2800" dirty="0" smtClean="0"/>
              <a:t>x</a:t>
            </a:r>
            <a:r>
              <a:rPr lang="en-GB" sz="2800" baseline="-25000" dirty="0" smtClean="0"/>
              <a:t>2</a:t>
            </a:r>
            <a:r>
              <a:rPr lang="en-GB" sz="2800" dirty="0" smtClean="0"/>
              <a:t> + ... + a</a:t>
            </a:r>
            <a:r>
              <a:rPr lang="en-GB" sz="2800" baseline="-25000" dirty="0" smtClean="0"/>
              <a:t>1n</a:t>
            </a:r>
            <a:r>
              <a:rPr lang="en-GB" sz="2800" dirty="0" smtClean="0"/>
              <a:t>x</a:t>
            </a:r>
            <a:r>
              <a:rPr lang="en-GB" sz="2800" baseline="-25000" dirty="0" smtClean="0"/>
              <a:t>n</a:t>
            </a:r>
            <a:r>
              <a:rPr lang="en-GB" sz="2800" dirty="0" smtClean="0"/>
              <a:t> (≤ , ≥ , =) b1	(1)</a:t>
            </a:r>
          </a:p>
          <a:p>
            <a:pPr>
              <a:buNone/>
            </a:pPr>
            <a:r>
              <a:rPr lang="en-GB" sz="2800" dirty="0" smtClean="0"/>
              <a:t>		a</a:t>
            </a:r>
            <a:r>
              <a:rPr lang="en-GB" sz="2800" baseline="-25000" dirty="0" smtClean="0"/>
              <a:t>21</a:t>
            </a:r>
            <a:r>
              <a:rPr lang="en-GB" sz="2800" dirty="0" smtClean="0"/>
              <a:t>x</a:t>
            </a:r>
            <a:r>
              <a:rPr lang="en-GB" sz="2800" baseline="-25000" dirty="0" smtClean="0"/>
              <a:t>1</a:t>
            </a:r>
            <a:r>
              <a:rPr lang="en-GB" sz="2800" dirty="0" smtClean="0"/>
              <a:t> + a</a:t>
            </a:r>
            <a:r>
              <a:rPr lang="en-GB" sz="2800" baseline="-25000" dirty="0" smtClean="0"/>
              <a:t>22</a:t>
            </a:r>
            <a:r>
              <a:rPr lang="en-GB" sz="2800" dirty="0" smtClean="0"/>
              <a:t>x</a:t>
            </a:r>
            <a:r>
              <a:rPr lang="en-GB" sz="2800" baseline="-25000" dirty="0" smtClean="0"/>
              <a:t>2</a:t>
            </a:r>
            <a:r>
              <a:rPr lang="en-GB" sz="2800" dirty="0" smtClean="0"/>
              <a:t> + ... + a</a:t>
            </a:r>
            <a:r>
              <a:rPr lang="en-GB" sz="2800" baseline="-25000" dirty="0" smtClean="0"/>
              <a:t>2n</a:t>
            </a:r>
            <a:r>
              <a:rPr lang="en-GB" sz="2800" dirty="0" smtClean="0"/>
              <a:t>x</a:t>
            </a:r>
            <a:r>
              <a:rPr lang="en-GB" sz="2800" baseline="-25000" dirty="0" smtClean="0"/>
              <a:t>n</a:t>
            </a:r>
            <a:r>
              <a:rPr lang="en-GB" sz="2800" dirty="0" smtClean="0"/>
              <a:t> (≤ , ≥ , =) b2	(2)</a:t>
            </a:r>
          </a:p>
          <a:p>
            <a:pPr>
              <a:buNone/>
            </a:pPr>
            <a:r>
              <a:rPr lang="en-GB" sz="2800" dirty="0" smtClean="0"/>
              <a:t>		... </a:t>
            </a:r>
          </a:p>
          <a:p>
            <a:pPr>
              <a:buNone/>
            </a:pPr>
            <a:r>
              <a:rPr lang="en-GB" sz="2800" dirty="0" smtClean="0"/>
              <a:t>		a</a:t>
            </a:r>
            <a:r>
              <a:rPr lang="en-GB" sz="2800" baseline="-25000" dirty="0" smtClean="0"/>
              <a:t>m1</a:t>
            </a:r>
            <a:r>
              <a:rPr lang="en-GB" sz="2800" dirty="0" smtClean="0"/>
              <a:t>x</a:t>
            </a:r>
            <a:r>
              <a:rPr lang="en-GB" sz="2800" baseline="-25000" dirty="0" smtClean="0"/>
              <a:t>1</a:t>
            </a:r>
            <a:r>
              <a:rPr lang="en-GB" sz="2800" dirty="0" smtClean="0"/>
              <a:t> + a</a:t>
            </a:r>
            <a:r>
              <a:rPr lang="en-GB" sz="2800" baseline="-25000" dirty="0" smtClean="0"/>
              <a:t>m2</a:t>
            </a:r>
            <a:r>
              <a:rPr lang="en-GB" sz="2800" dirty="0" smtClean="0"/>
              <a:t>x</a:t>
            </a:r>
            <a:r>
              <a:rPr lang="en-GB" sz="2800" baseline="-25000" dirty="0" smtClean="0"/>
              <a:t>2</a:t>
            </a:r>
            <a:r>
              <a:rPr lang="en-GB" sz="2800" dirty="0" smtClean="0"/>
              <a:t> + ... + </a:t>
            </a:r>
            <a:r>
              <a:rPr lang="en-GB" sz="2800" dirty="0" err="1" smtClean="0"/>
              <a:t>a</a:t>
            </a:r>
            <a:r>
              <a:rPr lang="en-GB" sz="2800" baseline="-25000" dirty="0" err="1" smtClean="0"/>
              <a:t>mn</a:t>
            </a:r>
            <a:r>
              <a:rPr lang="en-GB" sz="2800" dirty="0" err="1" smtClean="0"/>
              <a:t>x</a:t>
            </a:r>
            <a:r>
              <a:rPr lang="en-GB" sz="2800" baseline="-25000" dirty="0" err="1" smtClean="0"/>
              <a:t>n</a:t>
            </a:r>
            <a:r>
              <a:rPr lang="en-GB" sz="2800" dirty="0" smtClean="0"/>
              <a:t> (≤ , ≥ , =)</a:t>
            </a:r>
            <a:r>
              <a:rPr lang="en-GB" sz="2800" dirty="0" err="1" smtClean="0"/>
              <a:t>b</a:t>
            </a:r>
            <a:r>
              <a:rPr lang="en-GB" sz="2800" baseline="-25000" dirty="0" err="1" smtClean="0"/>
              <a:t>m</a:t>
            </a:r>
            <a:r>
              <a:rPr lang="en-GB" sz="2800" dirty="0" smtClean="0"/>
              <a:t>	(m)</a:t>
            </a:r>
          </a:p>
          <a:p>
            <a:pPr>
              <a:buNone/>
            </a:pPr>
            <a:r>
              <a:rPr lang="en-GB" sz="2800" dirty="0" smtClean="0"/>
              <a:t>					    x</a:t>
            </a:r>
            <a:r>
              <a:rPr lang="en-GB" sz="2800" baseline="-25000" dirty="0" smtClean="0"/>
              <a:t>1</a:t>
            </a:r>
            <a:r>
              <a:rPr lang="en-GB" sz="2800" dirty="0" smtClean="0"/>
              <a:t>       ≥        0</a:t>
            </a:r>
          </a:p>
          <a:p>
            <a:pPr>
              <a:buNone/>
            </a:pPr>
            <a:r>
              <a:rPr lang="en-GB" sz="2800" dirty="0" smtClean="0"/>
              <a:t>					    x</a:t>
            </a:r>
            <a:r>
              <a:rPr lang="en-GB" sz="2800" baseline="-25000" dirty="0" smtClean="0"/>
              <a:t>2</a:t>
            </a:r>
            <a:r>
              <a:rPr lang="en-GB" sz="2800" dirty="0" smtClean="0"/>
              <a:t>       ≥        0</a:t>
            </a:r>
          </a:p>
          <a:p>
            <a:pPr>
              <a:buNone/>
            </a:pPr>
            <a:r>
              <a:rPr lang="en-GB" sz="2800" dirty="0" smtClean="0"/>
              <a:t>					...</a:t>
            </a:r>
          </a:p>
          <a:p>
            <a:pPr>
              <a:buNone/>
            </a:pPr>
            <a:r>
              <a:rPr lang="en-GB" sz="2800" dirty="0" smtClean="0"/>
              <a:t>					    </a:t>
            </a:r>
            <a:r>
              <a:rPr lang="en-GB" sz="2800" dirty="0" err="1" smtClean="0"/>
              <a:t>x</a:t>
            </a:r>
            <a:r>
              <a:rPr lang="en-GB" sz="2800" baseline="-25000" dirty="0" err="1" smtClean="0"/>
              <a:t>n</a:t>
            </a:r>
            <a:r>
              <a:rPr lang="en-GB" sz="2800" dirty="0" smtClean="0"/>
              <a:t>       ≥        0</a:t>
            </a:r>
          </a:p>
          <a:p>
            <a:pPr>
              <a:buNone/>
            </a:pPr>
            <a:endParaRPr lang="en-GB" sz="2800" dirty="0" smtClean="0"/>
          </a:p>
          <a:p>
            <a:pPr>
              <a:buNone/>
            </a:pPr>
            <a:endParaRPr lang="en-GB" sz="2800" dirty="0" smtClean="0"/>
          </a:p>
          <a:p>
            <a:pPr>
              <a:buNone/>
            </a:pPr>
            <a:endParaRPr lang="en-GB" sz="2800" dirty="0"/>
          </a:p>
        </p:txBody>
      </p:sp>
      <p:sp>
        <p:nvSpPr>
          <p:cNvPr id="6" name="Rectangle 5"/>
          <p:cNvSpPr/>
          <p:nvPr/>
        </p:nvSpPr>
        <p:spPr>
          <a:xfrm>
            <a:off x="1115616" y="1268760"/>
            <a:ext cx="6912768" cy="5256584"/>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1596521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48680"/>
            <a:ext cx="8229600" cy="922114"/>
          </a:xfrm>
        </p:spPr>
        <p:txBody>
          <a:bodyPr>
            <a:normAutofit/>
          </a:bodyPr>
          <a:lstStyle/>
          <a:p>
            <a:pPr algn="l"/>
            <a:r>
              <a:rPr lang="en-GB" u="sng" dirty="0" smtClean="0">
                <a:solidFill>
                  <a:schemeClr val="tx2"/>
                </a:solidFill>
              </a:rPr>
              <a:t>Solution by Enumeration</a:t>
            </a:r>
            <a:endParaRPr lang="en-US" dirty="0"/>
          </a:p>
        </p:txBody>
      </p:sp>
      <p:sp>
        <p:nvSpPr>
          <p:cNvPr id="3" name="Content Placeholder 2"/>
          <p:cNvSpPr>
            <a:spLocks noGrp="1"/>
          </p:cNvSpPr>
          <p:nvPr>
            <p:ph idx="1"/>
          </p:nvPr>
        </p:nvSpPr>
        <p:spPr>
          <a:xfrm>
            <a:off x="539552" y="1556792"/>
            <a:ext cx="8229600" cy="4525963"/>
          </a:xfrm>
        </p:spPr>
        <p:txBody>
          <a:bodyPr>
            <a:normAutofit/>
          </a:bodyPr>
          <a:lstStyle/>
          <a:p>
            <a:pPr marL="0" indent="0" algn="just"/>
            <a:r>
              <a:rPr lang="en-GB" dirty="0" smtClean="0"/>
              <a:t> Consider a problem having m (≤) constraints and n variables.</a:t>
            </a:r>
          </a:p>
          <a:p>
            <a:pPr marL="0" indent="0" algn="just"/>
            <a:r>
              <a:rPr lang="en-GB" dirty="0" smtClean="0"/>
              <a:t> Prior to solving by the simplex method, the m constraints would be changed into equations by  adding m slack variables.</a:t>
            </a:r>
          </a:p>
          <a:p>
            <a:pPr marL="0" indent="0" algn="just"/>
            <a:r>
              <a:rPr lang="en-GB" dirty="0" smtClean="0"/>
              <a:t> This restatement results in a constraint set consisting of m equations and m + n variables.</a:t>
            </a:r>
          </a:p>
        </p:txBody>
      </p:sp>
    </p:spTree>
    <p:extLst>
      <p:ext uri="{BB962C8B-B14F-4D97-AF65-F5344CB8AC3E}">
        <p14:creationId xmlns:p14="http://schemas.microsoft.com/office/powerpoint/2010/main" xmlns="" val="25594072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381000" y="1447800"/>
            <a:ext cx="8316144" cy="4429472"/>
          </a:xfrm>
        </p:spPr>
        <p:txBody>
          <a:bodyPr>
            <a:normAutofit/>
          </a:bodyPr>
          <a:lstStyle/>
          <a:p>
            <a:pPr marL="0" indent="0" algn="just">
              <a:buNone/>
            </a:pPr>
            <a:r>
              <a:rPr lang="en-GB" dirty="0" smtClean="0"/>
              <a:t>In Sec. 10.2, we examined the following linear programming problem:</a:t>
            </a:r>
            <a:endParaRPr lang="en-US" dirty="0" smtClean="0"/>
          </a:p>
          <a:p>
            <a:pPr marL="0" indent="0" algn="just">
              <a:buNone/>
            </a:pPr>
            <a:endParaRPr lang="en-US" dirty="0" smtClean="0"/>
          </a:p>
          <a:p>
            <a:pPr marL="0" indent="0" algn="just">
              <a:buNone/>
            </a:pPr>
            <a:r>
              <a:rPr lang="en-US" dirty="0" smtClean="0"/>
              <a:t>	Maximize		z = 5x</a:t>
            </a:r>
            <a:r>
              <a:rPr lang="en-US" baseline="-25000" dirty="0" smtClean="0"/>
              <a:t>1</a:t>
            </a:r>
            <a:r>
              <a:rPr lang="en-US" dirty="0" smtClean="0"/>
              <a:t> + 6x</a:t>
            </a:r>
            <a:r>
              <a:rPr lang="en-US" baseline="-25000" dirty="0" smtClean="0"/>
              <a:t>2</a:t>
            </a:r>
          </a:p>
          <a:p>
            <a:pPr marL="0" indent="0" algn="just">
              <a:buNone/>
            </a:pPr>
            <a:r>
              <a:rPr lang="en-US" dirty="0" smtClean="0"/>
              <a:t>	subject to		3x</a:t>
            </a:r>
            <a:r>
              <a:rPr lang="en-US" baseline="-25000" dirty="0" smtClean="0"/>
              <a:t>1</a:t>
            </a:r>
            <a:r>
              <a:rPr lang="en-US" dirty="0" smtClean="0"/>
              <a:t> + 2x</a:t>
            </a:r>
            <a:r>
              <a:rPr lang="en-US" baseline="-25000" dirty="0" smtClean="0"/>
              <a:t>2</a:t>
            </a:r>
            <a:r>
              <a:rPr lang="en-US" dirty="0" smtClean="0"/>
              <a:t> ≤ 120 	(1)</a:t>
            </a:r>
          </a:p>
          <a:p>
            <a:pPr marL="0" indent="0" algn="just">
              <a:buNone/>
            </a:pPr>
            <a:r>
              <a:rPr lang="en-US" dirty="0" smtClean="0"/>
              <a:t>				4x</a:t>
            </a:r>
            <a:r>
              <a:rPr lang="en-US" baseline="-25000" dirty="0" smtClean="0"/>
              <a:t>1</a:t>
            </a:r>
            <a:r>
              <a:rPr lang="en-US" dirty="0" smtClean="0"/>
              <a:t> + 6x</a:t>
            </a:r>
            <a:r>
              <a:rPr lang="en-US" baseline="-25000" dirty="0" smtClean="0"/>
              <a:t>2</a:t>
            </a:r>
            <a:r>
              <a:rPr lang="en-US" dirty="0" smtClean="0"/>
              <a:t> ≤ 260 	(2)</a:t>
            </a:r>
          </a:p>
          <a:p>
            <a:pPr marL="0" indent="0" algn="just">
              <a:buNone/>
            </a:pPr>
            <a:r>
              <a:rPr lang="en-US" dirty="0" smtClean="0"/>
              <a:t>				      x</a:t>
            </a:r>
            <a:r>
              <a:rPr lang="en-US" baseline="-25000" dirty="0" smtClean="0"/>
              <a:t>1</a:t>
            </a:r>
            <a:r>
              <a:rPr lang="en-US" dirty="0" smtClean="0"/>
              <a:t> , x</a:t>
            </a:r>
            <a:r>
              <a:rPr lang="en-US" baseline="-25000" dirty="0" smtClean="0"/>
              <a:t>2</a:t>
            </a:r>
            <a:r>
              <a:rPr lang="en-US" dirty="0" smtClean="0"/>
              <a:t> ≥ 0</a:t>
            </a:r>
          </a:p>
          <a:p>
            <a:pPr marL="0" indent="0" algn="just">
              <a:buNone/>
            </a:pPr>
            <a:endParaRPr lang="en-US" dirty="0" smtClean="0"/>
          </a:p>
        </p:txBody>
      </p:sp>
      <p:sp>
        <p:nvSpPr>
          <p:cNvPr id="3" name="Title 1"/>
          <p:cNvSpPr>
            <a:spLocks noGrp="1"/>
          </p:cNvSpPr>
          <p:nvPr>
            <p:ph type="title"/>
          </p:nvPr>
        </p:nvSpPr>
        <p:spPr>
          <a:xfrm>
            <a:off x="395536" y="548680"/>
            <a:ext cx="8229600" cy="922114"/>
          </a:xfrm>
        </p:spPr>
        <p:txBody>
          <a:bodyPr>
            <a:normAutofit/>
          </a:bodyPr>
          <a:lstStyle/>
          <a:p>
            <a:pPr algn="l"/>
            <a:r>
              <a:rPr lang="en-GB" u="sng" dirty="0" smtClean="0">
                <a:solidFill>
                  <a:schemeClr val="tx2"/>
                </a:solidFill>
              </a:rPr>
              <a:t>Example</a:t>
            </a:r>
            <a:endParaRPr lang="en-US" dirty="0"/>
          </a:p>
        </p:txBody>
      </p:sp>
    </p:spTree>
    <p:extLst>
      <p:ext uri="{BB962C8B-B14F-4D97-AF65-F5344CB8AC3E}">
        <p14:creationId xmlns:p14="http://schemas.microsoft.com/office/powerpoint/2010/main" xmlns="" val="3138387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67544" y="2708920"/>
            <a:ext cx="7992888" cy="369332"/>
          </a:xfrm>
          <a:prstGeom prst="rect">
            <a:avLst/>
          </a:prstGeom>
        </p:spPr>
        <p:txBody>
          <a:bodyPr wrap="square">
            <a:spAutoFit/>
          </a:bodyPr>
          <a:lstStyle/>
          <a:p>
            <a:endParaRPr lang="en-US" dirty="0" smtClean="0"/>
          </a:p>
        </p:txBody>
      </p:sp>
      <p:sp>
        <p:nvSpPr>
          <p:cNvPr id="4" name="Content Placeholder 3"/>
          <p:cNvSpPr>
            <a:spLocks noGrp="1"/>
          </p:cNvSpPr>
          <p:nvPr>
            <p:ph idx="1"/>
          </p:nvPr>
        </p:nvSpPr>
        <p:spPr>
          <a:xfrm>
            <a:off x="467544" y="1447800"/>
            <a:ext cx="8219256" cy="4861520"/>
          </a:xfrm>
        </p:spPr>
        <p:txBody>
          <a:bodyPr>
            <a:normAutofit/>
          </a:bodyPr>
          <a:lstStyle/>
          <a:p>
            <a:pPr marL="0" indent="0">
              <a:buNone/>
            </a:pPr>
            <a:r>
              <a:rPr lang="en-US" dirty="0" smtClean="0"/>
              <a:t>Before we solve this problem by the simplex method, the constraint set must be transformed into the equivalent set.</a:t>
            </a:r>
          </a:p>
          <a:p>
            <a:pPr marL="0" indent="0">
              <a:buNone/>
            </a:pPr>
            <a:r>
              <a:rPr lang="en-US" dirty="0" smtClean="0"/>
              <a:t>		3x</a:t>
            </a:r>
            <a:r>
              <a:rPr lang="en-US" baseline="-25000" dirty="0" smtClean="0"/>
              <a:t>1</a:t>
            </a:r>
            <a:r>
              <a:rPr lang="en-US" dirty="0" smtClean="0"/>
              <a:t> + 2x</a:t>
            </a:r>
            <a:r>
              <a:rPr lang="en-US" baseline="-25000" dirty="0" smtClean="0"/>
              <a:t>2</a:t>
            </a:r>
            <a:r>
              <a:rPr lang="en-US" dirty="0" smtClean="0"/>
              <a:t> + </a:t>
            </a:r>
            <a:r>
              <a:rPr lang="en-US" i="1" dirty="0" smtClean="0"/>
              <a:t>S</a:t>
            </a:r>
            <a:r>
              <a:rPr lang="en-US" baseline="-25000" dirty="0" smtClean="0"/>
              <a:t>1</a:t>
            </a:r>
            <a:r>
              <a:rPr lang="en-US" dirty="0" smtClean="0"/>
              <a:t> = 120</a:t>
            </a:r>
          </a:p>
          <a:p>
            <a:pPr marL="0" indent="0">
              <a:buNone/>
            </a:pPr>
            <a:r>
              <a:rPr lang="en-US" dirty="0" smtClean="0"/>
              <a:t>		4x</a:t>
            </a:r>
            <a:r>
              <a:rPr lang="en-US" baseline="-25000" dirty="0" smtClean="0"/>
              <a:t>1</a:t>
            </a:r>
            <a:r>
              <a:rPr lang="en-US" dirty="0" smtClean="0"/>
              <a:t> + 6x</a:t>
            </a:r>
            <a:r>
              <a:rPr lang="en-US" baseline="-25000" dirty="0" smtClean="0"/>
              <a:t>2</a:t>
            </a:r>
            <a:r>
              <a:rPr lang="en-US" dirty="0" smtClean="0"/>
              <a:t> + </a:t>
            </a:r>
            <a:r>
              <a:rPr lang="en-US" i="1" dirty="0" smtClean="0"/>
              <a:t>S</a:t>
            </a:r>
            <a:r>
              <a:rPr lang="en-US" baseline="-25000" dirty="0" smtClean="0"/>
              <a:t>2</a:t>
            </a:r>
            <a:r>
              <a:rPr lang="en-US" dirty="0" smtClean="0"/>
              <a:t> = 260</a:t>
            </a:r>
          </a:p>
          <a:p>
            <a:pPr marL="0" indent="0">
              <a:buNone/>
            </a:pPr>
            <a:r>
              <a:rPr lang="en-US" dirty="0" smtClean="0"/>
              <a:t>		    x</a:t>
            </a:r>
            <a:r>
              <a:rPr lang="en-US" baseline="-25000" dirty="0" smtClean="0"/>
              <a:t>1</a:t>
            </a:r>
            <a:r>
              <a:rPr lang="en-US" dirty="0" smtClean="0"/>
              <a:t> , x</a:t>
            </a:r>
            <a:r>
              <a:rPr lang="en-US" baseline="-25000" dirty="0" smtClean="0"/>
              <a:t>2</a:t>
            </a:r>
            <a:r>
              <a:rPr lang="en-US" dirty="0" smtClean="0"/>
              <a:t> , </a:t>
            </a:r>
            <a:r>
              <a:rPr lang="en-US" i="1" dirty="0" smtClean="0"/>
              <a:t>S</a:t>
            </a:r>
            <a:r>
              <a:rPr lang="en-US" baseline="-25000" dirty="0" smtClean="0"/>
              <a:t>1</a:t>
            </a:r>
            <a:r>
              <a:rPr lang="en-US" dirty="0" smtClean="0"/>
              <a:t> , </a:t>
            </a:r>
            <a:r>
              <a:rPr lang="en-US" i="1" dirty="0" smtClean="0"/>
              <a:t>S</a:t>
            </a:r>
            <a:r>
              <a:rPr lang="en-US" baseline="-25000" dirty="0" smtClean="0"/>
              <a:t>2</a:t>
            </a:r>
            <a:r>
              <a:rPr lang="en-US" dirty="0" smtClean="0"/>
              <a:t> ≥ 0</a:t>
            </a:r>
          </a:p>
          <a:p>
            <a:pPr marL="0" indent="0">
              <a:buNone/>
            </a:pPr>
            <a:r>
              <a:rPr lang="en-US" dirty="0" smtClean="0"/>
              <a:t>The constraint set involves two equations and four variables. </a:t>
            </a:r>
          </a:p>
          <a:p>
            <a:pPr marL="0" indent="0">
              <a:buNone/>
            </a:pPr>
            <a:endParaRPr lang="en-US" dirty="0" smtClean="0"/>
          </a:p>
        </p:txBody>
      </p:sp>
      <p:sp>
        <p:nvSpPr>
          <p:cNvPr id="5" name="Title 1"/>
          <p:cNvSpPr>
            <a:spLocks noGrp="1"/>
          </p:cNvSpPr>
          <p:nvPr>
            <p:ph type="title"/>
          </p:nvPr>
        </p:nvSpPr>
        <p:spPr>
          <a:xfrm>
            <a:off x="395536" y="548680"/>
            <a:ext cx="8229600" cy="922114"/>
          </a:xfrm>
        </p:spPr>
        <p:txBody>
          <a:bodyPr>
            <a:normAutofit/>
          </a:bodyPr>
          <a:lstStyle/>
          <a:p>
            <a:pPr algn="l"/>
            <a:r>
              <a:rPr lang="en-GB" u="sng" dirty="0" smtClean="0">
                <a:solidFill>
                  <a:schemeClr val="tx2"/>
                </a:solidFill>
              </a:rPr>
              <a:t>Example cont’d</a:t>
            </a:r>
            <a:endParaRPr lang="en-US" dirty="0"/>
          </a:p>
        </p:txBody>
      </p:sp>
    </p:spTree>
    <p:extLst>
      <p:ext uri="{BB962C8B-B14F-4D97-AF65-F5344CB8AC3E}">
        <p14:creationId xmlns:p14="http://schemas.microsoft.com/office/powerpoint/2010/main" xmlns="" val="21211079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600200"/>
            <a:ext cx="8305800" cy="4525963"/>
          </a:xfrm>
        </p:spPr>
        <p:txBody>
          <a:bodyPr>
            <a:normAutofit lnSpcReduction="10000"/>
          </a:bodyPr>
          <a:lstStyle/>
          <a:p>
            <a:pPr marL="0" indent="0" algn="just">
              <a:buNone/>
            </a:pPr>
            <a:r>
              <a:rPr lang="en-US" dirty="0" smtClean="0"/>
              <a:t>Of all the possible solutions to the constraint set, an optimal solution occurs when two of the four variables in this problem are set equal to zero and the system is solved for the other two variables.</a:t>
            </a:r>
          </a:p>
          <a:p>
            <a:pPr marL="0" indent="0" algn="just">
              <a:buNone/>
            </a:pPr>
            <a:r>
              <a:rPr lang="en-US" dirty="0" smtClean="0"/>
              <a:t>The question is, which two variables should be set equal to 0 (should be non-basic variables)? Let’s </a:t>
            </a:r>
            <a:r>
              <a:rPr lang="en-US" b="1" dirty="0" smtClean="0"/>
              <a:t>enumerate</a:t>
            </a:r>
            <a:r>
              <a:rPr lang="en-US" dirty="0" smtClean="0"/>
              <a:t> the different possibilities. </a:t>
            </a:r>
            <a:endParaRPr lang="en-US" dirty="0"/>
          </a:p>
        </p:txBody>
      </p:sp>
      <p:sp>
        <p:nvSpPr>
          <p:cNvPr id="4" name="Title 1"/>
          <p:cNvSpPr>
            <a:spLocks noGrp="1"/>
          </p:cNvSpPr>
          <p:nvPr>
            <p:ph type="title"/>
          </p:nvPr>
        </p:nvSpPr>
        <p:spPr>
          <a:xfrm>
            <a:off x="395536" y="548680"/>
            <a:ext cx="8229600" cy="922114"/>
          </a:xfrm>
        </p:spPr>
        <p:txBody>
          <a:bodyPr>
            <a:normAutofit/>
          </a:bodyPr>
          <a:lstStyle/>
          <a:p>
            <a:pPr algn="l"/>
            <a:r>
              <a:rPr lang="en-GB" u="sng" dirty="0" smtClean="0">
                <a:solidFill>
                  <a:schemeClr val="tx2"/>
                </a:solidFill>
              </a:rPr>
              <a:t>Example cont’d</a:t>
            </a:r>
            <a:endParaRPr lang="en-US" dirty="0"/>
          </a:p>
        </p:txBody>
      </p:sp>
    </p:spTree>
    <p:extLst>
      <p:ext uri="{BB962C8B-B14F-4D97-AF65-F5344CB8AC3E}">
        <p14:creationId xmlns:p14="http://schemas.microsoft.com/office/powerpoint/2010/main" xmlns="" val="29248641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39944" cy="4725888"/>
          </a:xfrm>
        </p:spPr>
        <p:txBody>
          <a:bodyPr>
            <a:normAutofit/>
          </a:bodyPr>
          <a:lstStyle/>
          <a:p>
            <a:pPr marL="0" indent="0">
              <a:buNone/>
            </a:pPr>
            <a:endParaRPr lang="en-US" baseline="-25000" dirty="0" smtClean="0"/>
          </a:p>
        </p:txBody>
      </p:sp>
      <p:sp>
        <p:nvSpPr>
          <p:cNvPr id="4" name="Title 1"/>
          <p:cNvSpPr>
            <a:spLocks noGrp="1"/>
          </p:cNvSpPr>
          <p:nvPr>
            <p:ph type="title"/>
          </p:nvPr>
        </p:nvSpPr>
        <p:spPr>
          <a:xfrm>
            <a:off x="395536" y="548680"/>
            <a:ext cx="8229600" cy="922114"/>
          </a:xfrm>
        </p:spPr>
        <p:txBody>
          <a:bodyPr>
            <a:normAutofit/>
          </a:bodyPr>
          <a:lstStyle/>
          <a:p>
            <a:pPr algn="l"/>
            <a:r>
              <a:rPr lang="en-GB" u="sng" dirty="0" smtClean="0">
                <a:solidFill>
                  <a:schemeClr val="tx2"/>
                </a:solidFill>
              </a:rPr>
              <a:t>Example cont’d</a:t>
            </a:r>
            <a:endParaRPr lang="en-US" dirty="0"/>
          </a:p>
        </p:txBody>
      </p:sp>
    </p:spTree>
    <p:extLst>
      <p:ext uri="{BB962C8B-B14F-4D97-AF65-F5344CB8AC3E}">
        <p14:creationId xmlns:p14="http://schemas.microsoft.com/office/powerpoint/2010/main" xmlns="" val="10057060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066800"/>
            <a:ext cx="8153400" cy="5059363"/>
          </a:xfrm>
        </p:spPr>
        <p:txBody>
          <a:bodyPr>
            <a:normAutofit/>
          </a:bodyPr>
          <a:lstStyle/>
          <a:p>
            <a:pPr marL="0" indent="0" algn="just">
              <a:buNone/>
            </a:pPr>
            <a:r>
              <a:rPr lang="en-US" dirty="0" smtClean="0"/>
              <a:t>Following table summarizes the basic solutions, that is, all the solution possibilities given that two of the four variables are assigned 0 values.</a:t>
            </a:r>
            <a:endParaRPr lang="en-US" dirty="0" smtClean="0"/>
          </a:p>
          <a:p>
            <a:pPr marL="0" indent="0" algn="just">
              <a:buNone/>
            </a:pPr>
            <a:endParaRPr lang="en-US" dirty="0" smtClean="0"/>
          </a:p>
        </p:txBody>
      </p:sp>
      <p:graphicFrame>
        <p:nvGraphicFramePr>
          <p:cNvPr id="5" name="Table 4"/>
          <p:cNvGraphicFramePr>
            <a:graphicFrameLocks noGrp="1"/>
          </p:cNvGraphicFramePr>
          <p:nvPr/>
        </p:nvGraphicFramePr>
        <p:xfrm>
          <a:off x="1907704" y="3068961"/>
          <a:ext cx="6629400" cy="3789039"/>
        </p:xfrm>
        <a:graphic>
          <a:graphicData uri="http://schemas.openxmlformats.org/drawingml/2006/table">
            <a:tbl>
              <a:tblPr firstRow="1" bandRow="1">
                <a:tableStyleId>{2D5ABB26-0587-4C30-8999-92F81FD0307C}</a:tableStyleId>
              </a:tblPr>
              <a:tblGrid>
                <a:gridCol w="1676400"/>
                <a:gridCol w="2387600"/>
                <a:gridCol w="2565400"/>
              </a:tblGrid>
              <a:tr h="785117">
                <a:tc>
                  <a:txBody>
                    <a:bodyPr/>
                    <a:lstStyle/>
                    <a:p>
                      <a:pPr algn="l"/>
                      <a:r>
                        <a:rPr lang="en-US" sz="2000" b="1" dirty="0" smtClean="0"/>
                        <a:t>Solutions</a:t>
                      </a:r>
                      <a:endParaRPr lang="en-US" sz="2000" b="1" dirty="0"/>
                    </a:p>
                  </a:txBody>
                  <a:tcPr/>
                </a:tc>
                <a:tc>
                  <a:txBody>
                    <a:bodyPr/>
                    <a:lstStyle/>
                    <a:p>
                      <a:pPr algn="l"/>
                      <a:r>
                        <a:rPr lang="en-US" sz="2000" b="1" dirty="0" smtClean="0"/>
                        <a:t>Non-basic Variables</a:t>
                      </a:r>
                      <a:endParaRPr lang="en-US" sz="2000" b="1" dirty="0"/>
                    </a:p>
                  </a:txBody>
                  <a:tcPr/>
                </a:tc>
                <a:tc>
                  <a:txBody>
                    <a:bodyPr/>
                    <a:lstStyle/>
                    <a:p>
                      <a:pPr algn="l"/>
                      <a:r>
                        <a:rPr lang="en-US" sz="2000" b="1" dirty="0" smtClean="0"/>
                        <a:t>Basic Variables</a:t>
                      </a:r>
                      <a:endParaRPr lang="en-US" sz="2000" b="1" dirty="0"/>
                    </a:p>
                  </a:txBody>
                  <a:tcPr/>
                </a:tc>
              </a:tr>
              <a:tr h="443761">
                <a:tc>
                  <a:txBody>
                    <a:bodyPr/>
                    <a:lstStyle/>
                    <a:p>
                      <a:pPr algn="l"/>
                      <a:r>
                        <a:rPr lang="en-US" sz="2000" dirty="0" smtClean="0"/>
                        <a:t>   1</a:t>
                      </a:r>
                      <a:endParaRPr lang="en-US" sz="2000" dirty="0"/>
                    </a:p>
                  </a:txBody>
                  <a:tcPr/>
                </a:tc>
                <a:tc>
                  <a:txBody>
                    <a:bodyPr/>
                    <a:lstStyle/>
                    <a:p>
                      <a:pPr algn="l"/>
                      <a:r>
                        <a:rPr lang="en-US" sz="2000" dirty="0" smtClean="0"/>
                        <a:t>S</a:t>
                      </a:r>
                      <a:r>
                        <a:rPr lang="en-US" sz="2000" baseline="-25000" dirty="0" smtClean="0"/>
                        <a:t>1</a:t>
                      </a:r>
                      <a:r>
                        <a:rPr lang="en-US" sz="2000" dirty="0" smtClean="0"/>
                        <a:t>, S</a:t>
                      </a:r>
                      <a:r>
                        <a:rPr lang="en-US" sz="2000" baseline="-25000" dirty="0" smtClean="0"/>
                        <a:t>2</a:t>
                      </a:r>
                    </a:p>
                  </a:txBody>
                  <a:tcPr/>
                </a:tc>
                <a:tc>
                  <a:txBody>
                    <a:bodyPr/>
                    <a:lstStyle/>
                    <a:p>
                      <a:pPr algn="l"/>
                      <a:r>
                        <a:rPr lang="en-US" sz="2000" dirty="0" smtClean="0"/>
                        <a:t>x</a:t>
                      </a:r>
                      <a:r>
                        <a:rPr lang="en-US" sz="2000" baseline="-25000" dirty="0" smtClean="0"/>
                        <a:t>1</a:t>
                      </a:r>
                      <a:r>
                        <a:rPr lang="en-US" sz="2000" dirty="0" smtClean="0"/>
                        <a:t> = 20, x</a:t>
                      </a:r>
                      <a:r>
                        <a:rPr lang="en-US" sz="2000" baseline="-25000" dirty="0" smtClean="0"/>
                        <a:t>2</a:t>
                      </a:r>
                      <a:r>
                        <a:rPr lang="en-US" sz="2000" dirty="0" smtClean="0"/>
                        <a:t> = 30</a:t>
                      </a:r>
                      <a:endParaRPr lang="en-US" sz="2000" dirty="0"/>
                    </a:p>
                  </a:txBody>
                  <a:tcPr/>
                </a:tc>
              </a:tr>
              <a:tr h="443761">
                <a:tc>
                  <a:txBody>
                    <a:bodyPr/>
                    <a:lstStyle/>
                    <a:p>
                      <a:pPr algn="l"/>
                      <a:r>
                        <a:rPr lang="en-US" sz="2000" dirty="0" smtClean="0"/>
                        <a:t>*2</a:t>
                      </a:r>
                      <a:endParaRPr lang="en-US" sz="2000" dirty="0"/>
                    </a:p>
                  </a:txBody>
                  <a:tcPr/>
                </a:tc>
                <a:tc>
                  <a:txBody>
                    <a:bodyPr/>
                    <a:lstStyle/>
                    <a:p>
                      <a:pPr algn="l"/>
                      <a:r>
                        <a:rPr lang="en-US" sz="2000" dirty="0" smtClean="0"/>
                        <a:t>x</a:t>
                      </a:r>
                      <a:r>
                        <a:rPr lang="en-US" sz="2000" baseline="-25000" dirty="0" smtClean="0"/>
                        <a:t>1</a:t>
                      </a:r>
                      <a:r>
                        <a:rPr lang="en-US" sz="2000" dirty="0" smtClean="0"/>
                        <a:t>, S</a:t>
                      </a:r>
                      <a:r>
                        <a:rPr lang="en-US" sz="2000" baseline="-25000" dirty="0" smtClean="0"/>
                        <a:t>1</a:t>
                      </a:r>
                      <a:endParaRPr lang="en-US" sz="2000" baseline="-25000" dirty="0"/>
                    </a:p>
                  </a:txBody>
                  <a:tcPr/>
                </a:tc>
                <a:tc>
                  <a:txBody>
                    <a:bodyPr/>
                    <a:lstStyle/>
                    <a:p>
                      <a:pPr algn="l"/>
                      <a:r>
                        <a:rPr lang="en-US" sz="2000" dirty="0" smtClean="0"/>
                        <a:t>x</a:t>
                      </a:r>
                      <a:r>
                        <a:rPr lang="en-US" sz="2000" baseline="-25000" dirty="0" smtClean="0"/>
                        <a:t>2</a:t>
                      </a:r>
                      <a:r>
                        <a:rPr lang="en-US" sz="2000" dirty="0" smtClean="0"/>
                        <a:t> = 60, S</a:t>
                      </a:r>
                      <a:r>
                        <a:rPr lang="en-US" sz="2000" baseline="-25000" dirty="0" smtClean="0"/>
                        <a:t>2</a:t>
                      </a:r>
                      <a:r>
                        <a:rPr lang="en-US" sz="2000" dirty="0" smtClean="0"/>
                        <a:t> = -100</a:t>
                      </a:r>
                      <a:endParaRPr lang="en-US" sz="2000" dirty="0"/>
                    </a:p>
                  </a:txBody>
                  <a:tcPr/>
                </a:tc>
              </a:tr>
              <a:tr h="785117">
                <a:tc>
                  <a:txBody>
                    <a:bodyPr/>
                    <a:lstStyle/>
                    <a:p>
                      <a:pPr algn="l"/>
                      <a:r>
                        <a:rPr lang="en-US" sz="2000" dirty="0" smtClean="0"/>
                        <a:t>   3</a:t>
                      </a:r>
                      <a:endParaRPr lang="en-US" sz="2000" dirty="0"/>
                    </a:p>
                  </a:txBody>
                  <a:tcPr/>
                </a:tc>
                <a:tc>
                  <a:txBody>
                    <a:bodyPr/>
                    <a:lstStyle/>
                    <a:p>
                      <a:pPr algn="l"/>
                      <a:r>
                        <a:rPr lang="en-US" sz="2000" dirty="0" smtClean="0"/>
                        <a:t>x</a:t>
                      </a:r>
                      <a:r>
                        <a:rPr lang="en-US" sz="2000" baseline="-25000" dirty="0" smtClean="0"/>
                        <a:t>1</a:t>
                      </a:r>
                      <a:r>
                        <a:rPr lang="en-US" sz="2000" dirty="0" smtClean="0"/>
                        <a:t>, S</a:t>
                      </a:r>
                      <a:r>
                        <a:rPr lang="en-US" sz="2000" baseline="-25000" dirty="0" smtClean="0"/>
                        <a:t>2</a:t>
                      </a:r>
                      <a:endParaRPr lang="en-US" sz="2000" baseline="-25000" dirty="0"/>
                    </a:p>
                  </a:txBody>
                  <a:tcPr/>
                </a:tc>
                <a:tc>
                  <a:txBody>
                    <a:bodyPr/>
                    <a:lstStyle/>
                    <a:p>
                      <a:pPr algn="l"/>
                      <a:r>
                        <a:rPr lang="en-US" sz="2000" dirty="0" smtClean="0"/>
                        <a:t>x</a:t>
                      </a:r>
                      <a:r>
                        <a:rPr lang="en-US" sz="2000" baseline="-25000" dirty="0" smtClean="0"/>
                        <a:t>2</a:t>
                      </a:r>
                      <a:r>
                        <a:rPr lang="en-US" sz="2000" dirty="0" smtClean="0"/>
                        <a:t> = 43.33, S</a:t>
                      </a:r>
                      <a:r>
                        <a:rPr lang="en-US" sz="2000" baseline="-25000" dirty="0" smtClean="0"/>
                        <a:t>1</a:t>
                      </a:r>
                      <a:r>
                        <a:rPr lang="en-US" sz="2000" dirty="0" smtClean="0"/>
                        <a:t> = 33.33</a:t>
                      </a:r>
                      <a:endParaRPr lang="en-US" sz="2000" dirty="0"/>
                    </a:p>
                  </a:txBody>
                  <a:tcPr/>
                </a:tc>
              </a:tr>
              <a:tr h="443761">
                <a:tc>
                  <a:txBody>
                    <a:bodyPr/>
                    <a:lstStyle/>
                    <a:p>
                      <a:pPr algn="l"/>
                      <a:r>
                        <a:rPr lang="en-US" sz="2000" dirty="0" smtClean="0"/>
                        <a:t>   4</a:t>
                      </a:r>
                      <a:endParaRPr lang="en-US" sz="2000" dirty="0"/>
                    </a:p>
                  </a:txBody>
                  <a:tcPr/>
                </a:tc>
                <a:tc>
                  <a:txBody>
                    <a:bodyPr/>
                    <a:lstStyle/>
                    <a:p>
                      <a:pPr algn="l"/>
                      <a:r>
                        <a:rPr lang="en-US" sz="2000" dirty="0" smtClean="0"/>
                        <a:t>x</a:t>
                      </a:r>
                      <a:r>
                        <a:rPr lang="en-US" sz="2000" baseline="-25000" dirty="0" smtClean="0"/>
                        <a:t>2</a:t>
                      </a:r>
                      <a:r>
                        <a:rPr lang="en-US" sz="2000" dirty="0" smtClean="0"/>
                        <a:t>, S</a:t>
                      </a:r>
                      <a:r>
                        <a:rPr lang="en-US" sz="2000" baseline="-25000" dirty="0" smtClean="0"/>
                        <a:t>1</a:t>
                      </a:r>
                      <a:endParaRPr lang="en-US" sz="2000" baseline="-25000" dirty="0"/>
                    </a:p>
                  </a:txBody>
                  <a:tcPr/>
                </a:tc>
                <a:tc>
                  <a:txBody>
                    <a:bodyPr/>
                    <a:lstStyle/>
                    <a:p>
                      <a:pPr algn="l"/>
                      <a:r>
                        <a:rPr lang="en-US" sz="2000" dirty="0" smtClean="0"/>
                        <a:t>x</a:t>
                      </a:r>
                      <a:r>
                        <a:rPr lang="en-US" sz="2000" baseline="-25000" dirty="0" smtClean="0"/>
                        <a:t>1</a:t>
                      </a:r>
                      <a:r>
                        <a:rPr lang="en-US" sz="2000" dirty="0" smtClean="0"/>
                        <a:t> = 40, S</a:t>
                      </a:r>
                      <a:r>
                        <a:rPr lang="en-US" sz="2000" baseline="-25000" dirty="0" smtClean="0"/>
                        <a:t>2</a:t>
                      </a:r>
                      <a:r>
                        <a:rPr lang="en-US" sz="2000" dirty="0" smtClean="0"/>
                        <a:t> = 100</a:t>
                      </a:r>
                      <a:endParaRPr lang="en-US" sz="2000" dirty="0"/>
                    </a:p>
                  </a:txBody>
                  <a:tcPr/>
                </a:tc>
              </a:tr>
              <a:tr h="443761">
                <a:tc>
                  <a:txBody>
                    <a:bodyPr/>
                    <a:lstStyle/>
                    <a:p>
                      <a:pPr algn="l"/>
                      <a:r>
                        <a:rPr lang="en-US" sz="2000" dirty="0" smtClean="0"/>
                        <a:t>*5</a:t>
                      </a:r>
                      <a:endParaRPr lang="en-US" sz="2000" dirty="0"/>
                    </a:p>
                  </a:txBody>
                  <a:tcPr/>
                </a:tc>
                <a:tc>
                  <a:txBody>
                    <a:bodyPr/>
                    <a:lstStyle/>
                    <a:p>
                      <a:pPr algn="l"/>
                      <a:r>
                        <a:rPr lang="en-US" sz="2000" dirty="0" smtClean="0"/>
                        <a:t>x</a:t>
                      </a:r>
                      <a:r>
                        <a:rPr lang="en-US" sz="2000" baseline="-25000" dirty="0" smtClean="0"/>
                        <a:t>2</a:t>
                      </a:r>
                      <a:r>
                        <a:rPr lang="en-US" sz="2000" dirty="0" smtClean="0"/>
                        <a:t>, S</a:t>
                      </a:r>
                      <a:r>
                        <a:rPr lang="en-US" sz="2000" baseline="-25000" dirty="0" smtClean="0"/>
                        <a:t>2</a:t>
                      </a:r>
                      <a:endParaRPr lang="en-US" sz="2000" baseline="-25000" dirty="0"/>
                    </a:p>
                  </a:txBody>
                  <a:tcPr/>
                </a:tc>
                <a:tc>
                  <a:txBody>
                    <a:bodyPr/>
                    <a:lstStyle/>
                    <a:p>
                      <a:pPr algn="l"/>
                      <a:r>
                        <a:rPr lang="en-US" sz="2000" dirty="0" smtClean="0"/>
                        <a:t>x</a:t>
                      </a:r>
                      <a:r>
                        <a:rPr lang="en-US" sz="2000" baseline="-25000" dirty="0" smtClean="0"/>
                        <a:t>1</a:t>
                      </a:r>
                      <a:r>
                        <a:rPr lang="en-US" sz="2000" dirty="0" smtClean="0"/>
                        <a:t> = 65, S</a:t>
                      </a:r>
                      <a:r>
                        <a:rPr lang="en-US" sz="2000" baseline="-25000" dirty="0" smtClean="0"/>
                        <a:t>1</a:t>
                      </a:r>
                      <a:r>
                        <a:rPr lang="en-US" sz="2000" dirty="0" smtClean="0"/>
                        <a:t> = -</a:t>
                      </a:r>
                      <a:r>
                        <a:rPr lang="en-US" sz="2000" baseline="0" dirty="0" smtClean="0"/>
                        <a:t> 75</a:t>
                      </a:r>
                      <a:endParaRPr lang="en-US" sz="2000" dirty="0"/>
                    </a:p>
                  </a:txBody>
                  <a:tcPr/>
                </a:tc>
              </a:tr>
              <a:tr h="443761">
                <a:tc>
                  <a:txBody>
                    <a:bodyPr/>
                    <a:lstStyle/>
                    <a:p>
                      <a:pPr algn="l"/>
                      <a:r>
                        <a:rPr lang="en-US" sz="2000" dirty="0" smtClean="0"/>
                        <a:t>   6</a:t>
                      </a:r>
                      <a:endParaRPr lang="en-US" sz="2000" dirty="0"/>
                    </a:p>
                  </a:txBody>
                  <a:tcPr/>
                </a:tc>
                <a:tc>
                  <a:txBody>
                    <a:bodyPr/>
                    <a:lstStyle/>
                    <a:p>
                      <a:pPr algn="l"/>
                      <a:r>
                        <a:rPr lang="en-US" sz="2000" dirty="0" smtClean="0"/>
                        <a:t>x</a:t>
                      </a:r>
                      <a:r>
                        <a:rPr lang="en-US" sz="2000" baseline="-25000" dirty="0" smtClean="0"/>
                        <a:t>1</a:t>
                      </a:r>
                      <a:r>
                        <a:rPr lang="en-US" sz="2000" dirty="0" smtClean="0"/>
                        <a:t>, x</a:t>
                      </a:r>
                      <a:r>
                        <a:rPr lang="en-US" sz="2000" baseline="-25000" dirty="0" smtClean="0"/>
                        <a:t>2</a:t>
                      </a:r>
                      <a:endParaRPr lang="en-US" sz="2000" baseline="-25000" dirty="0"/>
                    </a:p>
                  </a:txBody>
                  <a:tcPr/>
                </a:tc>
                <a:tc>
                  <a:txBody>
                    <a:bodyPr/>
                    <a:lstStyle/>
                    <a:p>
                      <a:pPr algn="l"/>
                      <a:r>
                        <a:rPr lang="en-US" sz="2000" dirty="0" smtClean="0"/>
                        <a:t>S</a:t>
                      </a:r>
                      <a:r>
                        <a:rPr lang="en-US" sz="2000" baseline="-25000" dirty="0" smtClean="0"/>
                        <a:t>1</a:t>
                      </a:r>
                      <a:r>
                        <a:rPr lang="en-US" sz="2000" dirty="0" smtClean="0"/>
                        <a:t> = 120, S</a:t>
                      </a:r>
                      <a:r>
                        <a:rPr lang="en-US" sz="2000" baseline="-25000" dirty="0" smtClean="0"/>
                        <a:t>2</a:t>
                      </a:r>
                      <a:r>
                        <a:rPr lang="en-US" sz="2000" dirty="0" smtClean="0"/>
                        <a:t> = 260</a:t>
                      </a:r>
                      <a:endParaRPr lang="en-US" sz="2000" dirty="0"/>
                    </a:p>
                  </a:txBody>
                  <a:tcPr/>
                </a:tc>
              </a:tr>
            </a:tbl>
          </a:graphicData>
        </a:graphic>
      </p:graphicFrame>
      <p:sp>
        <p:nvSpPr>
          <p:cNvPr id="10" name="Title 1"/>
          <p:cNvSpPr>
            <a:spLocks noGrp="1"/>
          </p:cNvSpPr>
          <p:nvPr>
            <p:ph type="title"/>
          </p:nvPr>
        </p:nvSpPr>
        <p:spPr>
          <a:xfrm>
            <a:off x="381000" y="304800"/>
            <a:ext cx="8229600" cy="922114"/>
          </a:xfrm>
        </p:spPr>
        <p:txBody>
          <a:bodyPr>
            <a:normAutofit/>
          </a:bodyPr>
          <a:lstStyle/>
          <a:p>
            <a:pPr algn="l"/>
            <a:r>
              <a:rPr lang="en-GB" u="sng" dirty="0" smtClean="0">
                <a:solidFill>
                  <a:schemeClr val="tx2"/>
                </a:solidFill>
              </a:rPr>
              <a:t>Example cont’d</a:t>
            </a:r>
            <a:endParaRPr lang="en-US" dirty="0"/>
          </a:p>
        </p:txBody>
      </p:sp>
    </p:spTree>
    <p:extLst>
      <p:ext uri="{BB962C8B-B14F-4D97-AF65-F5344CB8AC3E}">
        <p14:creationId xmlns:p14="http://schemas.microsoft.com/office/powerpoint/2010/main" xmlns="" val="406849739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830763"/>
          </a:xfrm>
        </p:spPr>
        <p:txBody>
          <a:bodyPr/>
          <a:lstStyle/>
          <a:p>
            <a:r>
              <a:rPr lang="en-US" dirty="0" smtClean="0"/>
              <a:t>Notice that solutions 2 and 5 are not feasible. They each contain a variable which has a negative value, violating the non-negativity restriction.</a:t>
            </a:r>
          </a:p>
          <a:p>
            <a:r>
              <a:rPr lang="en-US" dirty="0" smtClean="0"/>
              <a:t>However, solutions 1, 3, 4 and 6 are basic feasible solutions to the linear programming problem and are candidates for the optimal solution.</a:t>
            </a:r>
            <a:endParaRPr lang="en-US" dirty="0"/>
          </a:p>
        </p:txBody>
      </p:sp>
      <p:sp>
        <p:nvSpPr>
          <p:cNvPr id="4" name="Title 1"/>
          <p:cNvSpPr>
            <a:spLocks noGrp="1"/>
          </p:cNvSpPr>
          <p:nvPr>
            <p:ph type="title"/>
          </p:nvPr>
        </p:nvSpPr>
        <p:spPr>
          <a:xfrm>
            <a:off x="395536" y="548680"/>
            <a:ext cx="8229600" cy="922114"/>
          </a:xfrm>
        </p:spPr>
        <p:txBody>
          <a:bodyPr>
            <a:normAutofit/>
          </a:bodyPr>
          <a:lstStyle/>
          <a:p>
            <a:pPr algn="l"/>
            <a:r>
              <a:rPr lang="en-GB" u="sng" dirty="0" smtClean="0">
                <a:solidFill>
                  <a:schemeClr val="tx2"/>
                </a:solidFill>
              </a:rPr>
              <a:t>Example cont’d</a:t>
            </a:r>
            <a:endParaRPr lang="en-US" dirty="0"/>
          </a:p>
        </p:txBody>
      </p:sp>
    </p:spTree>
    <p:extLst>
      <p:ext uri="{BB962C8B-B14F-4D97-AF65-F5344CB8AC3E}">
        <p14:creationId xmlns:p14="http://schemas.microsoft.com/office/powerpoint/2010/main" xmlns="" val="17617097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39944" cy="5390728"/>
          </a:xfrm>
        </p:spPr>
        <p:txBody>
          <a:bodyPr>
            <a:normAutofit/>
          </a:bodyPr>
          <a:lstStyle/>
          <a:p>
            <a:pPr marL="0" indent="0" algn="just">
              <a:buNone/>
            </a:pPr>
            <a:r>
              <a:rPr lang="en-US" dirty="0" smtClean="0"/>
              <a:t>The following figure is the graphical representation of the set of constraints.</a:t>
            </a:r>
          </a:p>
          <a:p>
            <a:pPr marL="0" indent="0" algn="just">
              <a:buNone/>
            </a:pPr>
            <a:endParaRPr lang="en-US" dirty="0" smtClean="0"/>
          </a:p>
        </p:txBody>
      </p:sp>
      <p:cxnSp>
        <p:nvCxnSpPr>
          <p:cNvPr id="4" name="Straight Arrow Connector 3"/>
          <p:cNvCxnSpPr/>
          <p:nvPr/>
        </p:nvCxnSpPr>
        <p:spPr>
          <a:xfrm flipH="1" flipV="1">
            <a:off x="2743200" y="1828800"/>
            <a:ext cx="28600" cy="35611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2743200" y="5410200"/>
            <a:ext cx="3880048" cy="83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743200" y="2819400"/>
            <a:ext cx="1872208" cy="25922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743200" y="3657600"/>
            <a:ext cx="3024336" cy="1800200"/>
          </a:xfrm>
          <a:prstGeom prst="line">
            <a:avLst/>
          </a:prstGeom>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2743200" y="54102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p:cNvSpPr/>
          <p:nvPr/>
        </p:nvSpPr>
        <p:spPr>
          <a:xfrm>
            <a:off x="2743200" y="28194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p:cNvSpPr/>
          <p:nvPr/>
        </p:nvSpPr>
        <p:spPr>
          <a:xfrm>
            <a:off x="2743200" y="36576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p:cNvSpPr/>
          <p:nvPr/>
        </p:nvSpPr>
        <p:spPr>
          <a:xfrm>
            <a:off x="3810000" y="42672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p:cNvSpPr/>
          <p:nvPr/>
        </p:nvSpPr>
        <p:spPr>
          <a:xfrm>
            <a:off x="5715000" y="54102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p:cNvSpPr/>
          <p:nvPr/>
        </p:nvSpPr>
        <p:spPr>
          <a:xfrm>
            <a:off x="4572000" y="54102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2438400" y="5410200"/>
            <a:ext cx="1784463" cy="646331"/>
          </a:xfrm>
          <a:prstGeom prst="rect">
            <a:avLst/>
          </a:prstGeom>
          <a:noFill/>
        </p:spPr>
        <p:txBody>
          <a:bodyPr wrap="none" rtlCol="0">
            <a:spAutoFit/>
          </a:bodyPr>
          <a:lstStyle/>
          <a:p>
            <a:r>
              <a:rPr lang="en-US" dirty="0" smtClean="0"/>
              <a:t>A</a:t>
            </a:r>
          </a:p>
          <a:p>
            <a:r>
              <a:rPr lang="en-US" dirty="0" smtClean="0"/>
              <a:t>(0,6) – Solution 6</a:t>
            </a:r>
            <a:endParaRPr lang="en-US" dirty="0"/>
          </a:p>
        </p:txBody>
      </p:sp>
      <p:sp>
        <p:nvSpPr>
          <p:cNvPr id="25" name="TextBox 24"/>
          <p:cNvSpPr txBox="1"/>
          <p:nvPr/>
        </p:nvSpPr>
        <p:spPr>
          <a:xfrm>
            <a:off x="2438400" y="3276600"/>
            <a:ext cx="2193229" cy="646331"/>
          </a:xfrm>
          <a:prstGeom prst="rect">
            <a:avLst/>
          </a:prstGeom>
          <a:noFill/>
        </p:spPr>
        <p:txBody>
          <a:bodyPr wrap="none" rtlCol="0">
            <a:spAutoFit/>
          </a:bodyPr>
          <a:lstStyle/>
          <a:p>
            <a:r>
              <a:rPr lang="en-US" dirty="0" smtClean="0"/>
              <a:t>(0,43.33) – Solution 3</a:t>
            </a:r>
          </a:p>
          <a:p>
            <a:r>
              <a:rPr lang="en-US" dirty="0" smtClean="0"/>
              <a:t>B</a:t>
            </a:r>
            <a:endParaRPr lang="en-US" dirty="0"/>
          </a:p>
        </p:txBody>
      </p:sp>
      <p:sp>
        <p:nvSpPr>
          <p:cNvPr id="26" name="TextBox 25"/>
          <p:cNvSpPr txBox="1"/>
          <p:nvPr/>
        </p:nvSpPr>
        <p:spPr>
          <a:xfrm>
            <a:off x="3810000" y="3733800"/>
            <a:ext cx="2018501" cy="646331"/>
          </a:xfrm>
          <a:prstGeom prst="rect">
            <a:avLst/>
          </a:prstGeom>
          <a:noFill/>
        </p:spPr>
        <p:txBody>
          <a:bodyPr wrap="none" rtlCol="0">
            <a:spAutoFit/>
          </a:bodyPr>
          <a:lstStyle/>
          <a:p>
            <a:r>
              <a:rPr lang="en-US" dirty="0" smtClean="0"/>
              <a:t>(20,30) – Solution 1</a:t>
            </a:r>
          </a:p>
          <a:p>
            <a:r>
              <a:rPr lang="en-US" dirty="0" smtClean="0"/>
              <a:t>C</a:t>
            </a:r>
            <a:endParaRPr lang="en-US" dirty="0"/>
          </a:p>
        </p:txBody>
      </p:sp>
      <p:sp>
        <p:nvSpPr>
          <p:cNvPr id="27" name="TextBox 26"/>
          <p:cNvSpPr txBox="1"/>
          <p:nvPr/>
        </p:nvSpPr>
        <p:spPr>
          <a:xfrm>
            <a:off x="4495800" y="5486400"/>
            <a:ext cx="1901483" cy="646331"/>
          </a:xfrm>
          <a:prstGeom prst="rect">
            <a:avLst/>
          </a:prstGeom>
          <a:noFill/>
        </p:spPr>
        <p:txBody>
          <a:bodyPr wrap="none" rtlCol="0">
            <a:spAutoFit/>
          </a:bodyPr>
          <a:lstStyle/>
          <a:p>
            <a:r>
              <a:rPr lang="en-US" dirty="0" smtClean="0"/>
              <a:t>D</a:t>
            </a:r>
          </a:p>
          <a:p>
            <a:r>
              <a:rPr lang="en-US" dirty="0" smtClean="0"/>
              <a:t>(40,0) – Solution 4</a:t>
            </a:r>
            <a:endParaRPr lang="en-US" dirty="0"/>
          </a:p>
        </p:txBody>
      </p:sp>
      <p:sp>
        <p:nvSpPr>
          <p:cNvPr id="28" name="TextBox 27"/>
          <p:cNvSpPr txBox="1"/>
          <p:nvPr/>
        </p:nvSpPr>
        <p:spPr>
          <a:xfrm>
            <a:off x="5486400" y="4876800"/>
            <a:ext cx="1901483" cy="923330"/>
          </a:xfrm>
          <a:prstGeom prst="rect">
            <a:avLst/>
          </a:prstGeom>
          <a:noFill/>
        </p:spPr>
        <p:txBody>
          <a:bodyPr wrap="none" rtlCol="0">
            <a:spAutoFit/>
          </a:bodyPr>
          <a:lstStyle/>
          <a:p>
            <a:r>
              <a:rPr lang="en-US" dirty="0" smtClean="0"/>
              <a:t>(65,0) – Solution 5</a:t>
            </a:r>
          </a:p>
          <a:p>
            <a:endParaRPr lang="en-US" dirty="0" smtClean="0"/>
          </a:p>
          <a:p>
            <a:r>
              <a:rPr lang="en-US" dirty="0" smtClean="0"/>
              <a:t>E</a:t>
            </a:r>
            <a:endParaRPr lang="en-US" dirty="0"/>
          </a:p>
        </p:txBody>
      </p:sp>
      <p:sp>
        <p:nvSpPr>
          <p:cNvPr id="29" name="TextBox 28"/>
          <p:cNvSpPr txBox="1"/>
          <p:nvPr/>
        </p:nvSpPr>
        <p:spPr>
          <a:xfrm>
            <a:off x="2438400" y="2590800"/>
            <a:ext cx="2377574" cy="369332"/>
          </a:xfrm>
          <a:prstGeom prst="rect">
            <a:avLst/>
          </a:prstGeom>
          <a:noFill/>
        </p:spPr>
        <p:txBody>
          <a:bodyPr wrap="none" rtlCol="0">
            <a:spAutoFit/>
          </a:bodyPr>
          <a:lstStyle/>
          <a:p>
            <a:r>
              <a:rPr lang="en-US" dirty="0" smtClean="0"/>
              <a:t>F       (0,60) – Solution 2</a:t>
            </a:r>
            <a:endParaRPr lang="en-US" dirty="0"/>
          </a:p>
        </p:txBody>
      </p:sp>
      <p:sp>
        <p:nvSpPr>
          <p:cNvPr id="30" name="TextBox 29"/>
          <p:cNvSpPr txBox="1"/>
          <p:nvPr/>
        </p:nvSpPr>
        <p:spPr>
          <a:xfrm>
            <a:off x="3886200" y="4724400"/>
            <a:ext cx="442750" cy="369332"/>
          </a:xfrm>
          <a:prstGeom prst="rect">
            <a:avLst/>
          </a:prstGeom>
          <a:noFill/>
        </p:spPr>
        <p:txBody>
          <a:bodyPr wrap="none" rtlCol="0">
            <a:spAutoFit/>
          </a:bodyPr>
          <a:lstStyle/>
          <a:p>
            <a:r>
              <a:rPr lang="en-US" dirty="0" smtClean="0"/>
              <a:t>(1)</a:t>
            </a:r>
            <a:endParaRPr lang="en-US" dirty="0"/>
          </a:p>
        </p:txBody>
      </p:sp>
      <p:sp>
        <p:nvSpPr>
          <p:cNvPr id="31" name="TextBox 30"/>
          <p:cNvSpPr txBox="1"/>
          <p:nvPr/>
        </p:nvSpPr>
        <p:spPr>
          <a:xfrm>
            <a:off x="4572000" y="4572000"/>
            <a:ext cx="442750" cy="369332"/>
          </a:xfrm>
          <a:prstGeom prst="rect">
            <a:avLst/>
          </a:prstGeom>
          <a:noFill/>
        </p:spPr>
        <p:txBody>
          <a:bodyPr wrap="none" rtlCol="0">
            <a:spAutoFit/>
          </a:bodyPr>
          <a:lstStyle/>
          <a:p>
            <a:r>
              <a:rPr lang="en-US" dirty="0" smtClean="0"/>
              <a:t>(2)</a:t>
            </a:r>
            <a:endParaRPr lang="en-US" dirty="0"/>
          </a:p>
        </p:txBody>
      </p:sp>
      <p:sp>
        <p:nvSpPr>
          <p:cNvPr id="23" name="Title 1"/>
          <p:cNvSpPr>
            <a:spLocks noGrp="1"/>
          </p:cNvSpPr>
          <p:nvPr>
            <p:ph type="title"/>
          </p:nvPr>
        </p:nvSpPr>
        <p:spPr>
          <a:xfrm>
            <a:off x="381000" y="228600"/>
            <a:ext cx="8229600" cy="922114"/>
          </a:xfrm>
        </p:spPr>
        <p:txBody>
          <a:bodyPr>
            <a:normAutofit/>
          </a:bodyPr>
          <a:lstStyle/>
          <a:p>
            <a:pPr algn="l"/>
            <a:r>
              <a:rPr lang="en-GB" u="sng" dirty="0" smtClean="0">
                <a:solidFill>
                  <a:schemeClr val="tx2"/>
                </a:solidFill>
              </a:rPr>
              <a:t>Example cont’d</a:t>
            </a:r>
            <a:endParaRPr lang="en-US" dirty="0"/>
          </a:p>
        </p:txBody>
      </p:sp>
    </p:spTree>
    <p:extLst>
      <p:ext uri="{BB962C8B-B14F-4D97-AF65-F5344CB8AC3E}">
        <p14:creationId xmlns:p14="http://schemas.microsoft.com/office/powerpoint/2010/main" xmlns="" val="4312025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297363"/>
          </a:xfrm>
        </p:spPr>
        <p:txBody>
          <a:bodyPr>
            <a:normAutofit lnSpcReduction="10000"/>
          </a:bodyPr>
          <a:lstStyle/>
          <a:p>
            <a:pPr>
              <a:buNone/>
            </a:pPr>
            <a:r>
              <a:rPr lang="en-US" dirty="0" smtClean="0"/>
              <a:t>	Specifically, </a:t>
            </a:r>
          </a:p>
          <a:p>
            <a:pPr>
              <a:buNone/>
            </a:pPr>
            <a:r>
              <a:rPr lang="en-US" dirty="0"/>
              <a:t>	</a:t>
            </a:r>
            <a:r>
              <a:rPr lang="en-US" dirty="0" smtClean="0"/>
              <a:t>solution 1 corresponds to corner point C, solution 3 corresponds to corner point B, solution 4 corresponds to corner point D, and solution 6 corresponds to corner point A. </a:t>
            </a:r>
          </a:p>
          <a:p>
            <a:pPr>
              <a:buNone/>
            </a:pPr>
            <a:r>
              <a:rPr lang="en-US" dirty="0"/>
              <a:t>	</a:t>
            </a:r>
            <a:r>
              <a:rPr lang="en-US" dirty="0" smtClean="0"/>
              <a:t>Solution 2 and 5, which are not feasible, correspond to points E and F shown in the figure.</a:t>
            </a:r>
          </a:p>
          <a:p>
            <a:endParaRPr lang="en-US" dirty="0"/>
          </a:p>
        </p:txBody>
      </p:sp>
      <p:sp>
        <p:nvSpPr>
          <p:cNvPr id="4" name="Title 1"/>
          <p:cNvSpPr>
            <a:spLocks noGrp="1"/>
          </p:cNvSpPr>
          <p:nvPr>
            <p:ph type="title"/>
          </p:nvPr>
        </p:nvSpPr>
        <p:spPr>
          <a:xfrm>
            <a:off x="395536" y="548680"/>
            <a:ext cx="8229600" cy="922114"/>
          </a:xfrm>
        </p:spPr>
        <p:txBody>
          <a:bodyPr>
            <a:normAutofit/>
          </a:bodyPr>
          <a:lstStyle/>
          <a:p>
            <a:pPr algn="l"/>
            <a:r>
              <a:rPr lang="en-GB" u="sng" dirty="0" smtClean="0">
                <a:solidFill>
                  <a:schemeClr val="tx2"/>
                </a:solidFill>
              </a:rPr>
              <a:t>Example cont’d</a:t>
            </a:r>
            <a:endParaRPr lang="en-US" dirty="0"/>
          </a:p>
        </p:txBody>
      </p:sp>
    </p:spTree>
    <p:extLst>
      <p:ext uri="{BB962C8B-B14F-4D97-AF65-F5344CB8AC3E}">
        <p14:creationId xmlns:p14="http://schemas.microsoft.com/office/powerpoint/2010/main" xmlns="" val="11188062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pPr algn="l"/>
            <a:r>
              <a:rPr lang="en-US" sz="3600" u="sng" dirty="0" smtClean="0">
                <a:solidFill>
                  <a:schemeClr val="tx2"/>
                </a:solidFill>
              </a:rPr>
              <a:t>Incorporating the Objective Function</a:t>
            </a:r>
            <a:endParaRPr lang="en-US" sz="3600" u="sng" dirty="0">
              <a:solidFill>
                <a:schemeClr val="tx2"/>
              </a:solidFill>
            </a:endParaRPr>
          </a:p>
        </p:txBody>
      </p:sp>
      <p:sp>
        <p:nvSpPr>
          <p:cNvPr id="3" name="Content Placeholder 2"/>
          <p:cNvSpPr>
            <a:spLocks noGrp="1"/>
          </p:cNvSpPr>
          <p:nvPr>
            <p:ph idx="1"/>
          </p:nvPr>
        </p:nvSpPr>
        <p:spPr>
          <a:xfrm>
            <a:off x="457200" y="1371600"/>
            <a:ext cx="8229600" cy="4754563"/>
          </a:xfrm>
        </p:spPr>
        <p:txBody>
          <a:bodyPr>
            <a:normAutofit lnSpcReduction="10000"/>
          </a:bodyPr>
          <a:lstStyle/>
          <a:p>
            <a:pPr algn="just"/>
            <a:r>
              <a:rPr lang="en-US" dirty="0" smtClean="0"/>
              <a:t>In solving by the simplex method, the objective function and constraints are combined to form a system of equations.</a:t>
            </a:r>
          </a:p>
          <a:p>
            <a:pPr algn="just"/>
            <a:r>
              <a:rPr lang="en-US" dirty="0" smtClean="0"/>
              <a:t>The objective function is one of the equations, and z becomes an additional variable in the system.</a:t>
            </a:r>
          </a:p>
          <a:p>
            <a:pPr algn="just"/>
            <a:r>
              <a:rPr lang="en-US" dirty="0" smtClean="0"/>
              <a:t>In rearranging the variables in the objective function so that they are all on the left side of the equation, the problem is represented by the system of equations.</a:t>
            </a:r>
            <a:endParaRPr lang="en-US" dirty="0"/>
          </a:p>
        </p:txBody>
      </p:sp>
    </p:spTree>
    <p:extLst>
      <p:ext uri="{BB962C8B-B14F-4D97-AF65-F5344CB8AC3E}">
        <p14:creationId xmlns:p14="http://schemas.microsoft.com/office/powerpoint/2010/main" xmlns="" val="2238185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484712"/>
          </a:xfrm>
        </p:spPr>
        <p:txBody>
          <a:bodyPr>
            <a:normAutofit/>
          </a:bodyPr>
          <a:lstStyle/>
          <a:p>
            <a:pPr marL="0" indent="0">
              <a:buNone/>
            </a:pPr>
            <a:r>
              <a:rPr lang="en-US" dirty="0" smtClean="0"/>
              <a:t>	z – 5x</a:t>
            </a:r>
            <a:r>
              <a:rPr lang="en-US" baseline="-25000" dirty="0" smtClean="0"/>
              <a:t>1</a:t>
            </a:r>
            <a:r>
              <a:rPr lang="en-US" dirty="0" smtClean="0"/>
              <a:t> – 6x</a:t>
            </a:r>
            <a:r>
              <a:rPr lang="en-US" baseline="-25000" dirty="0" smtClean="0"/>
              <a:t>2</a:t>
            </a:r>
            <a:r>
              <a:rPr lang="en-US" dirty="0" smtClean="0"/>
              <a:t> – 0</a:t>
            </a:r>
            <a:r>
              <a:rPr lang="en-US" i="1" dirty="0" smtClean="0"/>
              <a:t>S</a:t>
            </a:r>
            <a:r>
              <a:rPr lang="en-US" baseline="-25000" dirty="0" smtClean="0"/>
              <a:t>1</a:t>
            </a:r>
            <a:r>
              <a:rPr lang="en-US" dirty="0" smtClean="0"/>
              <a:t> – O</a:t>
            </a:r>
            <a:r>
              <a:rPr lang="en-US" i="1" dirty="0" smtClean="0"/>
              <a:t>S</a:t>
            </a:r>
            <a:r>
              <a:rPr lang="en-US" baseline="-25000" dirty="0" smtClean="0"/>
              <a:t>2</a:t>
            </a:r>
            <a:r>
              <a:rPr lang="en-US" dirty="0" smtClean="0"/>
              <a:t> = 0		(0)</a:t>
            </a:r>
          </a:p>
          <a:p>
            <a:pPr marL="0" indent="0">
              <a:buNone/>
            </a:pPr>
            <a:r>
              <a:rPr lang="en-US" dirty="0" smtClean="0"/>
              <a:t>	      3x</a:t>
            </a:r>
            <a:r>
              <a:rPr lang="en-US" baseline="-25000" dirty="0" smtClean="0"/>
              <a:t>1  </a:t>
            </a:r>
            <a:r>
              <a:rPr lang="en-US" dirty="0" smtClean="0"/>
              <a:t>+ 2x</a:t>
            </a:r>
            <a:r>
              <a:rPr lang="en-US" baseline="-25000" dirty="0" smtClean="0"/>
              <a:t>2</a:t>
            </a:r>
            <a:r>
              <a:rPr lang="en-US" dirty="0" smtClean="0"/>
              <a:t> + S</a:t>
            </a:r>
            <a:r>
              <a:rPr lang="en-US" baseline="-25000" dirty="0" smtClean="0"/>
              <a:t>1</a:t>
            </a:r>
            <a:r>
              <a:rPr lang="en-US" dirty="0" smtClean="0"/>
              <a:t>              = 120	(1)</a:t>
            </a:r>
          </a:p>
          <a:p>
            <a:pPr marL="0" indent="0">
              <a:buNone/>
            </a:pPr>
            <a:r>
              <a:rPr lang="en-US" dirty="0" smtClean="0"/>
              <a:t>	      4x</a:t>
            </a:r>
            <a:r>
              <a:rPr lang="en-US" baseline="-25000" dirty="0" smtClean="0"/>
              <a:t>1</a:t>
            </a:r>
            <a:r>
              <a:rPr lang="en-US" dirty="0" smtClean="0"/>
              <a:t>  + 6x</a:t>
            </a:r>
            <a:r>
              <a:rPr lang="en-US" baseline="-25000" dirty="0" smtClean="0"/>
              <a:t>2</a:t>
            </a:r>
            <a:r>
              <a:rPr lang="en-US" dirty="0" smtClean="0"/>
              <a:t> </a:t>
            </a:r>
            <a:r>
              <a:rPr lang="en-US" dirty="0" smtClean="0"/>
              <a:t>        + </a:t>
            </a:r>
            <a:r>
              <a:rPr lang="en-US" i="1" dirty="0" smtClean="0"/>
              <a:t>S</a:t>
            </a:r>
            <a:r>
              <a:rPr lang="en-US" baseline="-25000" dirty="0" smtClean="0"/>
              <a:t>2</a:t>
            </a:r>
            <a:r>
              <a:rPr lang="en-US" dirty="0" smtClean="0"/>
              <a:t>   </a:t>
            </a:r>
            <a:r>
              <a:rPr lang="en-US" dirty="0" smtClean="0"/>
              <a:t>  </a:t>
            </a:r>
            <a:r>
              <a:rPr lang="en-US" dirty="0" smtClean="0"/>
              <a:t>= 260	(2)</a:t>
            </a:r>
          </a:p>
          <a:p>
            <a:pPr marL="0" indent="0">
              <a:buNone/>
            </a:pPr>
            <a:r>
              <a:rPr lang="en-US" b="1" dirty="0" smtClean="0"/>
              <a:t>Note:</a:t>
            </a:r>
            <a:r>
              <a:rPr lang="en-US" dirty="0" smtClean="0"/>
              <a:t> that the objective function is labeled as Eq.(0).</a:t>
            </a:r>
          </a:p>
          <a:p>
            <a:pPr marL="0" indent="0" algn="just">
              <a:buNone/>
            </a:pPr>
            <a:r>
              <a:rPr lang="en-US" dirty="0" smtClean="0"/>
              <a:t>The objective is to solve this (3 x 5) system of equations so as to maximize the value of z.</a:t>
            </a:r>
          </a:p>
        </p:txBody>
      </p:sp>
      <p:sp>
        <p:nvSpPr>
          <p:cNvPr id="4" name="Title 1"/>
          <p:cNvSpPr>
            <a:spLocks noGrp="1"/>
          </p:cNvSpPr>
          <p:nvPr>
            <p:ph type="title"/>
          </p:nvPr>
        </p:nvSpPr>
        <p:spPr>
          <a:xfrm>
            <a:off x="457200" y="274638"/>
            <a:ext cx="8229600" cy="1020762"/>
          </a:xfrm>
        </p:spPr>
        <p:txBody>
          <a:bodyPr>
            <a:normAutofit fontScale="90000"/>
          </a:bodyPr>
          <a:lstStyle/>
          <a:p>
            <a:pPr algn="l"/>
            <a:r>
              <a:rPr lang="en-US" sz="3600" u="sng" dirty="0" smtClean="0">
                <a:solidFill>
                  <a:schemeClr val="tx2"/>
                </a:solidFill>
              </a:rPr>
              <a:t>Incorporating the Objective Function cont’d</a:t>
            </a:r>
            <a:endParaRPr lang="en-US" sz="3600" u="sng" dirty="0">
              <a:solidFill>
                <a:schemeClr val="tx2"/>
              </a:solidFill>
            </a:endParaRPr>
          </a:p>
        </p:txBody>
      </p:sp>
    </p:spTree>
    <p:extLst>
      <p:ext uri="{BB962C8B-B14F-4D97-AF65-F5344CB8AC3E}">
        <p14:creationId xmlns:p14="http://schemas.microsoft.com/office/powerpoint/2010/main" xmlns="" val="171406466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Since we are particularly concerned about the value of z and will want to know its value for any solution, z will always be a basic variable.</a:t>
            </a:r>
          </a:p>
          <a:p>
            <a:r>
              <a:rPr lang="en-US" dirty="0" smtClean="0"/>
              <a:t>The standard practice, however, is not to refer to z as a basic variable. The terms basic variable and non-basic variable are usually reserved for other variables in the problem. </a:t>
            </a:r>
          </a:p>
          <a:p>
            <a:endParaRPr lang="en-US" dirty="0"/>
          </a:p>
        </p:txBody>
      </p:sp>
      <p:sp>
        <p:nvSpPr>
          <p:cNvPr id="4" name="Title 1"/>
          <p:cNvSpPr>
            <a:spLocks noGrp="1"/>
          </p:cNvSpPr>
          <p:nvPr>
            <p:ph type="title"/>
          </p:nvPr>
        </p:nvSpPr>
        <p:spPr>
          <a:xfrm>
            <a:off x="457200" y="274638"/>
            <a:ext cx="8229600" cy="1020762"/>
          </a:xfrm>
        </p:spPr>
        <p:txBody>
          <a:bodyPr>
            <a:normAutofit fontScale="90000"/>
          </a:bodyPr>
          <a:lstStyle/>
          <a:p>
            <a:pPr algn="l"/>
            <a:r>
              <a:rPr lang="en-US" sz="3600" u="sng" dirty="0" smtClean="0">
                <a:solidFill>
                  <a:schemeClr val="tx2"/>
                </a:solidFill>
              </a:rPr>
              <a:t>Incorporating the Objective Function cont’d</a:t>
            </a:r>
            <a:endParaRPr lang="en-US" sz="3600" u="sng" dirty="0">
              <a:solidFill>
                <a:schemeClr val="tx2"/>
              </a:solidFill>
            </a:endParaRPr>
          </a:p>
        </p:txBody>
      </p:sp>
    </p:spTree>
    <p:extLst>
      <p:ext uri="{BB962C8B-B14F-4D97-AF65-F5344CB8AC3E}">
        <p14:creationId xmlns:p14="http://schemas.microsoft.com/office/powerpoint/2010/main" xmlns="" val="397071737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chemeClr val="tx2"/>
                </a:solidFill>
              </a:rPr>
              <a:t>Review</a:t>
            </a:r>
            <a:endParaRPr lang="en-US" u="sng" dirty="0">
              <a:solidFill>
                <a:schemeClr val="tx2"/>
              </a:solidFill>
            </a:endParaRPr>
          </a:p>
        </p:txBody>
      </p:sp>
      <p:sp>
        <p:nvSpPr>
          <p:cNvPr id="3" name="Content Placeholder 2"/>
          <p:cNvSpPr>
            <a:spLocks noGrp="1"/>
          </p:cNvSpPr>
          <p:nvPr>
            <p:ph idx="1"/>
          </p:nvPr>
        </p:nvSpPr>
        <p:spPr/>
        <p:txBody>
          <a:bodyPr>
            <a:normAutofit fontScale="92500" lnSpcReduction="20000"/>
          </a:bodyPr>
          <a:lstStyle/>
          <a:p>
            <a:r>
              <a:rPr lang="en-US" dirty="0" smtClean="0"/>
              <a:t>We </a:t>
            </a:r>
            <a:r>
              <a:rPr lang="en-US" dirty="0" smtClean="0"/>
              <a:t>started Chapter </a:t>
            </a:r>
            <a:r>
              <a:rPr lang="en-US" dirty="0" smtClean="0"/>
              <a:t>11</a:t>
            </a:r>
          </a:p>
          <a:p>
            <a:r>
              <a:rPr lang="en-US" dirty="0" smtClean="0"/>
              <a:t>Sec. 11.1: Simplex Preliminaries</a:t>
            </a:r>
          </a:p>
          <a:p>
            <a:r>
              <a:rPr lang="en-US" dirty="0" smtClean="0"/>
              <a:t>Overview of the Simplex Method</a:t>
            </a:r>
          </a:p>
          <a:p>
            <a:r>
              <a:rPr lang="en-US" dirty="0" smtClean="0"/>
              <a:t>Requirements of Simplex Method</a:t>
            </a:r>
          </a:p>
          <a:p>
            <a:r>
              <a:rPr lang="en-US" dirty="0" smtClean="0"/>
              <a:t>Basic feasible solutions</a:t>
            </a:r>
          </a:p>
          <a:p>
            <a:r>
              <a:rPr lang="en-US" dirty="0" smtClean="0"/>
              <a:t>Definitions of Feasible Solution; Basic Solution; and Basic Feasible Solution</a:t>
            </a:r>
          </a:p>
          <a:p>
            <a:pPr>
              <a:buNone/>
            </a:pPr>
            <a:endParaRPr lang="en-US" dirty="0" smtClean="0"/>
          </a:p>
          <a:p>
            <a:r>
              <a:rPr lang="en-US" dirty="0" smtClean="0"/>
              <a:t>Next time, we’ll start Sec 11.2:</a:t>
            </a:r>
          </a:p>
          <a:p>
            <a:pPr>
              <a:buNone/>
            </a:pPr>
            <a:r>
              <a:rPr lang="en-US" dirty="0" smtClean="0"/>
              <a:t>	The Simplex Method</a:t>
            </a:r>
            <a:endParaRPr lang="en-US"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NA@YFEIMOOFUVWYY57I" val="41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3477</TotalTime>
  <Words>1461</Words>
  <Application>Microsoft Office PowerPoint</Application>
  <PresentationFormat>On-screen Show (4:3)</PresentationFormat>
  <Paragraphs>210</Paragraphs>
  <Slides>37</Slides>
  <Notes>1</Notes>
  <HiddenSlides>5</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Business Mathematics  MTH-367 </vt:lpstr>
      <vt:lpstr>Last Lecture Summary: </vt:lpstr>
      <vt:lpstr>Slide 3</vt:lpstr>
      <vt:lpstr>Chapter Objectives</vt:lpstr>
      <vt:lpstr>Today’s Main Topics</vt:lpstr>
      <vt:lpstr>Simplex Preliminaries</vt:lpstr>
      <vt:lpstr>Slide 7</vt:lpstr>
      <vt:lpstr>Slide 8</vt:lpstr>
      <vt:lpstr>Requirements of the Simplex Method</vt:lpstr>
      <vt:lpstr>Slide 10</vt:lpstr>
      <vt:lpstr>Transformation procedure for ≤ constraints</vt:lpstr>
      <vt:lpstr>Transformation procedure for ≥ constraints</vt:lpstr>
      <vt:lpstr>Slide 13</vt:lpstr>
      <vt:lpstr>Slide 14</vt:lpstr>
      <vt:lpstr>Example</vt:lpstr>
      <vt:lpstr>Solution</vt:lpstr>
      <vt:lpstr>Slide 17</vt:lpstr>
      <vt:lpstr>Slide 18</vt:lpstr>
      <vt:lpstr>Slide 19</vt:lpstr>
      <vt:lpstr>Solution</vt:lpstr>
      <vt:lpstr>Basic Feasible Solutions</vt:lpstr>
      <vt:lpstr>Slide 22</vt:lpstr>
      <vt:lpstr>THE SIMPLEX METHOD</vt:lpstr>
      <vt:lpstr>Slide 24</vt:lpstr>
      <vt:lpstr>Solution by Enumeration</vt:lpstr>
      <vt:lpstr>Example</vt:lpstr>
      <vt:lpstr>Example cont’d</vt:lpstr>
      <vt:lpstr>Example cont’d</vt:lpstr>
      <vt:lpstr>Example cont’d</vt:lpstr>
      <vt:lpstr>Example cont’d</vt:lpstr>
      <vt:lpstr>Example cont’d</vt:lpstr>
      <vt:lpstr>Example cont’d</vt:lpstr>
      <vt:lpstr>Example cont’d</vt:lpstr>
      <vt:lpstr>Incorporating the Objective Function</vt:lpstr>
      <vt:lpstr>Incorporating the Objective Function cont’d</vt:lpstr>
      <vt:lpstr>Incorporating the Objective Function cont’d</vt:lpstr>
      <vt:lpstr>Review</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MTH108 Business Mathematics I</dc:title>
  <dc:creator>Tazeen athar</dc:creator>
  <cp:lastModifiedBy>NTS</cp:lastModifiedBy>
  <cp:revision>325</cp:revision>
  <dcterms:created xsi:type="dcterms:W3CDTF">2012-06-13T07:25:30Z</dcterms:created>
  <dcterms:modified xsi:type="dcterms:W3CDTF">2012-12-19T13:38:53Z</dcterms:modified>
</cp:coreProperties>
</file>