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7" r:id="rId2"/>
    <p:sldId id="309" r:id="rId3"/>
    <p:sldId id="306" r:id="rId4"/>
    <p:sldId id="291" r:id="rId5"/>
    <p:sldId id="270" r:id="rId6"/>
    <p:sldId id="271" r:id="rId7"/>
    <p:sldId id="308" r:id="rId8"/>
    <p:sldId id="310" r:id="rId9"/>
    <p:sldId id="274" r:id="rId10"/>
    <p:sldId id="273" r:id="rId11"/>
    <p:sldId id="275" r:id="rId12"/>
    <p:sldId id="276" r:id="rId13"/>
    <p:sldId id="278" r:id="rId14"/>
    <p:sldId id="280" r:id="rId15"/>
    <p:sldId id="281" r:id="rId16"/>
    <p:sldId id="302" r:id="rId17"/>
    <p:sldId id="305" r:id="rId18"/>
    <p:sldId id="303" r:id="rId19"/>
    <p:sldId id="304" r:id="rId20"/>
    <p:sldId id="282" r:id="rId21"/>
    <p:sldId id="289" r:id="rId22"/>
    <p:sldId id="292" r:id="rId23"/>
    <p:sldId id="293" r:id="rId24"/>
    <p:sldId id="294" r:id="rId25"/>
    <p:sldId id="295" r:id="rId26"/>
    <p:sldId id="296" r:id="rId27"/>
    <p:sldId id="297" r:id="rId28"/>
    <p:sldId id="298" r:id="rId29"/>
    <p:sldId id="299" r:id="rId30"/>
    <p:sldId id="311" r:id="rId31"/>
    <p:sldId id="312" r:id="rId32"/>
  </p:sldIdLst>
  <p:sldSz cx="9144000" cy="6858000" type="screen4x3"/>
  <p:notesSz cx="6858000" cy="9144000"/>
  <p:custDataLst>
    <p:tags r:id="rId3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2540885-86AD-4A2E-9103-6E8AE51C9875}" type="datetimeFigureOut">
              <a:rPr lang="en-US" smtClean="0"/>
              <a:pPr/>
              <a:t>12/19/2012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2540885-86AD-4A2E-9103-6E8AE51C9875}" type="datetimeFigureOut">
              <a:rPr lang="en-US" smtClean="0"/>
              <a:pPr/>
              <a:t>12/19/2012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540885-86AD-4A2E-9103-6E8AE51C9875}" type="datetimeFigureOut">
              <a:rPr lang="en-US" smtClean="0"/>
              <a:pPr/>
              <a:t>12/19/2012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2540885-86AD-4A2E-9103-6E8AE51C9875}" type="datetimeFigureOut">
              <a:rPr lang="en-US" smtClean="0"/>
              <a:pPr/>
              <a:t>12/19/2012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2540885-86AD-4A2E-9103-6E8AE51C9875}" type="datetimeFigureOut">
              <a:rPr lang="en-US" smtClean="0"/>
              <a:pPr/>
              <a:t>12/19/2012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2540885-86AD-4A2E-9103-6E8AE51C9875}" type="datetimeFigureOut">
              <a:rPr lang="en-US" smtClean="0"/>
              <a:pPr/>
              <a:t>12/19/2012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540885-86AD-4A2E-9103-6E8AE51C9875}" type="datetimeFigureOut">
              <a:rPr lang="en-US" smtClean="0"/>
              <a:pPr/>
              <a:t>12/19/2012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540885-86AD-4A2E-9103-6E8AE51C9875}" type="datetimeFigureOut">
              <a:rPr lang="en-US" smtClean="0"/>
              <a:pPr/>
              <a:t>12/19/2012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2540885-86AD-4A2E-9103-6E8AE51C9875}" type="datetimeFigureOut">
              <a:rPr lang="en-US" smtClean="0"/>
              <a:pPr/>
              <a:t>12/19/2012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2540885-86AD-4A2E-9103-6E8AE51C9875}" type="datetimeFigureOut">
              <a:rPr lang="en-US" smtClean="0"/>
              <a:pPr/>
              <a:t>12/19/2012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2540885-86AD-4A2E-9103-6E8AE51C9875}" type="datetimeFigureOut">
              <a:rPr lang="en-US" smtClean="0"/>
              <a:pPr/>
              <a:t>12/19/2012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2EECA5-2D53-4C92-AE89-960B299ED0BF}"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540885-86AD-4A2E-9103-6E8AE51C9875}" type="datetimeFigureOut">
              <a:rPr lang="en-US" smtClean="0"/>
              <a:pPr/>
              <a:t>12/19/2012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2EECA5-2D53-4C92-AE89-960B299ED0BF}"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b="1" dirty="0">
                <a:latin typeface="Arial" pitchFamily="34" charset="0"/>
                <a:cs typeface="Arial" pitchFamily="34" charset="0"/>
              </a:rPr>
              <a:t>Business Mathematics </a:t>
            </a:r>
            <a:br>
              <a:rPr lang="en-GB" b="1" dirty="0">
                <a:latin typeface="Arial" pitchFamily="34" charset="0"/>
                <a:cs typeface="Arial" pitchFamily="34" charset="0"/>
              </a:rPr>
            </a:br>
            <a:r>
              <a:rPr lang="en-GB" b="1" dirty="0" smtClean="0">
                <a:latin typeface="Arial" pitchFamily="34" charset="0"/>
                <a:cs typeface="Arial" pitchFamily="34" charset="0"/>
              </a:rPr>
              <a:t>MTH-367</a:t>
            </a:r>
            <a:r>
              <a:rPr lang="en-GB" b="1" dirty="0" smtClean="0"/>
              <a:t/>
            </a:r>
            <a:br>
              <a:rPr lang="en-GB" b="1" dirty="0" smtClean="0"/>
            </a:b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latin typeface="Arial" pitchFamily="34" charset="0"/>
                <a:cs typeface="Arial" pitchFamily="34" charset="0"/>
              </a:rPr>
              <a:t>Lecture 13</a:t>
            </a:r>
            <a:endParaRPr lang="en-GB" sz="4400" b="1"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xmlns="" val="17765429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Chapter 10</a:t>
            </a:r>
            <a:endParaRPr lang="en-GB" b="1" dirty="0"/>
          </a:p>
        </p:txBody>
      </p:sp>
      <p:sp>
        <p:nvSpPr>
          <p:cNvPr id="3" name="Subtitle 2"/>
          <p:cNvSpPr>
            <a:spLocks noGrp="1"/>
          </p:cNvSpPr>
          <p:nvPr>
            <p:ph type="subTitle" idx="1"/>
          </p:nvPr>
        </p:nvSpPr>
        <p:spPr/>
        <p:txBody>
          <a:bodyPr>
            <a:normAutofit fontScale="92500" lnSpcReduction="20000"/>
          </a:bodyPr>
          <a:lstStyle/>
          <a:p>
            <a:r>
              <a:rPr lang="en-GB" sz="4400" b="1" dirty="0" smtClean="0">
                <a:solidFill>
                  <a:schemeClr val="tx2"/>
                </a:solidFill>
              </a:rPr>
              <a:t>Linear Programming</a:t>
            </a:r>
          </a:p>
          <a:p>
            <a:r>
              <a:rPr lang="en-GB" sz="4000" b="1" dirty="0" smtClean="0">
                <a:solidFill>
                  <a:schemeClr val="tx2"/>
                </a:solidFill>
              </a:rPr>
              <a:t>An Introduction</a:t>
            </a:r>
          </a:p>
          <a:p>
            <a:r>
              <a:rPr lang="en-GB" sz="4000" dirty="0" smtClean="0">
                <a:solidFill>
                  <a:schemeClr val="tx2"/>
                </a:solidFill>
              </a:rPr>
              <a:t>Continued…</a:t>
            </a:r>
            <a:endParaRPr lang="en-GB" sz="4000" dirty="0">
              <a:solidFill>
                <a:schemeClr val="tx2"/>
              </a:solidFill>
            </a:endParaRPr>
          </a:p>
        </p:txBody>
      </p:sp>
    </p:spTree>
    <p:extLst>
      <p:ext uri="{BB962C8B-B14F-4D97-AF65-F5344CB8AC3E}">
        <p14:creationId xmlns:p14="http://schemas.microsoft.com/office/powerpoint/2010/main" xmlns="" val="32847004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smtClean="0"/>
              <a:t>Basic concepts of Linear Programming</a:t>
            </a:r>
          </a:p>
          <a:p>
            <a:r>
              <a:rPr lang="en-GB" dirty="0" smtClean="0"/>
              <a:t>Graphical Solutions</a:t>
            </a:r>
          </a:p>
          <a:p>
            <a:r>
              <a:rPr lang="en-GB" dirty="0" smtClean="0"/>
              <a:t>System of linear inequalities</a:t>
            </a:r>
          </a:p>
          <a:p>
            <a:r>
              <a:rPr lang="en-GB" dirty="0" smtClean="0"/>
              <a:t>Region of feasible solution</a:t>
            </a:r>
          </a:p>
          <a:p>
            <a:r>
              <a:rPr lang="en-GB" dirty="0" smtClean="0"/>
              <a:t>Corner point method</a:t>
            </a:r>
          </a:p>
          <a:p>
            <a:r>
              <a:rPr lang="en-GB" dirty="0"/>
              <a:t>Covered Sec. 10.1 and most of Sec. 10.2</a:t>
            </a:r>
          </a:p>
          <a:p>
            <a:pPr marL="0" indent="0">
              <a:buNone/>
            </a:pPr>
            <a:r>
              <a:rPr lang="en-GB" dirty="0" smtClean="0"/>
              <a:t> </a:t>
            </a:r>
          </a:p>
          <a:p>
            <a:pPr>
              <a:buNone/>
            </a:pPr>
            <a:endParaRPr lang="en-GB" dirty="0"/>
          </a:p>
        </p:txBody>
      </p:sp>
      <p:sp>
        <p:nvSpPr>
          <p:cNvPr id="4" name="Title 1"/>
          <p:cNvSpPr>
            <a:spLocks noGrp="1"/>
          </p:cNvSpPr>
          <p:nvPr>
            <p:ph type="title"/>
          </p:nvPr>
        </p:nvSpPr>
        <p:spPr/>
        <p:txBody>
          <a:bodyPr>
            <a:normAutofit/>
          </a:bodyPr>
          <a:lstStyle/>
          <a:p>
            <a:pPr algn="l"/>
            <a:r>
              <a:rPr lang="en-GB" sz="3600" u="sng" dirty="0" smtClean="0">
                <a:solidFill>
                  <a:schemeClr val="tx2"/>
                </a:solidFill>
              </a:rPr>
              <a:t>Last Lecture Summary</a:t>
            </a:r>
            <a:r>
              <a:rPr lang="en-GB" sz="3600" u="sng" dirty="0" smtClean="0"/>
              <a:t> </a:t>
            </a:r>
            <a:endParaRPr lang="en-GB" sz="3600" u="sng" dirty="0"/>
          </a:p>
        </p:txBody>
      </p:sp>
    </p:spTree>
    <p:extLst>
      <p:ext uri="{BB962C8B-B14F-4D97-AF65-F5344CB8AC3E}">
        <p14:creationId xmlns:p14="http://schemas.microsoft.com/office/powerpoint/2010/main" xmlns="" val="15924065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u="sng" dirty="0" smtClean="0">
                <a:solidFill>
                  <a:schemeClr val="tx2"/>
                </a:solidFill>
              </a:rPr>
              <a:t>Today’s topics</a:t>
            </a:r>
            <a:endParaRPr lang="en-US" dirty="0"/>
          </a:p>
        </p:txBody>
      </p:sp>
      <p:sp>
        <p:nvSpPr>
          <p:cNvPr id="3" name="Content Placeholder 2"/>
          <p:cNvSpPr>
            <a:spLocks noGrp="1"/>
          </p:cNvSpPr>
          <p:nvPr>
            <p:ph idx="1"/>
          </p:nvPr>
        </p:nvSpPr>
        <p:spPr/>
        <p:txBody>
          <a:bodyPr/>
          <a:lstStyle/>
          <a:p>
            <a:r>
              <a:rPr lang="en-US" dirty="0" smtClean="0"/>
              <a:t>Continue with Sec. 10.2 and cover Sec.10.3</a:t>
            </a:r>
          </a:p>
          <a:p>
            <a:r>
              <a:rPr lang="en-US" dirty="0" smtClean="0"/>
              <a:t>Alternative Optimal Solutions</a:t>
            </a:r>
          </a:p>
          <a:p>
            <a:r>
              <a:rPr lang="en-US" dirty="0" smtClean="0"/>
              <a:t>No Feasible Solution and Unbounded Solution Scenarios</a:t>
            </a:r>
          </a:p>
          <a:p>
            <a:r>
              <a:rPr lang="en-US" dirty="0" smtClean="0"/>
              <a:t>Applications of Linear Programming:</a:t>
            </a:r>
          </a:p>
          <a:p>
            <a:pPr lvl="1"/>
            <a:r>
              <a:rPr lang="en-US" dirty="0" smtClean="0"/>
              <a:t> Diet Mix Model</a:t>
            </a:r>
          </a:p>
          <a:p>
            <a:pPr lvl="1"/>
            <a:r>
              <a:rPr lang="en-US" dirty="0" smtClean="0"/>
              <a:t> Highway Maintenance (Transportation Model)</a:t>
            </a:r>
          </a:p>
          <a:p>
            <a:pPr marL="457200" lvl="1" indent="0">
              <a:buNone/>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Alternative Optimal Solutions</a:t>
            </a:r>
            <a:endParaRPr lang="en-GB" sz="3600" u="sng" dirty="0">
              <a:solidFill>
                <a:schemeClr val="tx2"/>
              </a:solidFill>
            </a:endParaRPr>
          </a:p>
        </p:txBody>
      </p:sp>
      <p:sp>
        <p:nvSpPr>
          <p:cNvPr id="3" name="Content Placeholder 2"/>
          <p:cNvSpPr>
            <a:spLocks noGrp="1"/>
          </p:cNvSpPr>
          <p:nvPr>
            <p:ph idx="1"/>
          </p:nvPr>
        </p:nvSpPr>
        <p:spPr>
          <a:xfrm>
            <a:off x="457200" y="1600200"/>
            <a:ext cx="8229600" cy="4709119"/>
          </a:xfrm>
        </p:spPr>
        <p:txBody>
          <a:bodyPr>
            <a:normAutofit fontScale="92500" lnSpcReduction="10000"/>
          </a:bodyPr>
          <a:lstStyle/>
          <a:p>
            <a:r>
              <a:rPr lang="en-GB" sz="2800" dirty="0" smtClean="0"/>
              <a:t>An optimal solution will always occur at a corner point of feasible region.</a:t>
            </a:r>
          </a:p>
          <a:p>
            <a:r>
              <a:rPr lang="en-GB" sz="2800" dirty="0" smtClean="0"/>
              <a:t>There</a:t>
            </a:r>
            <a:r>
              <a:rPr lang="en-GB" sz="2800" dirty="0"/>
              <a:t> </a:t>
            </a:r>
            <a:r>
              <a:rPr lang="en-GB" sz="2800" dirty="0" smtClean="0"/>
              <a:t>is a possibility of more than one optimal solutions in LP problem.</a:t>
            </a:r>
          </a:p>
          <a:p>
            <a:r>
              <a:rPr lang="en-GB" sz="2800" dirty="0" smtClean="0"/>
              <a:t>Alternative optimal solution exist if the following two conditions are satisfied.</a:t>
            </a:r>
            <a:endParaRPr lang="en-GB" sz="2800" u="sng" dirty="0" smtClean="0"/>
          </a:p>
          <a:p>
            <a:pPr marL="514350" indent="-514350">
              <a:buFont typeface="+mj-lt"/>
              <a:buAutoNum type="arabicPeriod"/>
            </a:pPr>
            <a:r>
              <a:rPr lang="en-GB" sz="2800" dirty="0" smtClean="0"/>
              <a:t>The objective function must be parallel to the constraint which forms an edge or boundary on the feasible region</a:t>
            </a:r>
          </a:p>
          <a:p>
            <a:pPr marL="514350" indent="-514350">
              <a:buFont typeface="+mj-lt"/>
              <a:buAutoNum type="arabicPeriod"/>
            </a:pPr>
            <a:r>
              <a:rPr lang="en-GB" sz="2800" dirty="0" smtClean="0"/>
              <a:t>The constraint must form a boundary on the feasible region in the direction of optimal movement of the objective function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628800"/>
            <a:ext cx="8219256" cy="4497363"/>
          </a:xfrm>
        </p:spPr>
        <p:txBody>
          <a:bodyPr>
            <a:normAutofit lnSpcReduction="10000"/>
          </a:bodyPr>
          <a:lstStyle/>
          <a:p>
            <a:pPr>
              <a:buNone/>
            </a:pPr>
            <a:endParaRPr lang="en-GB" sz="2800" dirty="0" smtClean="0"/>
          </a:p>
          <a:p>
            <a:pPr>
              <a:buNone/>
            </a:pPr>
            <a:r>
              <a:rPr lang="en-GB" sz="2800" dirty="0" smtClean="0"/>
              <a:t>Use corner-point method to solve:</a:t>
            </a:r>
          </a:p>
          <a:p>
            <a:pPr>
              <a:buNone/>
            </a:pPr>
            <a:endParaRPr lang="en-GB" sz="2800" dirty="0" smtClean="0"/>
          </a:p>
          <a:p>
            <a:pPr>
              <a:buNone/>
            </a:pPr>
            <a:r>
              <a:rPr lang="en-GB" sz="2800" dirty="0" smtClean="0"/>
              <a:t>Maximize      z = 20x</a:t>
            </a:r>
            <a:r>
              <a:rPr lang="en-GB" sz="2800" baseline="-25000" dirty="0" smtClean="0"/>
              <a:t>1</a:t>
            </a:r>
            <a:r>
              <a:rPr lang="en-GB" sz="2800" dirty="0" smtClean="0"/>
              <a:t>  + 15x</a:t>
            </a:r>
            <a:r>
              <a:rPr lang="en-GB" sz="2800" baseline="-25000" dirty="0" smtClean="0"/>
              <a:t>2</a:t>
            </a:r>
          </a:p>
          <a:p>
            <a:pPr>
              <a:buNone/>
            </a:pPr>
            <a:r>
              <a:rPr lang="en-GB" sz="2800" dirty="0" smtClean="0"/>
              <a:t>Subject to	3x</a:t>
            </a:r>
            <a:r>
              <a:rPr lang="en-GB" sz="2800" baseline="-25000" dirty="0" smtClean="0"/>
              <a:t>1</a:t>
            </a:r>
            <a:r>
              <a:rPr lang="en-GB" sz="2800" dirty="0" smtClean="0"/>
              <a:t>  + 4x</a:t>
            </a:r>
            <a:r>
              <a:rPr lang="en-GB" sz="2800" baseline="-25000" dirty="0" smtClean="0"/>
              <a:t>2</a:t>
            </a:r>
            <a:r>
              <a:rPr lang="en-GB" sz="2800" dirty="0" smtClean="0"/>
              <a:t>  ≤ 60	(1)</a:t>
            </a:r>
          </a:p>
          <a:p>
            <a:pPr>
              <a:buNone/>
            </a:pPr>
            <a:r>
              <a:rPr lang="en-GB" sz="2800" dirty="0" smtClean="0"/>
              <a:t>			4x</a:t>
            </a:r>
            <a:r>
              <a:rPr lang="en-GB" sz="2800" baseline="-25000" dirty="0" smtClean="0"/>
              <a:t>1</a:t>
            </a:r>
            <a:r>
              <a:rPr lang="en-GB" sz="2800" dirty="0" smtClean="0"/>
              <a:t>  + 3x</a:t>
            </a:r>
            <a:r>
              <a:rPr lang="en-GB" sz="2800" baseline="-25000" dirty="0" smtClean="0"/>
              <a:t>2</a:t>
            </a:r>
            <a:r>
              <a:rPr lang="en-GB" sz="2800" dirty="0" smtClean="0"/>
              <a:t>  ≤ 60	(2)</a:t>
            </a:r>
          </a:p>
          <a:p>
            <a:pPr>
              <a:buNone/>
            </a:pPr>
            <a:r>
              <a:rPr lang="en-GB" sz="2800" dirty="0" smtClean="0"/>
              <a:t>				  x</a:t>
            </a:r>
            <a:r>
              <a:rPr lang="en-GB" sz="2800" baseline="-25000" dirty="0" smtClean="0"/>
              <a:t>1</a:t>
            </a:r>
            <a:r>
              <a:rPr lang="en-GB" sz="2800" dirty="0" smtClean="0"/>
              <a:t>  ≤ 10	(3)</a:t>
            </a:r>
          </a:p>
          <a:p>
            <a:pPr>
              <a:buNone/>
            </a:pPr>
            <a:r>
              <a:rPr lang="en-GB" sz="2800" dirty="0" smtClean="0"/>
              <a:t>				  x</a:t>
            </a:r>
            <a:r>
              <a:rPr lang="en-GB" sz="2800" baseline="-25000" dirty="0" smtClean="0"/>
              <a:t>2</a:t>
            </a:r>
            <a:r>
              <a:rPr lang="en-GB" sz="2800" dirty="0" smtClean="0"/>
              <a:t>  ≤ 12	(4)</a:t>
            </a:r>
          </a:p>
          <a:p>
            <a:pPr>
              <a:buNone/>
            </a:pPr>
            <a:r>
              <a:rPr lang="en-GB" sz="2800" dirty="0" smtClean="0"/>
              <a:t>			     x</a:t>
            </a:r>
            <a:r>
              <a:rPr lang="en-GB" sz="2800" baseline="-25000" dirty="0" smtClean="0"/>
              <a:t>1</a:t>
            </a:r>
            <a:r>
              <a:rPr lang="en-GB" sz="2800" dirty="0" smtClean="0"/>
              <a:t>  , x</a:t>
            </a:r>
            <a:r>
              <a:rPr lang="en-GB" sz="2800" baseline="-25000" dirty="0" smtClean="0"/>
              <a:t>2</a:t>
            </a:r>
            <a:r>
              <a:rPr lang="en-GB" sz="2800" dirty="0" smtClean="0"/>
              <a:t>   ≥ 0	(5)</a:t>
            </a:r>
          </a:p>
          <a:p>
            <a:pPr>
              <a:buNone/>
            </a:pPr>
            <a:endParaRPr lang="en-GB" sz="2800" dirty="0"/>
          </a:p>
          <a:p>
            <a:pPr>
              <a:buNone/>
            </a:pPr>
            <a:endParaRPr lang="en-GB" sz="2800" dirty="0"/>
          </a:p>
        </p:txBody>
      </p:sp>
      <p:sp>
        <p:nvSpPr>
          <p:cNvPr id="4" name="Title 1"/>
          <p:cNvSpPr>
            <a:spLocks noGrp="1"/>
          </p:cNvSpPr>
          <p:nvPr>
            <p:ph type="title"/>
          </p:nvPr>
        </p:nvSpPr>
        <p:spPr>
          <a:xfrm>
            <a:off x="457200" y="274638"/>
            <a:ext cx="8229600" cy="1143000"/>
          </a:xfrm>
        </p:spPr>
        <p:txBody>
          <a:bodyPr>
            <a:normAutofit/>
          </a:bodyPr>
          <a:lstStyle/>
          <a:p>
            <a:pPr algn="l"/>
            <a:r>
              <a:rPr lang="en-GB" sz="3600" u="sng" dirty="0" smtClean="0">
                <a:solidFill>
                  <a:schemeClr val="tx2"/>
                </a:solidFill>
              </a:rPr>
              <a:t>Example</a:t>
            </a:r>
            <a:endParaRPr lang="en-GB" sz="3600" u="sng" dirty="0">
              <a:solidFill>
                <a:schemeClr val="tx2"/>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xmlns="" val="26543558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u="sng" dirty="0" smtClean="0">
                <a:solidFill>
                  <a:schemeClr val="tx2"/>
                </a:solidFill>
              </a:rPr>
              <a:t>Diagram</a:t>
            </a:r>
            <a:endParaRPr lang="en-GB" u="sng" dirty="0">
              <a:solidFill>
                <a:schemeClr val="tx2"/>
              </a:solidFill>
            </a:endParaRPr>
          </a:p>
        </p:txBody>
      </p:sp>
      <p:sp>
        <p:nvSpPr>
          <p:cNvPr id="3" name="Content Placeholder 2"/>
          <p:cNvSpPr>
            <a:spLocks noGrp="1"/>
          </p:cNvSpPr>
          <p:nvPr>
            <p:ph idx="1"/>
          </p:nvPr>
        </p:nvSpPr>
        <p:spPr/>
        <p:txBody>
          <a:bodyPr/>
          <a:lstStyle/>
          <a:p>
            <a:endParaRPr lang="en-GB" dirty="0"/>
          </a:p>
        </p:txBody>
      </p:sp>
    </p:spTree>
    <p:extLst>
      <p:ext uri="{BB962C8B-B14F-4D97-AF65-F5344CB8AC3E}">
        <p14:creationId xmlns:p14="http://schemas.microsoft.com/office/powerpoint/2010/main" xmlns="" val="36206214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544616"/>
          </a:xfrm>
        </p:spPr>
        <p:txBody>
          <a:bodyPr>
            <a:normAutofit/>
          </a:bodyPr>
          <a:lstStyle/>
          <a:p>
            <a:pPr marL="514350" indent="-514350">
              <a:buNone/>
            </a:pPr>
            <a:r>
              <a:rPr lang="en-GB" sz="2800" dirty="0" smtClean="0"/>
              <a:t>A</a:t>
            </a:r>
          </a:p>
        </p:txBody>
      </p:sp>
      <p:cxnSp>
        <p:nvCxnSpPr>
          <p:cNvPr id="5" name="Straight Arrow Connector 4"/>
          <p:cNvCxnSpPr/>
          <p:nvPr/>
        </p:nvCxnSpPr>
        <p:spPr>
          <a:xfrm flipV="1">
            <a:off x="1979712" y="620688"/>
            <a:ext cx="0" cy="46805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1979712" y="5301208"/>
            <a:ext cx="5400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4644008" y="1844824"/>
            <a:ext cx="0" cy="3456384"/>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979712" y="2564904"/>
            <a:ext cx="46085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979712" y="2132856"/>
            <a:ext cx="5112568" cy="3168352"/>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979712" y="1340768"/>
            <a:ext cx="3888432" cy="3960440"/>
          </a:xfrm>
          <a:prstGeom prst="line">
            <a:avLst/>
          </a:prstGeom>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796136" y="4077072"/>
            <a:ext cx="442750" cy="369332"/>
          </a:xfrm>
          <a:prstGeom prst="rect">
            <a:avLst/>
          </a:prstGeom>
          <a:noFill/>
        </p:spPr>
        <p:txBody>
          <a:bodyPr wrap="none" rtlCol="0">
            <a:spAutoFit/>
          </a:bodyPr>
          <a:lstStyle/>
          <a:p>
            <a:r>
              <a:rPr lang="en-US" dirty="0" smtClean="0"/>
              <a:t>(1)</a:t>
            </a:r>
            <a:endParaRPr lang="en-US" dirty="0"/>
          </a:p>
        </p:txBody>
      </p:sp>
      <p:sp>
        <p:nvSpPr>
          <p:cNvPr id="20" name="TextBox 19"/>
          <p:cNvSpPr txBox="1"/>
          <p:nvPr/>
        </p:nvSpPr>
        <p:spPr>
          <a:xfrm>
            <a:off x="5868144" y="2132856"/>
            <a:ext cx="442750" cy="369332"/>
          </a:xfrm>
          <a:prstGeom prst="rect">
            <a:avLst/>
          </a:prstGeom>
          <a:noFill/>
        </p:spPr>
        <p:txBody>
          <a:bodyPr wrap="none" rtlCol="0">
            <a:spAutoFit/>
          </a:bodyPr>
          <a:lstStyle/>
          <a:p>
            <a:r>
              <a:rPr lang="en-US" dirty="0" smtClean="0"/>
              <a:t>(4)</a:t>
            </a:r>
            <a:endParaRPr lang="en-US" dirty="0"/>
          </a:p>
        </p:txBody>
      </p:sp>
      <p:sp>
        <p:nvSpPr>
          <p:cNvPr id="21" name="TextBox 20"/>
          <p:cNvSpPr txBox="1"/>
          <p:nvPr/>
        </p:nvSpPr>
        <p:spPr>
          <a:xfrm>
            <a:off x="4644008" y="1628800"/>
            <a:ext cx="442750" cy="369332"/>
          </a:xfrm>
          <a:prstGeom prst="rect">
            <a:avLst/>
          </a:prstGeom>
          <a:noFill/>
        </p:spPr>
        <p:txBody>
          <a:bodyPr wrap="none" rtlCol="0">
            <a:spAutoFit/>
          </a:bodyPr>
          <a:lstStyle/>
          <a:p>
            <a:r>
              <a:rPr lang="en-US" dirty="0" smtClean="0"/>
              <a:t>(3)</a:t>
            </a:r>
            <a:endParaRPr lang="en-US" dirty="0"/>
          </a:p>
        </p:txBody>
      </p:sp>
      <p:sp>
        <p:nvSpPr>
          <p:cNvPr id="22" name="TextBox 21"/>
          <p:cNvSpPr txBox="1"/>
          <p:nvPr/>
        </p:nvSpPr>
        <p:spPr>
          <a:xfrm>
            <a:off x="2627784" y="1700808"/>
            <a:ext cx="442750" cy="369332"/>
          </a:xfrm>
          <a:prstGeom prst="rect">
            <a:avLst/>
          </a:prstGeom>
          <a:noFill/>
        </p:spPr>
        <p:txBody>
          <a:bodyPr wrap="none" rtlCol="0">
            <a:spAutoFit/>
          </a:bodyPr>
          <a:lstStyle/>
          <a:p>
            <a:r>
              <a:rPr lang="en-US" dirty="0" smtClean="0"/>
              <a:t>(2)</a:t>
            </a:r>
            <a:endParaRPr lang="en-US" dirty="0"/>
          </a:p>
        </p:txBody>
      </p:sp>
      <p:sp>
        <p:nvSpPr>
          <p:cNvPr id="23" name="TextBox 22"/>
          <p:cNvSpPr txBox="1"/>
          <p:nvPr/>
        </p:nvSpPr>
        <p:spPr>
          <a:xfrm>
            <a:off x="2555776" y="2276872"/>
            <a:ext cx="864339" cy="646331"/>
          </a:xfrm>
          <a:prstGeom prst="rect">
            <a:avLst/>
          </a:prstGeom>
          <a:noFill/>
        </p:spPr>
        <p:txBody>
          <a:bodyPr wrap="none" rtlCol="0">
            <a:spAutoFit/>
          </a:bodyPr>
          <a:lstStyle/>
          <a:p>
            <a:r>
              <a:rPr lang="en-US" dirty="0" smtClean="0"/>
              <a:t>C</a:t>
            </a:r>
          </a:p>
          <a:p>
            <a:r>
              <a:rPr lang="en-US" dirty="0" smtClean="0"/>
              <a:t>Z = 260</a:t>
            </a:r>
            <a:endParaRPr lang="en-US" dirty="0"/>
          </a:p>
        </p:txBody>
      </p:sp>
      <p:sp>
        <p:nvSpPr>
          <p:cNvPr id="24" name="TextBox 23"/>
          <p:cNvSpPr txBox="1"/>
          <p:nvPr/>
        </p:nvSpPr>
        <p:spPr>
          <a:xfrm>
            <a:off x="1691680" y="2420888"/>
            <a:ext cx="864339" cy="646331"/>
          </a:xfrm>
          <a:prstGeom prst="rect">
            <a:avLst/>
          </a:prstGeom>
          <a:noFill/>
        </p:spPr>
        <p:txBody>
          <a:bodyPr wrap="none" rtlCol="0">
            <a:spAutoFit/>
          </a:bodyPr>
          <a:lstStyle/>
          <a:p>
            <a:r>
              <a:rPr lang="en-US" dirty="0" smtClean="0"/>
              <a:t>B</a:t>
            </a:r>
          </a:p>
          <a:p>
            <a:r>
              <a:rPr lang="en-US" dirty="0" smtClean="0"/>
              <a:t>Z = 180</a:t>
            </a:r>
            <a:endParaRPr lang="en-US" dirty="0"/>
          </a:p>
        </p:txBody>
      </p:sp>
      <p:sp>
        <p:nvSpPr>
          <p:cNvPr id="25" name="TextBox 24"/>
          <p:cNvSpPr txBox="1"/>
          <p:nvPr/>
        </p:nvSpPr>
        <p:spPr>
          <a:xfrm>
            <a:off x="1763688" y="5157192"/>
            <a:ext cx="614271" cy="646331"/>
          </a:xfrm>
          <a:prstGeom prst="rect">
            <a:avLst/>
          </a:prstGeom>
          <a:noFill/>
        </p:spPr>
        <p:txBody>
          <a:bodyPr wrap="none" rtlCol="0">
            <a:spAutoFit/>
          </a:bodyPr>
          <a:lstStyle/>
          <a:p>
            <a:r>
              <a:rPr lang="en-US" dirty="0" smtClean="0"/>
              <a:t>A</a:t>
            </a:r>
          </a:p>
          <a:p>
            <a:r>
              <a:rPr lang="en-US" dirty="0" smtClean="0"/>
              <a:t>z = 0</a:t>
            </a:r>
            <a:endParaRPr lang="en-US" dirty="0"/>
          </a:p>
        </p:txBody>
      </p:sp>
      <p:sp>
        <p:nvSpPr>
          <p:cNvPr id="26" name="TextBox 25"/>
          <p:cNvSpPr txBox="1"/>
          <p:nvPr/>
        </p:nvSpPr>
        <p:spPr>
          <a:xfrm>
            <a:off x="4355976" y="5229200"/>
            <a:ext cx="864339" cy="646331"/>
          </a:xfrm>
          <a:prstGeom prst="rect">
            <a:avLst/>
          </a:prstGeom>
          <a:noFill/>
        </p:spPr>
        <p:txBody>
          <a:bodyPr wrap="none" rtlCol="0">
            <a:spAutoFit/>
          </a:bodyPr>
          <a:lstStyle/>
          <a:p>
            <a:r>
              <a:rPr lang="en-US" dirty="0" smtClean="0"/>
              <a:t>F</a:t>
            </a:r>
          </a:p>
          <a:p>
            <a:r>
              <a:rPr lang="en-US" dirty="0" smtClean="0"/>
              <a:t>Z = 200</a:t>
            </a:r>
            <a:endParaRPr lang="en-US" dirty="0"/>
          </a:p>
        </p:txBody>
      </p:sp>
      <p:sp>
        <p:nvSpPr>
          <p:cNvPr id="27" name="TextBox 26"/>
          <p:cNvSpPr txBox="1"/>
          <p:nvPr/>
        </p:nvSpPr>
        <p:spPr>
          <a:xfrm>
            <a:off x="4355976" y="4005064"/>
            <a:ext cx="864339" cy="646331"/>
          </a:xfrm>
          <a:prstGeom prst="rect">
            <a:avLst/>
          </a:prstGeom>
          <a:noFill/>
        </p:spPr>
        <p:txBody>
          <a:bodyPr wrap="none" rtlCol="0">
            <a:spAutoFit/>
          </a:bodyPr>
          <a:lstStyle/>
          <a:p>
            <a:r>
              <a:rPr lang="en-US" dirty="0" smtClean="0"/>
              <a:t>E</a:t>
            </a:r>
          </a:p>
          <a:p>
            <a:r>
              <a:rPr lang="en-US" dirty="0" smtClean="0"/>
              <a:t>Z = 300</a:t>
            </a:r>
            <a:endParaRPr lang="en-US" dirty="0"/>
          </a:p>
        </p:txBody>
      </p:sp>
      <p:sp>
        <p:nvSpPr>
          <p:cNvPr id="28" name="TextBox 27"/>
          <p:cNvSpPr txBox="1"/>
          <p:nvPr/>
        </p:nvSpPr>
        <p:spPr>
          <a:xfrm>
            <a:off x="3923928" y="2996952"/>
            <a:ext cx="864339" cy="646331"/>
          </a:xfrm>
          <a:prstGeom prst="rect">
            <a:avLst/>
          </a:prstGeom>
          <a:noFill/>
        </p:spPr>
        <p:txBody>
          <a:bodyPr wrap="none" rtlCol="0">
            <a:spAutoFit/>
          </a:bodyPr>
          <a:lstStyle/>
          <a:p>
            <a:r>
              <a:rPr lang="en-US" dirty="0" smtClean="0"/>
              <a:t>D</a:t>
            </a:r>
          </a:p>
          <a:p>
            <a:r>
              <a:rPr lang="en-US" dirty="0" smtClean="0"/>
              <a:t>Z = 300</a:t>
            </a:r>
            <a:endParaRPr lang="en-US" dirty="0"/>
          </a:p>
        </p:txBody>
      </p:sp>
      <p:cxnSp>
        <p:nvCxnSpPr>
          <p:cNvPr id="32" name="Straight Connector 31"/>
          <p:cNvCxnSpPr>
            <a:endCxn id="28" idx="1"/>
          </p:cNvCxnSpPr>
          <p:nvPr/>
        </p:nvCxnSpPr>
        <p:spPr>
          <a:xfrm flipH="1" flipV="1">
            <a:off x="3923928" y="3320118"/>
            <a:ext cx="720080" cy="756954"/>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411807"/>
          </a:xfrm>
        </p:spPr>
        <p:txBody>
          <a:bodyPr>
            <a:normAutofit/>
          </a:bodyPr>
          <a:lstStyle/>
          <a:p>
            <a:r>
              <a:rPr lang="en-GB" sz="2800" dirty="0" smtClean="0"/>
              <a:t>Optimal Solution at D and E.</a:t>
            </a:r>
          </a:p>
          <a:p>
            <a:r>
              <a:rPr lang="en-GB" sz="2800" dirty="0" smtClean="0"/>
              <a:t>In fact, any point along the line DE will give this optimal solution.</a:t>
            </a:r>
          </a:p>
          <a:p>
            <a:pPr>
              <a:buNone/>
            </a:pPr>
            <a:r>
              <a:rPr lang="en-GB" sz="2800" u="sng" dirty="0" smtClean="0"/>
              <a:t>REASON</a:t>
            </a:r>
          </a:p>
          <a:p>
            <a:r>
              <a:rPr lang="en-GB" sz="2800" dirty="0" smtClean="0"/>
              <a:t>Both the conditions for alternative optimal solutions were satisfied in this example.</a:t>
            </a:r>
          </a:p>
          <a:p>
            <a:r>
              <a:rPr lang="en-GB" sz="2800" dirty="0" smtClean="0"/>
              <a:t>The objective function was parallel to the constraint (2) and the constraint (2) was a boundary line in the direction of the optimal movement of objective function.</a:t>
            </a:r>
            <a:endParaRPr lang="en-GB"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692696"/>
            <a:ext cx="8229600" cy="5544616"/>
          </a:xfrm>
        </p:spPr>
        <p:txBody>
          <a:bodyPr>
            <a:normAutofit/>
          </a:bodyPr>
          <a:lstStyle/>
          <a:p>
            <a:pPr>
              <a:buNone/>
            </a:pPr>
            <a:r>
              <a:rPr lang="en-GB" sz="2800" u="sng" dirty="0" smtClean="0">
                <a:solidFill>
                  <a:schemeClr val="tx2"/>
                </a:solidFill>
              </a:rPr>
              <a:t>No Feasible Solutions</a:t>
            </a:r>
            <a:endParaRPr lang="en-GB" sz="2800" dirty="0" smtClean="0"/>
          </a:p>
          <a:p>
            <a:pPr>
              <a:buNone/>
            </a:pPr>
            <a:r>
              <a:rPr lang="en-GB" sz="2800" dirty="0" smtClean="0"/>
              <a:t>The system of constraints in an LP problem may have NO points which satisfy all constraints.</a:t>
            </a:r>
          </a:p>
          <a:p>
            <a:pPr>
              <a:buNone/>
            </a:pPr>
            <a:r>
              <a:rPr lang="en-GB" sz="2800" dirty="0" smtClean="0"/>
              <a:t>In such cases, there are no points in the solution set and hence the LP problem is said to have </a:t>
            </a:r>
            <a:r>
              <a:rPr lang="en-GB" sz="2800" u="sng" dirty="0" smtClean="0"/>
              <a:t>no feasible solution.</a:t>
            </a:r>
            <a:endParaRPr lang="en-GB" sz="2800" dirty="0" smtClean="0"/>
          </a:p>
          <a:p>
            <a:pPr>
              <a:buNone/>
            </a:pPr>
            <a:endParaRPr lang="en-GB" sz="2800" dirty="0"/>
          </a:p>
        </p:txBody>
      </p:sp>
      <p:cxnSp>
        <p:nvCxnSpPr>
          <p:cNvPr id="7" name="Straight Arrow Connector 6"/>
          <p:cNvCxnSpPr/>
          <p:nvPr/>
        </p:nvCxnSpPr>
        <p:spPr>
          <a:xfrm flipV="1">
            <a:off x="2843808" y="3573016"/>
            <a:ext cx="0" cy="23762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2843808" y="5949280"/>
            <a:ext cx="3303984" cy="83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843808" y="4365104"/>
            <a:ext cx="1008112" cy="1584176"/>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2843808" y="3933056"/>
            <a:ext cx="1944216" cy="2016224"/>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6712"/>
            <a:ext cx="8363272" cy="5289451"/>
          </a:xfrm>
        </p:spPr>
        <p:txBody>
          <a:bodyPr>
            <a:normAutofit/>
          </a:bodyPr>
          <a:lstStyle/>
          <a:p>
            <a:pPr marL="514350" indent="-514350">
              <a:buNone/>
            </a:pPr>
            <a:r>
              <a:rPr lang="en-GB" sz="2800" u="sng" dirty="0" smtClean="0">
                <a:solidFill>
                  <a:schemeClr val="tx2"/>
                </a:solidFill>
              </a:rPr>
              <a:t>Unbounded Solutions</a:t>
            </a:r>
            <a:endParaRPr lang="en-GB" sz="2800" dirty="0" smtClean="0"/>
          </a:p>
        </p:txBody>
      </p:sp>
      <p:cxnSp>
        <p:nvCxnSpPr>
          <p:cNvPr id="5" name="Straight Arrow Connector 4"/>
          <p:cNvCxnSpPr/>
          <p:nvPr/>
        </p:nvCxnSpPr>
        <p:spPr>
          <a:xfrm flipV="1">
            <a:off x="2771800" y="2132856"/>
            <a:ext cx="0" cy="29523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V="1">
            <a:off x="2771800" y="5085184"/>
            <a:ext cx="3880048" cy="838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771800" y="2492896"/>
            <a:ext cx="1872208" cy="25922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771800" y="3284984"/>
            <a:ext cx="3024336" cy="18002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Applications of Linear Programming</a:t>
            </a:r>
            <a:endParaRPr lang="en-GB" sz="3600" u="sng" dirty="0">
              <a:solidFill>
                <a:schemeClr val="tx2"/>
              </a:solidFill>
            </a:endParaRPr>
          </a:p>
        </p:txBody>
      </p:sp>
      <p:sp>
        <p:nvSpPr>
          <p:cNvPr id="3" name="Content Placeholder 2"/>
          <p:cNvSpPr>
            <a:spLocks noGrp="1"/>
          </p:cNvSpPr>
          <p:nvPr>
            <p:ph idx="1"/>
          </p:nvPr>
        </p:nvSpPr>
        <p:spPr>
          <a:xfrm>
            <a:off x="467544" y="1412776"/>
            <a:ext cx="8229600" cy="532655"/>
          </a:xfrm>
        </p:spPr>
        <p:txBody>
          <a:bodyPr>
            <a:normAutofit/>
          </a:bodyPr>
          <a:lstStyle/>
          <a:p>
            <a:pPr marL="514350" indent="-514350">
              <a:buNone/>
            </a:pPr>
            <a:r>
              <a:rPr lang="en-GB" sz="2800" u="sng" dirty="0" smtClean="0">
                <a:solidFill>
                  <a:schemeClr val="tx2"/>
                </a:solidFill>
              </a:rPr>
              <a:t>Diet Mix Model</a:t>
            </a:r>
            <a:endParaRPr lang="en-GB" sz="2800" dirty="0"/>
          </a:p>
        </p:txBody>
      </p:sp>
      <p:sp>
        <p:nvSpPr>
          <p:cNvPr id="5" name="Content Placeholder 2"/>
          <p:cNvSpPr txBox="1">
            <a:spLocks/>
          </p:cNvSpPr>
          <p:nvPr/>
        </p:nvSpPr>
        <p:spPr>
          <a:xfrm>
            <a:off x="457200" y="1988840"/>
            <a:ext cx="8229600" cy="413732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tabLst/>
              <a:defRPr/>
            </a:pPr>
            <a:r>
              <a:rPr kumimoji="0" lang="en-GB" sz="3200" b="0" i="0" u="none" strike="noStrike" kern="1200" cap="none" spc="0" normalizeH="0" baseline="0" noProof="0" dirty="0" smtClean="0">
                <a:ln>
                  <a:noFill/>
                </a:ln>
                <a:solidFill>
                  <a:schemeClr val="tx1"/>
                </a:solidFill>
                <a:effectLst/>
                <a:uLnTx/>
                <a:uFillTx/>
                <a:latin typeface="+mn-lt"/>
                <a:ea typeface="+mn-ea"/>
                <a:cs typeface="+mn-cs"/>
              </a:rPr>
              <a:t>The</a:t>
            </a:r>
            <a:r>
              <a:rPr kumimoji="0" lang="en-GB" sz="3200" b="0" i="0" u="none" strike="noStrike" kern="1200" cap="none" spc="0" normalizeH="0" noProof="0" dirty="0" smtClean="0">
                <a:ln>
                  <a:noFill/>
                </a:ln>
                <a:solidFill>
                  <a:schemeClr val="tx1"/>
                </a:solidFill>
                <a:effectLst/>
                <a:uLnTx/>
                <a:uFillTx/>
                <a:latin typeface="+mn-lt"/>
                <a:ea typeface="+mn-ea"/>
                <a:cs typeface="+mn-cs"/>
              </a:rPr>
              <a:t> classical diet mix problem involves determining the items which should be included in the meal so as to</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GB" sz="3200" b="0" i="0" u="none" strike="noStrike" kern="1200" cap="none" spc="0" normalizeH="0" baseline="0" noProof="0" dirty="0" smtClean="0">
                <a:ln>
                  <a:noFill/>
                </a:ln>
                <a:solidFill>
                  <a:schemeClr val="tx1"/>
                </a:solidFill>
                <a:effectLst/>
                <a:uLnTx/>
                <a:uFillTx/>
                <a:latin typeface="+mn-lt"/>
                <a:ea typeface="+mn-ea"/>
                <a:cs typeface="+mn-cs"/>
              </a:rPr>
              <a:t>Minimize the cost of the meal while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GB" sz="3200" dirty="0" smtClean="0"/>
              <a:t>Satisfying certain nutritional requirements</a:t>
            </a: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GB"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tabLst/>
              <a:defRPr/>
            </a:pPr>
            <a:endParaRPr kumimoji="0" lang="en-GB"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a:t>
            </a:r>
            <a:endParaRPr lang="en-GB" sz="3600" u="sng" dirty="0"/>
          </a:p>
        </p:txBody>
      </p:sp>
      <p:sp>
        <p:nvSpPr>
          <p:cNvPr id="3" name="Content Placeholder 2"/>
          <p:cNvSpPr>
            <a:spLocks noGrp="1"/>
          </p:cNvSpPr>
          <p:nvPr>
            <p:ph idx="1"/>
          </p:nvPr>
        </p:nvSpPr>
        <p:spPr>
          <a:xfrm>
            <a:off x="395536" y="1340768"/>
            <a:ext cx="8291264" cy="5112568"/>
          </a:xfrm>
        </p:spPr>
        <p:txBody>
          <a:bodyPr>
            <a:normAutofit fontScale="92500" lnSpcReduction="10000"/>
          </a:bodyPr>
          <a:lstStyle/>
          <a:p>
            <a:pPr algn="just"/>
            <a:r>
              <a:rPr lang="en-GB" sz="2800" dirty="0" smtClean="0"/>
              <a:t>A dietician is planning the menu for the evening meal at a university dining hall. </a:t>
            </a:r>
          </a:p>
          <a:p>
            <a:pPr algn="just"/>
            <a:r>
              <a:rPr lang="en-GB" sz="2800" dirty="0" smtClean="0"/>
              <a:t>Three main items will be served, all having different nutritional content. </a:t>
            </a:r>
          </a:p>
          <a:p>
            <a:pPr algn="just"/>
            <a:r>
              <a:rPr lang="en-GB" sz="2800" dirty="0" smtClean="0"/>
              <a:t>The dietician is interested in providing at least the minimum daily requirement of each of three vitamins in this one meal. </a:t>
            </a:r>
          </a:p>
          <a:p>
            <a:pPr algn="just"/>
            <a:r>
              <a:rPr lang="en-GB" sz="2800" dirty="0" smtClean="0"/>
              <a:t>Following table summarizes the vitamin contents per ounce of each type of food, the cost per ounce of each food, and minimum daily requirements (MDR) for the three vitamins.</a:t>
            </a:r>
          </a:p>
          <a:p>
            <a:pPr algn="just"/>
            <a:r>
              <a:rPr lang="en-GB" sz="2800" dirty="0" smtClean="0"/>
              <a:t> Any combination of the three foods may be selected as long as the total serving size is at least 9 ounces.</a:t>
            </a:r>
            <a:endParaRPr lang="en-GB" sz="2800" baseline="30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Diet Mix Example Cont’d...</a:t>
            </a:r>
            <a:endParaRPr lang="en-GB" sz="3600" u="sng" dirty="0"/>
          </a:p>
        </p:txBody>
      </p:sp>
      <p:graphicFrame>
        <p:nvGraphicFramePr>
          <p:cNvPr id="4" name="Content Placeholder 3"/>
          <p:cNvGraphicFramePr>
            <a:graphicFrameLocks noGrp="1"/>
          </p:cNvGraphicFramePr>
          <p:nvPr>
            <p:ph idx="1"/>
          </p:nvPr>
        </p:nvGraphicFramePr>
        <p:xfrm>
          <a:off x="457200" y="1628800"/>
          <a:ext cx="8229600" cy="2788920"/>
        </p:xfrm>
        <a:graphic>
          <a:graphicData uri="http://schemas.openxmlformats.org/drawingml/2006/table">
            <a:tbl>
              <a:tblPr firstRow="1" bandRow="1">
                <a:tableStyleId>{2D5ABB26-0587-4C30-8999-92F81FD0307C}</a:tableStyleId>
              </a:tblPr>
              <a:tblGrid>
                <a:gridCol w="3538736"/>
                <a:gridCol w="1008112"/>
                <a:gridCol w="1008112"/>
                <a:gridCol w="1028720"/>
                <a:gridCol w="1645920"/>
              </a:tblGrid>
              <a:tr h="370840">
                <a:tc>
                  <a:txBody>
                    <a:bodyPr/>
                    <a:lstStyle/>
                    <a:p>
                      <a:endParaRPr lang="en-US" dirty="0"/>
                    </a:p>
                  </a:txBody>
                  <a:tcPr>
                    <a:lnT w="28575" cap="flat" cmpd="sng" algn="ctr">
                      <a:solidFill>
                        <a:schemeClr val="tx1"/>
                      </a:solidFill>
                      <a:prstDash val="solid"/>
                      <a:round/>
                      <a:headEnd type="none" w="med" len="med"/>
                      <a:tailEnd type="none" w="med" len="med"/>
                    </a:lnT>
                  </a:tcPr>
                </a:tc>
                <a:tc gridSpan="3">
                  <a:txBody>
                    <a:bodyPr/>
                    <a:lstStyle/>
                    <a:p>
                      <a:pPr algn="ctr"/>
                      <a:r>
                        <a:rPr lang="en-US" sz="2000" dirty="0" smtClean="0"/>
                        <a:t>Vitamins </a:t>
                      </a:r>
                      <a:endParaRPr lang="en-US" b="1" dirty="0"/>
                    </a:p>
                  </a:txBody>
                  <a:tcP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T w="28575" cap="flat" cmpd="sng" algn="ctr">
                      <a:solidFill>
                        <a:schemeClr val="tx1"/>
                      </a:solidFill>
                      <a:prstDash val="solid"/>
                      <a:round/>
                      <a:headEnd type="none" w="med" len="med"/>
                      <a:tailEnd type="none" w="med" len="med"/>
                    </a:lnT>
                  </a:tcPr>
                </a:tc>
              </a:tr>
              <a:tr h="370840">
                <a:tc>
                  <a:txBody>
                    <a:bodyPr/>
                    <a:lstStyle/>
                    <a:p>
                      <a:r>
                        <a:rPr lang="en-US" sz="2000" dirty="0" smtClean="0"/>
                        <a:t>Food</a:t>
                      </a:r>
                      <a:endParaRPr lang="en-US" sz="2000" b="1" dirty="0"/>
                    </a:p>
                  </a:txBody>
                  <a:tcPr>
                    <a:lnB w="12700" cap="flat" cmpd="sng" algn="ctr">
                      <a:solidFill>
                        <a:schemeClr val="tx1"/>
                      </a:solidFill>
                      <a:prstDash val="solid"/>
                      <a:round/>
                      <a:headEnd type="none" w="med" len="med"/>
                      <a:tailEnd type="none" w="med" len="med"/>
                    </a:lnB>
                  </a:tcPr>
                </a:tc>
                <a:tc>
                  <a:txBody>
                    <a:bodyPr/>
                    <a:lstStyle/>
                    <a:p>
                      <a:r>
                        <a:rPr lang="en-US" dirty="0" smtClean="0"/>
                        <a:t>1</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2</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3</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dirty="0" smtClean="0"/>
                        <a:t>Cost</a:t>
                      </a:r>
                      <a:r>
                        <a:rPr lang="en-US" baseline="0" dirty="0" smtClean="0"/>
                        <a:t> per Oz, $</a:t>
                      </a:r>
                      <a:endParaRPr lang="en-US" b="1" dirty="0"/>
                    </a:p>
                  </a:txBody>
                  <a:tcPr>
                    <a:lnB w="12700" cap="flat" cmpd="sng" algn="ctr">
                      <a:solidFill>
                        <a:schemeClr val="tx1"/>
                      </a:solidFill>
                      <a:prstDash val="solid"/>
                      <a:round/>
                      <a:headEnd type="none" w="med" len="med"/>
                      <a:tailEnd type="none" w="med" len="med"/>
                    </a:lnB>
                  </a:tcPr>
                </a:tc>
              </a:tr>
              <a:tr h="370840">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50mg</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20mg</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10mg</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0.10</a:t>
                      </a:r>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dirty="0" smtClean="0"/>
                        <a:t>2</a:t>
                      </a:r>
                      <a:endParaRPr lang="en-US" dirty="0"/>
                    </a:p>
                  </a:txBody>
                  <a:tcPr/>
                </a:tc>
                <a:tc>
                  <a:txBody>
                    <a:bodyPr/>
                    <a:lstStyle/>
                    <a:p>
                      <a:r>
                        <a:rPr lang="en-US" dirty="0" smtClean="0"/>
                        <a:t>30mg</a:t>
                      </a:r>
                      <a:endParaRPr lang="en-US" dirty="0"/>
                    </a:p>
                  </a:txBody>
                  <a:tcPr/>
                </a:tc>
                <a:tc>
                  <a:txBody>
                    <a:bodyPr/>
                    <a:lstStyle/>
                    <a:p>
                      <a:r>
                        <a:rPr lang="en-US" dirty="0" smtClean="0"/>
                        <a:t>10mg</a:t>
                      </a:r>
                      <a:endParaRPr lang="en-US" dirty="0"/>
                    </a:p>
                  </a:txBody>
                  <a:tcPr/>
                </a:tc>
                <a:tc>
                  <a:txBody>
                    <a:bodyPr/>
                    <a:lstStyle/>
                    <a:p>
                      <a:r>
                        <a:rPr lang="en-US" dirty="0" smtClean="0"/>
                        <a:t>50mg</a:t>
                      </a:r>
                      <a:endParaRPr lang="en-US" dirty="0"/>
                    </a:p>
                  </a:txBody>
                  <a:tcPr/>
                </a:tc>
                <a:tc>
                  <a:txBody>
                    <a:bodyPr/>
                    <a:lstStyle/>
                    <a:p>
                      <a:r>
                        <a:rPr lang="en-US" dirty="0" smtClean="0"/>
                        <a:t>0.15</a:t>
                      </a:r>
                      <a:endParaRPr lang="en-US" dirty="0"/>
                    </a:p>
                  </a:txBody>
                  <a:tcPr/>
                </a:tc>
              </a:tr>
              <a:tr h="370840">
                <a:tc>
                  <a:txBody>
                    <a:bodyPr/>
                    <a:lstStyle/>
                    <a:p>
                      <a:r>
                        <a:rPr lang="en-US" dirty="0" smtClean="0"/>
                        <a:t>3</a:t>
                      </a:r>
                      <a:endParaRPr lang="en-US" dirty="0"/>
                    </a:p>
                  </a:txBody>
                  <a:tcPr/>
                </a:tc>
                <a:tc>
                  <a:txBody>
                    <a:bodyPr/>
                    <a:lstStyle/>
                    <a:p>
                      <a:r>
                        <a:rPr lang="en-US" dirty="0" smtClean="0"/>
                        <a:t>20mg</a:t>
                      </a:r>
                      <a:endParaRPr lang="en-US" dirty="0"/>
                    </a:p>
                  </a:txBody>
                  <a:tcPr/>
                </a:tc>
                <a:tc>
                  <a:txBody>
                    <a:bodyPr/>
                    <a:lstStyle/>
                    <a:p>
                      <a:r>
                        <a:rPr lang="en-US" dirty="0" smtClean="0"/>
                        <a:t>30mg</a:t>
                      </a:r>
                      <a:endParaRPr lang="en-US" dirty="0"/>
                    </a:p>
                  </a:txBody>
                  <a:tcPr/>
                </a:tc>
                <a:tc>
                  <a:txBody>
                    <a:bodyPr/>
                    <a:lstStyle/>
                    <a:p>
                      <a:r>
                        <a:rPr lang="en-US" dirty="0" smtClean="0"/>
                        <a:t>20mg</a:t>
                      </a:r>
                      <a:endParaRPr lang="en-US" dirty="0"/>
                    </a:p>
                  </a:txBody>
                  <a:tcPr/>
                </a:tc>
                <a:tc>
                  <a:txBody>
                    <a:bodyPr/>
                    <a:lstStyle/>
                    <a:p>
                      <a:r>
                        <a:rPr lang="en-US" dirty="0" smtClean="0"/>
                        <a:t>0.12</a:t>
                      </a:r>
                      <a:endParaRPr lang="en-US" dirty="0"/>
                    </a:p>
                  </a:txBody>
                  <a:tcPr/>
                </a:tc>
              </a:tr>
              <a:tr h="370840">
                <a:tc>
                  <a:txBody>
                    <a:bodyPr/>
                    <a:lstStyle/>
                    <a:p>
                      <a:r>
                        <a:rPr lang="en-US" dirty="0" smtClean="0"/>
                        <a:t>Minimum daily requirement (MDR)</a:t>
                      </a:r>
                      <a:endParaRPr lang="en-US" dirty="0"/>
                    </a:p>
                  </a:txBody>
                  <a:tcPr>
                    <a:lnB w="28575" cap="flat" cmpd="sng" algn="ctr">
                      <a:solidFill>
                        <a:schemeClr val="tx1"/>
                      </a:solidFill>
                      <a:prstDash val="solid"/>
                      <a:round/>
                      <a:headEnd type="none" w="med" len="med"/>
                      <a:tailEnd type="none" w="med" len="med"/>
                    </a:lnB>
                  </a:tcPr>
                </a:tc>
                <a:tc>
                  <a:txBody>
                    <a:bodyPr/>
                    <a:lstStyle/>
                    <a:p>
                      <a:r>
                        <a:rPr lang="en-US" dirty="0" smtClean="0"/>
                        <a:t>290mg</a:t>
                      </a:r>
                      <a:endParaRPr lang="en-US" dirty="0"/>
                    </a:p>
                  </a:txBody>
                  <a:tcPr>
                    <a:lnB w="28575" cap="flat" cmpd="sng" algn="ctr">
                      <a:solidFill>
                        <a:schemeClr val="tx1"/>
                      </a:solidFill>
                      <a:prstDash val="solid"/>
                      <a:round/>
                      <a:headEnd type="none" w="med" len="med"/>
                      <a:tailEnd type="none" w="med" len="med"/>
                    </a:lnB>
                  </a:tcPr>
                </a:tc>
                <a:tc>
                  <a:txBody>
                    <a:bodyPr/>
                    <a:lstStyle/>
                    <a:p>
                      <a:r>
                        <a:rPr lang="en-US" dirty="0" smtClean="0"/>
                        <a:t>200mg</a:t>
                      </a:r>
                      <a:endParaRPr lang="en-US" dirty="0"/>
                    </a:p>
                  </a:txBody>
                  <a:tcPr>
                    <a:lnB w="28575" cap="flat" cmpd="sng" algn="ctr">
                      <a:solidFill>
                        <a:schemeClr val="tx1"/>
                      </a:solidFill>
                      <a:prstDash val="solid"/>
                      <a:round/>
                      <a:headEnd type="none" w="med" len="med"/>
                      <a:tailEnd type="none" w="med" len="med"/>
                    </a:lnB>
                  </a:tcPr>
                </a:tc>
                <a:tc>
                  <a:txBody>
                    <a:bodyPr/>
                    <a:lstStyle/>
                    <a:p>
                      <a:r>
                        <a:rPr lang="en-US" dirty="0" smtClean="0"/>
                        <a:t>210mg</a:t>
                      </a:r>
                      <a:endParaRPr lang="en-US" dirty="0"/>
                    </a:p>
                  </a:txBody>
                  <a:tcPr>
                    <a:lnB w="28575" cap="flat" cmpd="sng" algn="ctr">
                      <a:solidFill>
                        <a:schemeClr val="tx1"/>
                      </a:solidFill>
                      <a:prstDash val="solid"/>
                      <a:round/>
                      <a:headEnd type="none" w="med" len="med"/>
                      <a:tailEnd type="none" w="med" len="med"/>
                    </a:lnB>
                  </a:tcPr>
                </a:tc>
                <a:tc>
                  <a:txBody>
                    <a:bodyPr/>
                    <a:lstStyle/>
                    <a:p>
                      <a:endParaRPr lang="en-US" dirty="0"/>
                    </a:p>
                  </a:txBody>
                  <a:tcPr>
                    <a:lnB w="28575"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124744"/>
            <a:ext cx="8229600" cy="4209331"/>
          </a:xfrm>
        </p:spPr>
        <p:txBody>
          <a:bodyPr>
            <a:normAutofit fontScale="92500"/>
          </a:bodyPr>
          <a:lstStyle/>
          <a:p>
            <a:pPr marL="0" indent="0" algn="just"/>
            <a:r>
              <a:rPr lang="en-US" dirty="0" smtClean="0"/>
              <a:t> The problem is to determine the number of ounces of each food to be included in the meal.</a:t>
            </a:r>
          </a:p>
          <a:p>
            <a:pPr marL="0" indent="0" algn="just">
              <a:buNone/>
            </a:pPr>
            <a:endParaRPr lang="en-US" dirty="0" smtClean="0"/>
          </a:p>
          <a:p>
            <a:pPr marL="0" indent="0" algn="just"/>
            <a:r>
              <a:rPr lang="en-US" dirty="0" smtClean="0"/>
              <a:t> The objective is to minimize the cost of each meal subject to satisfying minimum daily requirements of the three vitamins as well as the restriction on minimum serving size. </a:t>
            </a:r>
          </a:p>
        </p:txBody>
      </p:sp>
      <p:sp>
        <p:nvSpPr>
          <p:cNvPr id="4" name="Title 1"/>
          <p:cNvSpPr>
            <a:spLocks noGrp="1"/>
          </p:cNvSpPr>
          <p:nvPr>
            <p:ph type="title"/>
          </p:nvPr>
        </p:nvSpPr>
        <p:spPr>
          <a:xfrm>
            <a:off x="457200" y="274638"/>
            <a:ext cx="8229600" cy="1143000"/>
          </a:xfrm>
        </p:spPr>
        <p:txBody>
          <a:bodyPr>
            <a:normAutofit/>
          </a:bodyPr>
          <a:lstStyle/>
          <a:p>
            <a:pPr algn="l"/>
            <a:r>
              <a:rPr lang="en-GB" sz="3600" u="sng" dirty="0" smtClean="0">
                <a:solidFill>
                  <a:schemeClr val="tx2"/>
                </a:solidFill>
              </a:rPr>
              <a:t>Diet Mix Example Cont’d...</a:t>
            </a:r>
            <a:endParaRPr lang="en-GB" sz="3600" u="sng"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1784"/>
            <a:ext cx="8229600" cy="1143000"/>
          </a:xfrm>
        </p:spPr>
        <p:txBody>
          <a:bodyPr/>
          <a:lstStyle/>
          <a:p>
            <a:pPr algn="l"/>
            <a:r>
              <a:rPr lang="en-US" u="sng" dirty="0" smtClean="0">
                <a:solidFill>
                  <a:schemeClr val="tx2"/>
                </a:solidFill>
              </a:rPr>
              <a:t>Solution</a:t>
            </a:r>
            <a:endParaRPr lang="en-US" u="sng" dirty="0">
              <a:solidFill>
                <a:schemeClr val="tx2"/>
              </a:solidFill>
            </a:endParaRPr>
          </a:p>
        </p:txBody>
      </p:sp>
      <p:sp>
        <p:nvSpPr>
          <p:cNvPr id="3" name="Content Placeholder 2"/>
          <p:cNvSpPr>
            <a:spLocks noGrp="1"/>
          </p:cNvSpPr>
          <p:nvPr>
            <p:ph idx="1"/>
          </p:nvPr>
        </p:nvSpPr>
        <p:spPr/>
        <p:txBody>
          <a:bodyPr/>
          <a:lstStyle/>
          <a:p>
            <a:pPr marL="0" indent="0" algn="just">
              <a:buNone/>
            </a:pPr>
            <a:r>
              <a:rPr lang="en-US" b="1" dirty="0" smtClean="0"/>
              <a:t>Formulation: </a:t>
            </a:r>
            <a:r>
              <a:rPr lang="en-US" dirty="0" smtClean="0"/>
              <a:t>Let </a:t>
            </a:r>
            <a:r>
              <a:rPr lang="en-US" dirty="0" err="1" smtClean="0"/>
              <a:t>x</a:t>
            </a:r>
            <a:r>
              <a:rPr lang="en-US" baseline="-25000" dirty="0" err="1" smtClean="0"/>
              <a:t>j</a:t>
            </a:r>
            <a:r>
              <a:rPr lang="en-US" dirty="0" smtClean="0"/>
              <a:t> equal the number of ounces included of food j. The objective function should represent the total cost of the meal. Stated in dollars, the total cost equals the sum of the costs of the three items, or</a:t>
            </a:r>
          </a:p>
          <a:p>
            <a:pPr marL="0" indent="0" algn="ctr">
              <a:buNone/>
            </a:pPr>
            <a:r>
              <a:rPr lang="en-US" dirty="0" smtClean="0"/>
              <a:t>Z = 0.10x</a:t>
            </a:r>
            <a:r>
              <a:rPr lang="en-US" baseline="-25000" dirty="0" smtClean="0"/>
              <a:t>1</a:t>
            </a:r>
            <a:r>
              <a:rPr lang="en-US" dirty="0" smtClean="0"/>
              <a:t> + 0.15x</a:t>
            </a:r>
            <a:r>
              <a:rPr lang="en-US" baseline="-25000" dirty="0" smtClean="0"/>
              <a:t>2</a:t>
            </a:r>
            <a:r>
              <a:rPr lang="en-US" dirty="0" smtClean="0"/>
              <a:t> + 0.12x</a:t>
            </a:r>
            <a:r>
              <a:rPr lang="en-US" baseline="-25000" dirty="0" smtClean="0"/>
              <a:t>3</a:t>
            </a:r>
          </a:p>
          <a:p>
            <a:pPr>
              <a:buNone/>
            </a:pP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196752"/>
            <a:ext cx="8219256" cy="5040560"/>
          </a:xfrm>
        </p:spPr>
        <p:txBody>
          <a:bodyPr>
            <a:normAutofit lnSpcReduction="10000"/>
          </a:bodyPr>
          <a:lstStyle/>
          <a:p>
            <a:pPr marL="0" indent="0">
              <a:buNone/>
            </a:pPr>
            <a:r>
              <a:rPr lang="en-US" dirty="0" smtClean="0"/>
              <a:t>The constraint for each vitamin will have the form.</a:t>
            </a:r>
          </a:p>
          <a:p>
            <a:pPr marL="0" indent="0" algn="ctr">
              <a:buNone/>
            </a:pPr>
            <a:endParaRPr lang="en-US" dirty="0" smtClean="0"/>
          </a:p>
          <a:p>
            <a:pPr marL="0" indent="0" algn="ctr">
              <a:buNone/>
            </a:pPr>
            <a:r>
              <a:rPr lang="en-US" sz="3600" b="1" dirty="0" smtClean="0"/>
              <a:t>Milligrams of vitamin intake ≥ MDR</a:t>
            </a:r>
          </a:p>
          <a:p>
            <a:pPr marL="0" indent="0">
              <a:buNone/>
            </a:pPr>
            <a:endParaRPr lang="en-US" b="1" dirty="0" smtClean="0"/>
          </a:p>
          <a:p>
            <a:pPr marL="0" indent="0">
              <a:buNone/>
            </a:pPr>
            <a:r>
              <a:rPr lang="en-US" dirty="0" smtClean="0"/>
              <a:t>OR</a:t>
            </a:r>
          </a:p>
          <a:p>
            <a:pPr marL="0" indent="0">
              <a:buNone/>
            </a:pPr>
            <a:endParaRPr lang="en-US" dirty="0" smtClean="0"/>
          </a:p>
          <a:p>
            <a:pPr marL="0" indent="0">
              <a:buNone/>
            </a:pPr>
            <a:r>
              <a:rPr lang="en-US" dirty="0" smtClean="0"/>
              <a:t>Milligrams from food 1 + milligram from food 2+ milligram from food 3 ≥ MDR</a:t>
            </a:r>
          </a:p>
        </p:txBody>
      </p:sp>
      <p:sp>
        <p:nvSpPr>
          <p:cNvPr id="4" name="Title 1"/>
          <p:cNvSpPr>
            <a:spLocks noGrp="1"/>
          </p:cNvSpPr>
          <p:nvPr>
            <p:ph type="title"/>
          </p:nvPr>
        </p:nvSpPr>
        <p:spPr>
          <a:xfrm>
            <a:off x="457200" y="274638"/>
            <a:ext cx="8229600" cy="1143000"/>
          </a:xfrm>
        </p:spPr>
        <p:txBody>
          <a:bodyPr/>
          <a:lstStyle/>
          <a:p>
            <a:pPr algn="l"/>
            <a:r>
              <a:rPr lang="en-US" u="sng" dirty="0" smtClean="0">
                <a:solidFill>
                  <a:schemeClr val="tx2"/>
                </a:solidFill>
              </a:rPr>
              <a:t>Solution cont’d</a:t>
            </a:r>
            <a:endParaRPr lang="en-US" u="sng" dirty="0">
              <a:solidFill>
                <a:schemeClr val="tx2"/>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196752"/>
            <a:ext cx="8291264" cy="4929411"/>
          </a:xfrm>
        </p:spPr>
        <p:txBody>
          <a:bodyPr>
            <a:normAutofit fontScale="92500"/>
          </a:bodyPr>
          <a:lstStyle/>
          <a:p>
            <a:pPr marL="0" indent="0">
              <a:buNone/>
            </a:pPr>
            <a:r>
              <a:rPr lang="en-US" dirty="0" smtClean="0"/>
              <a:t>The constraints are, respectively,</a:t>
            </a:r>
          </a:p>
          <a:p>
            <a:pPr marL="0" indent="0">
              <a:buNone/>
            </a:pPr>
            <a:r>
              <a:rPr lang="en-US" dirty="0" smtClean="0"/>
              <a:t>	50x</a:t>
            </a:r>
            <a:r>
              <a:rPr lang="en-US" baseline="-25000" dirty="0" smtClean="0"/>
              <a:t>1</a:t>
            </a:r>
            <a:r>
              <a:rPr lang="en-US" dirty="0" smtClean="0"/>
              <a:t> + 30x</a:t>
            </a:r>
            <a:r>
              <a:rPr lang="en-US" baseline="-25000" dirty="0" smtClean="0"/>
              <a:t>2</a:t>
            </a:r>
            <a:r>
              <a:rPr lang="en-US" dirty="0" smtClean="0"/>
              <a:t> + 20x</a:t>
            </a:r>
            <a:r>
              <a:rPr lang="en-US" baseline="-25000" dirty="0" smtClean="0"/>
              <a:t>3</a:t>
            </a:r>
            <a:r>
              <a:rPr lang="en-US" dirty="0" smtClean="0"/>
              <a:t> ≥ 290	(vitamin 1)</a:t>
            </a:r>
          </a:p>
          <a:p>
            <a:pPr marL="0" indent="0">
              <a:buNone/>
            </a:pPr>
            <a:r>
              <a:rPr lang="en-US" dirty="0" smtClean="0"/>
              <a:t>	20x</a:t>
            </a:r>
            <a:r>
              <a:rPr lang="en-US" baseline="-25000" dirty="0" smtClean="0"/>
              <a:t>1</a:t>
            </a:r>
            <a:r>
              <a:rPr lang="en-US" dirty="0" smtClean="0"/>
              <a:t> + 10x</a:t>
            </a:r>
            <a:r>
              <a:rPr lang="en-US" baseline="-25000" dirty="0" smtClean="0"/>
              <a:t>2</a:t>
            </a:r>
            <a:r>
              <a:rPr lang="en-US" dirty="0" smtClean="0"/>
              <a:t> + 30x</a:t>
            </a:r>
            <a:r>
              <a:rPr lang="en-US" baseline="-25000" dirty="0" smtClean="0"/>
              <a:t>3</a:t>
            </a:r>
            <a:r>
              <a:rPr lang="en-US" dirty="0" smtClean="0"/>
              <a:t> ≥ 200 	(vitamin 2)</a:t>
            </a:r>
          </a:p>
          <a:p>
            <a:pPr marL="0" indent="0">
              <a:buNone/>
            </a:pPr>
            <a:r>
              <a:rPr lang="en-US" dirty="0" smtClean="0"/>
              <a:t>	10x</a:t>
            </a:r>
            <a:r>
              <a:rPr lang="en-US" baseline="-25000" dirty="0" smtClean="0"/>
              <a:t>1</a:t>
            </a:r>
            <a:r>
              <a:rPr lang="en-US" dirty="0" smtClean="0"/>
              <a:t> + 50x</a:t>
            </a:r>
            <a:r>
              <a:rPr lang="en-US" baseline="-25000" dirty="0" smtClean="0"/>
              <a:t>2</a:t>
            </a:r>
            <a:r>
              <a:rPr lang="en-US" dirty="0" smtClean="0"/>
              <a:t> + 20x</a:t>
            </a:r>
            <a:r>
              <a:rPr lang="en-US" baseline="-25000" dirty="0" smtClean="0"/>
              <a:t>3</a:t>
            </a:r>
            <a:r>
              <a:rPr lang="en-US" dirty="0" smtClean="0"/>
              <a:t> ≥ 210 	(vitamin 3)</a:t>
            </a:r>
          </a:p>
          <a:p>
            <a:pPr marL="0" indent="0">
              <a:buNone/>
            </a:pPr>
            <a:endParaRPr lang="en-US" dirty="0" smtClean="0"/>
          </a:p>
          <a:p>
            <a:pPr marL="0" indent="0">
              <a:buNone/>
            </a:pPr>
            <a:r>
              <a:rPr lang="en-US" dirty="0" smtClean="0"/>
              <a:t>The restriction that the serving size be at least 9 ounces is stated as</a:t>
            </a:r>
          </a:p>
          <a:p>
            <a:pPr marL="0" indent="0" algn="ctr">
              <a:buNone/>
            </a:pPr>
            <a:endParaRPr lang="en-US" dirty="0" smtClean="0"/>
          </a:p>
          <a:p>
            <a:pPr marL="0" indent="0" algn="ctr">
              <a:buNone/>
            </a:pPr>
            <a:r>
              <a:rPr lang="en-US" dirty="0"/>
              <a:t>x</a:t>
            </a:r>
            <a:r>
              <a:rPr lang="en-US" baseline="-25000" dirty="0"/>
              <a:t>1</a:t>
            </a:r>
            <a:r>
              <a:rPr lang="en-US" dirty="0" smtClean="0"/>
              <a:t> + </a:t>
            </a:r>
            <a:r>
              <a:rPr lang="en-US" dirty="0"/>
              <a:t>x</a:t>
            </a:r>
            <a:r>
              <a:rPr lang="en-US" baseline="-25000" dirty="0"/>
              <a:t>2</a:t>
            </a:r>
            <a:r>
              <a:rPr lang="en-US" dirty="0"/>
              <a:t>+ x</a:t>
            </a:r>
            <a:r>
              <a:rPr lang="en-US" baseline="-25000" dirty="0"/>
              <a:t>3</a:t>
            </a:r>
            <a:r>
              <a:rPr lang="en-US" dirty="0" smtClean="0"/>
              <a:t> ≥ 9	(minimum serving size)</a:t>
            </a:r>
          </a:p>
        </p:txBody>
      </p:sp>
      <p:sp>
        <p:nvSpPr>
          <p:cNvPr id="4" name="Title 1"/>
          <p:cNvSpPr>
            <a:spLocks noGrp="1"/>
          </p:cNvSpPr>
          <p:nvPr>
            <p:ph type="title"/>
          </p:nvPr>
        </p:nvSpPr>
        <p:spPr>
          <a:xfrm>
            <a:off x="457200" y="274638"/>
            <a:ext cx="8229600" cy="1143000"/>
          </a:xfrm>
        </p:spPr>
        <p:txBody>
          <a:bodyPr/>
          <a:lstStyle/>
          <a:p>
            <a:pPr algn="l"/>
            <a:r>
              <a:rPr lang="en-US" u="sng" dirty="0" smtClean="0">
                <a:solidFill>
                  <a:schemeClr val="tx2"/>
                </a:solidFill>
              </a:rPr>
              <a:t>Solution cont’d</a:t>
            </a:r>
            <a:endParaRPr lang="en-US" u="sng" dirty="0">
              <a:solidFill>
                <a:schemeClr val="tx2"/>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a:buNone/>
            </a:pPr>
            <a:r>
              <a:rPr lang="en-GB" sz="2800" dirty="0" smtClean="0"/>
              <a:t>The complete formulation of the problem is as follows:</a:t>
            </a:r>
          </a:p>
          <a:p>
            <a:pPr>
              <a:buNone/>
            </a:pPr>
            <a:endParaRPr lang="en-GB" sz="2800" dirty="0" smtClean="0"/>
          </a:p>
          <a:p>
            <a:pPr>
              <a:buNone/>
            </a:pPr>
            <a:r>
              <a:rPr lang="en-GB" sz="2800" dirty="0" smtClean="0"/>
              <a:t>Minimize	z = 0.10x</a:t>
            </a:r>
            <a:r>
              <a:rPr lang="en-GB" sz="2800" baseline="-25000" dirty="0" smtClean="0"/>
              <a:t>1</a:t>
            </a:r>
            <a:r>
              <a:rPr lang="en-GB" sz="2800" dirty="0" smtClean="0"/>
              <a:t> + 0.15x</a:t>
            </a:r>
            <a:r>
              <a:rPr lang="en-GB" sz="2800" baseline="-25000" dirty="0" smtClean="0"/>
              <a:t>2</a:t>
            </a:r>
            <a:r>
              <a:rPr lang="en-GB" sz="2800" dirty="0" smtClean="0"/>
              <a:t> + 0.12x</a:t>
            </a:r>
            <a:r>
              <a:rPr lang="en-GB" sz="2800" baseline="-25000" dirty="0" smtClean="0"/>
              <a:t>3</a:t>
            </a:r>
          </a:p>
          <a:p>
            <a:pPr>
              <a:buNone/>
            </a:pPr>
            <a:r>
              <a:rPr lang="en-GB" sz="2800" dirty="0" smtClean="0"/>
              <a:t>subject to	50x</a:t>
            </a:r>
            <a:r>
              <a:rPr lang="en-GB" sz="2800" baseline="-25000" dirty="0" smtClean="0"/>
              <a:t>1</a:t>
            </a:r>
            <a:r>
              <a:rPr lang="en-GB" sz="2800" dirty="0" smtClean="0"/>
              <a:t> + 30x</a:t>
            </a:r>
            <a:r>
              <a:rPr lang="en-GB" sz="2800" baseline="-25000" dirty="0" smtClean="0"/>
              <a:t>2</a:t>
            </a:r>
            <a:r>
              <a:rPr lang="en-GB" sz="2800" dirty="0" smtClean="0"/>
              <a:t> + 20x</a:t>
            </a:r>
            <a:r>
              <a:rPr lang="en-GB" sz="2800" baseline="-25000" dirty="0" smtClean="0"/>
              <a:t>3</a:t>
            </a:r>
            <a:r>
              <a:rPr lang="en-GB" sz="2800" dirty="0" smtClean="0"/>
              <a:t> ≥ 290</a:t>
            </a:r>
          </a:p>
          <a:p>
            <a:pPr>
              <a:buNone/>
            </a:pPr>
            <a:r>
              <a:rPr lang="en-GB" sz="2800" dirty="0" smtClean="0"/>
              <a:t>			20x</a:t>
            </a:r>
            <a:r>
              <a:rPr lang="en-GB" sz="2800" baseline="-25000" dirty="0" smtClean="0"/>
              <a:t>1</a:t>
            </a:r>
            <a:r>
              <a:rPr lang="en-GB" sz="2800" dirty="0" smtClean="0"/>
              <a:t> + 10x</a:t>
            </a:r>
            <a:r>
              <a:rPr lang="en-GB" sz="2800" baseline="-25000" dirty="0" smtClean="0"/>
              <a:t>2</a:t>
            </a:r>
            <a:r>
              <a:rPr lang="en-GB" sz="2800" dirty="0" smtClean="0"/>
              <a:t> + 30x</a:t>
            </a:r>
            <a:r>
              <a:rPr lang="en-GB" sz="2800" baseline="-25000" dirty="0" smtClean="0"/>
              <a:t>3</a:t>
            </a:r>
            <a:r>
              <a:rPr lang="en-GB" sz="2800" dirty="0" smtClean="0"/>
              <a:t> ≥ 200</a:t>
            </a:r>
          </a:p>
          <a:p>
            <a:pPr>
              <a:buNone/>
            </a:pPr>
            <a:r>
              <a:rPr lang="en-GB" sz="2800" dirty="0" smtClean="0"/>
              <a:t>			10x</a:t>
            </a:r>
            <a:r>
              <a:rPr lang="en-GB" sz="2800" baseline="-25000" dirty="0" smtClean="0"/>
              <a:t>1</a:t>
            </a:r>
            <a:r>
              <a:rPr lang="en-GB" sz="2800" dirty="0" smtClean="0"/>
              <a:t> + 50x</a:t>
            </a:r>
            <a:r>
              <a:rPr lang="en-GB" sz="2800" baseline="-25000" dirty="0" smtClean="0"/>
              <a:t>2</a:t>
            </a:r>
            <a:r>
              <a:rPr lang="en-GB" sz="2800" dirty="0" smtClean="0"/>
              <a:t> + 20x</a:t>
            </a:r>
            <a:r>
              <a:rPr lang="en-GB" sz="2800" baseline="-25000" dirty="0" smtClean="0"/>
              <a:t>3</a:t>
            </a:r>
            <a:r>
              <a:rPr lang="en-GB" sz="2800" dirty="0" smtClean="0"/>
              <a:t> ≥ 210</a:t>
            </a:r>
          </a:p>
          <a:p>
            <a:pPr>
              <a:buNone/>
            </a:pPr>
            <a:r>
              <a:rPr lang="en-GB" sz="2800" dirty="0" smtClean="0"/>
              <a:t>				 x</a:t>
            </a:r>
            <a:r>
              <a:rPr lang="en-GB" sz="2800" baseline="-25000" dirty="0" smtClean="0"/>
              <a:t>1</a:t>
            </a:r>
            <a:r>
              <a:rPr lang="en-GB" sz="2800" dirty="0" smtClean="0"/>
              <a:t>  + x</a:t>
            </a:r>
            <a:r>
              <a:rPr lang="en-GB" sz="2800" baseline="-25000" dirty="0" smtClean="0"/>
              <a:t>2</a:t>
            </a:r>
            <a:r>
              <a:rPr lang="en-GB" sz="2800" dirty="0" smtClean="0"/>
              <a:t> + x</a:t>
            </a:r>
            <a:r>
              <a:rPr lang="en-GB" sz="2800" baseline="-25000" dirty="0" smtClean="0"/>
              <a:t>3</a:t>
            </a:r>
            <a:r>
              <a:rPr lang="en-GB" sz="2800" dirty="0" smtClean="0"/>
              <a:t> ≥ 9</a:t>
            </a:r>
          </a:p>
          <a:p>
            <a:pPr>
              <a:buNone/>
            </a:pPr>
            <a:r>
              <a:rPr lang="en-GB" sz="2800" dirty="0" smtClean="0"/>
              <a:t>				     x</a:t>
            </a:r>
            <a:r>
              <a:rPr lang="en-GB" sz="2800" baseline="-25000" dirty="0" smtClean="0"/>
              <a:t>1</a:t>
            </a:r>
            <a:r>
              <a:rPr lang="en-GB" sz="2800" dirty="0" smtClean="0"/>
              <a:t> , x</a:t>
            </a:r>
            <a:r>
              <a:rPr lang="en-GB" sz="2800" baseline="-25000" dirty="0" smtClean="0"/>
              <a:t>2</a:t>
            </a:r>
            <a:r>
              <a:rPr lang="en-GB" sz="2800" dirty="0" smtClean="0"/>
              <a:t>, x</a:t>
            </a:r>
            <a:r>
              <a:rPr lang="en-GB" sz="2800" baseline="-25000" dirty="0" smtClean="0"/>
              <a:t>3</a:t>
            </a:r>
            <a:r>
              <a:rPr lang="en-GB" sz="2800" dirty="0" smtClean="0"/>
              <a:t> ≥ 0</a:t>
            </a:r>
            <a:endParaRPr lang="en-GB" sz="2800" dirty="0"/>
          </a:p>
        </p:txBody>
      </p:sp>
      <p:sp>
        <p:nvSpPr>
          <p:cNvPr id="5" name="Title 4"/>
          <p:cNvSpPr>
            <a:spLocks noGrp="1"/>
          </p:cNvSpPr>
          <p:nvPr>
            <p:ph type="title"/>
          </p:nvPr>
        </p:nvSpPr>
        <p:spPr/>
        <p:txBody>
          <a:bodyPr/>
          <a:lstStyle/>
          <a:p>
            <a:pPr algn="l"/>
            <a:r>
              <a:rPr lang="en-US" u="sng" dirty="0">
                <a:solidFill>
                  <a:schemeClr val="tx2"/>
                </a:solidFill>
              </a:rPr>
              <a:t>Solution cont’d</a:t>
            </a:r>
            <a:endParaRPr lang="en-GB"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Transportation Model</a:t>
            </a:r>
            <a:endParaRPr lang="en-GB" sz="3600" u="sng" dirty="0"/>
          </a:p>
        </p:txBody>
      </p:sp>
      <p:sp>
        <p:nvSpPr>
          <p:cNvPr id="3" name="Content Placeholder 2"/>
          <p:cNvSpPr>
            <a:spLocks noGrp="1"/>
          </p:cNvSpPr>
          <p:nvPr>
            <p:ph idx="1"/>
          </p:nvPr>
        </p:nvSpPr>
        <p:spPr/>
        <p:txBody>
          <a:bodyPr>
            <a:normAutofit fontScale="85000" lnSpcReduction="20000"/>
          </a:bodyPr>
          <a:lstStyle/>
          <a:p>
            <a:pPr marL="0" indent="0" algn="just"/>
            <a:r>
              <a:rPr lang="en-GB" dirty="0" smtClean="0"/>
              <a:t> Transportation models are possibly the most widely used linear programming models.</a:t>
            </a:r>
          </a:p>
          <a:p>
            <a:pPr marL="0" indent="0" algn="just"/>
            <a:r>
              <a:rPr lang="en-GB" dirty="0" smtClean="0"/>
              <a:t> Oil companies commit tremendous resources to the implementation of such models.</a:t>
            </a:r>
          </a:p>
          <a:p>
            <a:pPr marL="0" indent="0" algn="just"/>
            <a:r>
              <a:rPr lang="en-GB" dirty="0" smtClean="0"/>
              <a:t> The classic example of a transportation problem involves the shipment of some homogeneous commodity from m sources of supply, or </a:t>
            </a:r>
            <a:r>
              <a:rPr lang="en-GB" b="1" dirty="0" smtClean="0"/>
              <a:t>origins</a:t>
            </a:r>
            <a:r>
              <a:rPr lang="en-GB" dirty="0" smtClean="0"/>
              <a:t>, to n points of demand, or </a:t>
            </a:r>
            <a:r>
              <a:rPr lang="en-GB" b="1" dirty="0" smtClean="0"/>
              <a:t>destinations</a:t>
            </a:r>
            <a:r>
              <a:rPr lang="en-GB" dirty="0" smtClean="0"/>
              <a:t>.</a:t>
            </a:r>
          </a:p>
          <a:p>
            <a:pPr marL="0" indent="0" algn="just"/>
            <a:r>
              <a:rPr lang="en-GB" dirty="0" smtClean="0"/>
              <a:t> By homogeneous we mean that there are no significant differences in the quality of the item provided by the different sources of supply.</a:t>
            </a:r>
          </a:p>
          <a:p>
            <a:pPr marL="0" indent="0" algn="just"/>
            <a:r>
              <a:rPr lang="en-GB" dirty="0" smtClean="0"/>
              <a:t> The item characteristics are essentially the same. </a:t>
            </a:r>
            <a:endParaRPr lang="en-GB"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48680"/>
            <a:ext cx="8229600" cy="922114"/>
          </a:xfrm>
        </p:spPr>
        <p:txBody>
          <a:bodyPr>
            <a:normAutofit fontScale="90000"/>
          </a:bodyPr>
          <a:lstStyle/>
          <a:p>
            <a:pPr algn="l"/>
            <a:r>
              <a:rPr lang="en-GB" u="sng" dirty="0" smtClean="0">
                <a:solidFill>
                  <a:schemeClr val="tx2"/>
                </a:solidFill>
              </a:rPr>
              <a:t>Example (Highway Maintenance)</a:t>
            </a:r>
            <a:r>
              <a:rPr lang="en-GB" dirty="0" smtClean="0"/>
              <a:t/>
            </a:r>
            <a:br>
              <a:rPr lang="en-GB" dirty="0" smtClean="0"/>
            </a:br>
            <a:endParaRPr lang="en-US" dirty="0"/>
          </a:p>
        </p:txBody>
      </p:sp>
      <p:sp>
        <p:nvSpPr>
          <p:cNvPr id="3" name="Content Placeholder 2"/>
          <p:cNvSpPr>
            <a:spLocks noGrp="1"/>
          </p:cNvSpPr>
          <p:nvPr>
            <p:ph idx="1"/>
          </p:nvPr>
        </p:nvSpPr>
        <p:spPr>
          <a:xfrm>
            <a:off x="467544" y="1268760"/>
            <a:ext cx="8301608" cy="4813995"/>
          </a:xfrm>
        </p:spPr>
        <p:txBody>
          <a:bodyPr>
            <a:normAutofit fontScale="85000" lnSpcReduction="10000"/>
          </a:bodyPr>
          <a:lstStyle/>
          <a:p>
            <a:pPr algn="just"/>
            <a:r>
              <a:rPr lang="en-GB" dirty="0" smtClean="0"/>
              <a:t>A medium-size city has two locations in the city at which salt and sand stockpiles are maintained for use during winter icing and snowstorms. </a:t>
            </a:r>
          </a:p>
          <a:p>
            <a:pPr algn="just"/>
            <a:r>
              <a:rPr lang="en-GB" dirty="0" smtClean="0"/>
              <a:t>During a storm, salt and sand are distributed from these two locations to four different city zones. </a:t>
            </a:r>
          </a:p>
          <a:p>
            <a:pPr algn="just"/>
            <a:r>
              <a:rPr lang="en-GB" dirty="0" smtClean="0"/>
              <a:t>Occasionally additional salt and sand are needed. However, it is usually impossible to get additional supplies during a storm since they are stockpiled at a central location some distance outside the city.</a:t>
            </a:r>
          </a:p>
          <a:p>
            <a:pPr algn="just"/>
            <a:r>
              <a:rPr lang="en-GB" dirty="0" smtClean="0"/>
              <a:t>City officials hope that there will not be back-to-back storms.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67544" y="1268760"/>
            <a:ext cx="8229600" cy="4608512"/>
          </a:xfrm>
        </p:spPr>
        <p:txBody>
          <a:bodyPr>
            <a:normAutofit lnSpcReduction="10000"/>
          </a:bodyPr>
          <a:lstStyle/>
          <a:p>
            <a:pPr algn="just"/>
            <a:r>
              <a:rPr lang="en-US" dirty="0" smtClean="0"/>
              <a:t>The director of public works is interested in determining the minimum cost of allocating salt and sand supplies during a storm.</a:t>
            </a:r>
          </a:p>
          <a:p>
            <a:pPr algn="just"/>
            <a:r>
              <a:rPr lang="en-US" dirty="0" smtClean="0"/>
              <a:t>Following table summarizes the cost of supplying 1 ton of salt or sand from each stockpile to each city zone.</a:t>
            </a:r>
          </a:p>
          <a:p>
            <a:pPr algn="just"/>
            <a:r>
              <a:rPr lang="en-US" dirty="0" smtClean="0"/>
              <a:t>In addition, stockpile capacities and normal levels of demand for each zone are indicated (in tons)</a:t>
            </a:r>
          </a:p>
        </p:txBody>
      </p:sp>
      <p:sp>
        <p:nvSpPr>
          <p:cNvPr id="3" name="Title 1"/>
          <p:cNvSpPr>
            <a:spLocks noGrp="1"/>
          </p:cNvSpPr>
          <p:nvPr>
            <p:ph type="title"/>
          </p:nvPr>
        </p:nvSpPr>
        <p:spPr>
          <a:xfrm>
            <a:off x="395536" y="548680"/>
            <a:ext cx="8229600" cy="922114"/>
          </a:xfrm>
        </p:spPr>
        <p:txBody>
          <a:bodyPr>
            <a:normAutofit fontScale="90000"/>
          </a:bodyPr>
          <a:lstStyle/>
          <a:p>
            <a:pPr algn="l"/>
            <a:r>
              <a:rPr lang="en-GB" u="sng" dirty="0" smtClean="0">
                <a:solidFill>
                  <a:schemeClr val="tx2"/>
                </a:solidFill>
              </a:rPr>
              <a:t>Example cont’d</a:t>
            </a:r>
            <a:r>
              <a:rPr lang="en-GB" dirty="0" smtClean="0"/>
              <a:t/>
            </a:r>
            <a:br>
              <a:rPr lang="en-GB" dirty="0" smtClean="0"/>
            </a:b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467544" y="1700808"/>
          <a:ext cx="8003232" cy="2574042"/>
        </p:xfrm>
        <a:graphic>
          <a:graphicData uri="http://schemas.openxmlformats.org/drawingml/2006/table">
            <a:tbl>
              <a:tblPr firstRow="1" bandRow="1">
                <a:tableStyleId>{2D5ABB26-0587-4C30-8999-92F81FD0307C}</a:tableStyleId>
              </a:tblPr>
              <a:tblGrid>
                <a:gridCol w="1666528"/>
                <a:gridCol w="864096"/>
                <a:gridCol w="936104"/>
                <a:gridCol w="1008112"/>
                <a:gridCol w="936104"/>
                <a:gridCol w="2592288"/>
              </a:tblGrid>
              <a:tr h="370840">
                <a:tc>
                  <a:txBody>
                    <a:bodyPr/>
                    <a:lstStyle/>
                    <a:p>
                      <a:endParaRPr lang="en-US" dirty="0"/>
                    </a:p>
                  </a:txBody>
                  <a:tcPr>
                    <a:lnR>
                      <a:noFill/>
                    </a:lnR>
                  </a:tcPr>
                </a:tc>
                <a:tc gridSpan="4">
                  <a:txBody>
                    <a:bodyPr/>
                    <a:lstStyle/>
                    <a:p>
                      <a:pPr algn="ctr"/>
                      <a:r>
                        <a:rPr lang="en-US" sz="2400" b="1" dirty="0" smtClean="0"/>
                        <a:t>Zone</a:t>
                      </a:r>
                      <a:endParaRPr lang="en-US" sz="2400" b="1" dirty="0"/>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a:txBody>
                    <a:bodyPr/>
                    <a:lstStyle/>
                    <a:p>
                      <a:endParaRPr lang="en-US" dirty="0"/>
                    </a:p>
                  </a:txBody>
                  <a:tcPr>
                    <a:lnL>
                      <a:noFill/>
                    </a:lnL>
                  </a:tcPr>
                </a:tc>
              </a:tr>
              <a:tr h="370840">
                <a:tc>
                  <a:txBody>
                    <a:bodyPr/>
                    <a:lstStyle/>
                    <a:p>
                      <a:endParaRPr lang="en-US" dirty="0"/>
                    </a:p>
                  </a:txBody>
                  <a:tcPr>
                    <a:lnB w="12700" cap="flat" cmpd="sng" algn="ctr">
                      <a:solidFill>
                        <a:schemeClr val="tx1"/>
                      </a:solidFill>
                      <a:prstDash val="solid"/>
                      <a:round/>
                      <a:headEnd type="none" w="med" len="med"/>
                      <a:tailEnd type="none" w="med" len="med"/>
                    </a:lnB>
                  </a:tcPr>
                </a:tc>
                <a:tc>
                  <a:txBody>
                    <a:bodyPr/>
                    <a:lstStyle/>
                    <a:p>
                      <a:r>
                        <a:rPr lang="en-US" b="1" dirty="0" smtClean="0"/>
                        <a:t>1</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2</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3</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4</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Maximum Supply, Tons</a:t>
                      </a:r>
                      <a:endParaRPr lang="en-US" b="1" dirty="0"/>
                    </a:p>
                  </a:txBody>
                  <a:tcPr>
                    <a:lnB w="12700" cap="flat" cmpd="sng" algn="ctr">
                      <a:solidFill>
                        <a:schemeClr val="tx1"/>
                      </a:solidFill>
                      <a:prstDash val="solid"/>
                      <a:round/>
                      <a:headEnd type="none" w="med" len="med"/>
                      <a:tailEnd type="none" w="med" len="med"/>
                    </a:lnB>
                  </a:tcPr>
                </a:tc>
              </a:tr>
              <a:tr h="370840">
                <a:tc>
                  <a:txBody>
                    <a:bodyPr/>
                    <a:lstStyle/>
                    <a:p>
                      <a:r>
                        <a:rPr lang="en-US" b="1" dirty="0" smtClean="0"/>
                        <a:t>Stockpile 1</a:t>
                      </a:r>
                      <a:endParaRPr lang="en-US" b="1" dirty="0"/>
                    </a:p>
                  </a:txBody>
                  <a:tcPr>
                    <a:lnT w="12700" cap="flat" cmpd="sng" algn="ctr">
                      <a:solidFill>
                        <a:schemeClr val="tx1"/>
                      </a:solidFill>
                      <a:prstDash val="solid"/>
                      <a:round/>
                      <a:headEnd type="none" w="med" len="med"/>
                      <a:tailEnd type="none" w="med" len="med"/>
                    </a:lnT>
                  </a:tcPr>
                </a:tc>
                <a:tc>
                  <a:txBody>
                    <a:bodyPr/>
                    <a:lstStyle/>
                    <a:p>
                      <a:r>
                        <a:rPr lang="en-US" dirty="0" smtClean="0"/>
                        <a:t>$2.00</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$3.00</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$1.50</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$2.50</a:t>
                      </a:r>
                      <a:endParaRPr lang="en-US" dirty="0"/>
                    </a:p>
                  </a:txBody>
                  <a:tcPr>
                    <a:lnT w="12700" cap="flat" cmpd="sng" algn="ctr">
                      <a:solidFill>
                        <a:schemeClr val="tx1"/>
                      </a:solidFill>
                      <a:prstDash val="solid"/>
                      <a:round/>
                      <a:headEnd type="none" w="med" len="med"/>
                      <a:tailEnd type="none" w="med" len="med"/>
                    </a:lnT>
                  </a:tcPr>
                </a:tc>
                <a:tc>
                  <a:txBody>
                    <a:bodyPr/>
                    <a:lstStyle/>
                    <a:p>
                      <a:r>
                        <a:rPr lang="en-US" dirty="0" smtClean="0"/>
                        <a:t>900</a:t>
                      </a:r>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b="1" dirty="0" smtClean="0"/>
                        <a:t>Stockpile 2</a:t>
                      </a:r>
                      <a:endParaRPr lang="en-US" b="1" dirty="0"/>
                    </a:p>
                  </a:txBody>
                  <a:tcPr/>
                </a:tc>
                <a:tc>
                  <a:txBody>
                    <a:bodyPr/>
                    <a:lstStyle/>
                    <a:p>
                      <a:r>
                        <a:rPr lang="en-US" dirty="0" smtClean="0"/>
                        <a:t>4.00</a:t>
                      </a:r>
                      <a:endParaRPr lang="en-US" dirty="0"/>
                    </a:p>
                  </a:txBody>
                  <a:tcPr/>
                </a:tc>
                <a:tc>
                  <a:txBody>
                    <a:bodyPr/>
                    <a:lstStyle/>
                    <a:p>
                      <a:r>
                        <a:rPr lang="en-US" dirty="0" smtClean="0"/>
                        <a:t>3.50</a:t>
                      </a:r>
                      <a:endParaRPr lang="en-US" dirty="0"/>
                    </a:p>
                  </a:txBody>
                  <a:tcPr/>
                </a:tc>
                <a:tc>
                  <a:txBody>
                    <a:bodyPr/>
                    <a:lstStyle/>
                    <a:p>
                      <a:r>
                        <a:rPr lang="en-US" dirty="0" smtClean="0"/>
                        <a:t>2.50</a:t>
                      </a:r>
                      <a:endParaRPr lang="en-US" dirty="0"/>
                    </a:p>
                  </a:txBody>
                  <a:tcPr/>
                </a:tc>
                <a:tc>
                  <a:txBody>
                    <a:bodyPr/>
                    <a:lstStyle/>
                    <a:p>
                      <a:r>
                        <a:rPr lang="en-US" dirty="0" smtClean="0"/>
                        <a:t>3.00</a:t>
                      </a:r>
                      <a:endParaRPr lang="en-US" dirty="0"/>
                    </a:p>
                  </a:txBody>
                  <a:tcPr/>
                </a:tc>
                <a:tc>
                  <a:txBody>
                    <a:bodyPr/>
                    <a:lstStyle/>
                    <a:p>
                      <a:r>
                        <a:rPr lang="en-US" dirty="0" smtClean="0"/>
                        <a:t>750</a:t>
                      </a:r>
                      <a:endParaRPr lang="en-US" dirty="0"/>
                    </a:p>
                  </a:txBody>
                  <a:tcPr/>
                </a:tc>
              </a:tr>
              <a:tr h="735082">
                <a:tc>
                  <a:txBody>
                    <a:bodyPr/>
                    <a:lstStyle/>
                    <a:p>
                      <a:r>
                        <a:rPr lang="en-US" b="1" dirty="0" smtClean="0"/>
                        <a:t>Demand,</a:t>
                      </a:r>
                      <a:r>
                        <a:rPr lang="en-US" b="1" baseline="0" dirty="0" smtClean="0"/>
                        <a:t> tons</a:t>
                      </a:r>
                      <a:endParaRPr lang="en-US" b="1" dirty="0"/>
                    </a:p>
                  </a:txBody>
                  <a:tcPr>
                    <a:lnB w="28575" cap="flat" cmpd="sng" algn="ctr">
                      <a:solidFill>
                        <a:schemeClr val="tx1"/>
                      </a:solidFill>
                      <a:prstDash val="solid"/>
                      <a:round/>
                      <a:headEnd type="none" w="med" len="med"/>
                      <a:tailEnd type="none" w="med" len="med"/>
                    </a:lnB>
                  </a:tcPr>
                </a:tc>
                <a:tc>
                  <a:txBody>
                    <a:bodyPr/>
                    <a:lstStyle/>
                    <a:p>
                      <a:r>
                        <a:rPr lang="en-US" dirty="0" smtClean="0"/>
                        <a:t>300</a:t>
                      </a:r>
                      <a:endParaRPr lang="en-US" dirty="0"/>
                    </a:p>
                  </a:txBody>
                  <a:tcPr>
                    <a:lnB w="28575" cap="flat" cmpd="sng" algn="ctr">
                      <a:solidFill>
                        <a:schemeClr val="tx1"/>
                      </a:solidFill>
                      <a:prstDash val="solid"/>
                      <a:round/>
                      <a:headEnd type="none" w="med" len="med"/>
                      <a:tailEnd type="none" w="med" len="med"/>
                    </a:lnB>
                  </a:tcPr>
                </a:tc>
                <a:tc>
                  <a:txBody>
                    <a:bodyPr/>
                    <a:lstStyle/>
                    <a:p>
                      <a:r>
                        <a:rPr lang="en-US" dirty="0" smtClean="0"/>
                        <a:t>450</a:t>
                      </a:r>
                      <a:endParaRPr lang="en-US" dirty="0"/>
                    </a:p>
                  </a:txBody>
                  <a:tcPr>
                    <a:lnB w="28575" cap="flat" cmpd="sng" algn="ctr">
                      <a:solidFill>
                        <a:schemeClr val="tx1"/>
                      </a:solidFill>
                      <a:prstDash val="solid"/>
                      <a:round/>
                      <a:headEnd type="none" w="med" len="med"/>
                      <a:tailEnd type="none" w="med" len="med"/>
                    </a:lnB>
                  </a:tcPr>
                </a:tc>
                <a:tc>
                  <a:txBody>
                    <a:bodyPr/>
                    <a:lstStyle/>
                    <a:p>
                      <a:r>
                        <a:rPr lang="en-US" dirty="0" smtClean="0"/>
                        <a:t>500</a:t>
                      </a:r>
                      <a:endParaRPr lang="en-US" dirty="0"/>
                    </a:p>
                  </a:txBody>
                  <a:tcPr>
                    <a:lnB w="28575" cap="flat" cmpd="sng" algn="ctr">
                      <a:solidFill>
                        <a:schemeClr val="tx1"/>
                      </a:solidFill>
                      <a:prstDash val="solid"/>
                      <a:round/>
                      <a:headEnd type="none" w="med" len="med"/>
                      <a:tailEnd type="none" w="med" len="med"/>
                    </a:lnB>
                  </a:tcPr>
                </a:tc>
                <a:tc>
                  <a:txBody>
                    <a:bodyPr/>
                    <a:lstStyle/>
                    <a:p>
                      <a:r>
                        <a:rPr lang="en-US" dirty="0" smtClean="0"/>
                        <a:t>350</a:t>
                      </a:r>
                      <a:endParaRPr lang="en-US" dirty="0"/>
                    </a:p>
                  </a:txBody>
                  <a:tcPr>
                    <a:lnB w="28575" cap="flat" cmpd="sng" algn="ctr">
                      <a:solidFill>
                        <a:schemeClr val="tx1"/>
                      </a:solidFill>
                      <a:prstDash val="solid"/>
                      <a:round/>
                      <a:headEnd type="none" w="med" len="med"/>
                      <a:tailEnd type="none" w="med" len="med"/>
                    </a:lnB>
                  </a:tcPr>
                </a:tc>
                <a:tc>
                  <a:txBody>
                    <a:bodyPr/>
                    <a:lstStyle/>
                    <a:p>
                      <a:endParaRPr lang="en-US" dirty="0"/>
                    </a:p>
                  </a:txBody>
                  <a:tcPr>
                    <a:lnB w="28575" cap="flat" cmpd="sng" algn="ctr">
                      <a:solidFill>
                        <a:schemeClr val="tx1"/>
                      </a:solidFill>
                      <a:prstDash val="solid"/>
                      <a:round/>
                      <a:headEnd type="none" w="med" len="med"/>
                      <a:tailEnd type="none" w="med" len="med"/>
                    </a:lnB>
                  </a:tcPr>
                </a:tc>
              </a:tr>
            </a:tbl>
          </a:graphicData>
        </a:graphic>
      </p:graphicFrame>
      <p:sp>
        <p:nvSpPr>
          <p:cNvPr id="6" name="Rectangle 5"/>
          <p:cNvSpPr/>
          <p:nvPr/>
        </p:nvSpPr>
        <p:spPr>
          <a:xfrm>
            <a:off x="467544" y="2708920"/>
            <a:ext cx="7992888" cy="369332"/>
          </a:xfrm>
          <a:prstGeom prst="rect">
            <a:avLst/>
          </a:prstGeom>
        </p:spPr>
        <p:txBody>
          <a:bodyPr wrap="square">
            <a:spAutoFit/>
          </a:bodyPr>
          <a:lstStyle/>
          <a:p>
            <a:endParaRPr lang="en-US" dirty="0" smtClean="0"/>
          </a:p>
        </p:txBody>
      </p:sp>
      <p:sp>
        <p:nvSpPr>
          <p:cNvPr id="4" name="Title 1"/>
          <p:cNvSpPr>
            <a:spLocks noGrp="1"/>
          </p:cNvSpPr>
          <p:nvPr>
            <p:ph type="title"/>
          </p:nvPr>
        </p:nvSpPr>
        <p:spPr>
          <a:xfrm>
            <a:off x="395536" y="548680"/>
            <a:ext cx="8229600" cy="922114"/>
          </a:xfrm>
        </p:spPr>
        <p:txBody>
          <a:bodyPr>
            <a:normAutofit fontScale="90000"/>
          </a:bodyPr>
          <a:lstStyle/>
          <a:p>
            <a:pPr algn="l"/>
            <a:r>
              <a:rPr lang="en-GB" u="sng" dirty="0" smtClean="0">
                <a:solidFill>
                  <a:schemeClr val="tx2"/>
                </a:solidFill>
              </a:rPr>
              <a:t>Example cont’d</a:t>
            </a:r>
            <a:r>
              <a:rPr lang="en-GB" dirty="0" smtClean="0"/>
              <a:t/>
            </a:r>
            <a:br>
              <a:rPr lang="en-GB" dirty="0" smtClean="0"/>
            </a:b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124744"/>
            <a:ext cx="8219256" cy="5001419"/>
          </a:xfrm>
        </p:spPr>
        <p:txBody>
          <a:bodyPr>
            <a:normAutofit fontScale="85000" lnSpcReduction="10000"/>
          </a:bodyPr>
          <a:lstStyle/>
          <a:p>
            <a:pPr marL="0" indent="0"/>
            <a:r>
              <a:rPr lang="en-US" dirty="0" smtClean="0"/>
              <a:t> In formulating the linear programming model for this problem, there are eight decisions to make-how many tons should be shipped from each stockpile to each zone.</a:t>
            </a:r>
          </a:p>
          <a:p>
            <a:pPr marL="0" indent="0"/>
            <a:r>
              <a:rPr lang="en-US" dirty="0" smtClean="0"/>
              <a:t> Let </a:t>
            </a:r>
            <a:r>
              <a:rPr lang="en-US" dirty="0" err="1" smtClean="0"/>
              <a:t>x</a:t>
            </a:r>
            <a:r>
              <a:rPr lang="en-US" baseline="-25000" dirty="0" err="1" smtClean="0"/>
              <a:t>ij</a:t>
            </a:r>
            <a:r>
              <a:rPr lang="en-US" dirty="0" smtClean="0"/>
              <a:t> equal the number of tons supplied from stockpile </a:t>
            </a:r>
            <a:r>
              <a:rPr lang="en-US" dirty="0" err="1" smtClean="0"/>
              <a:t>i</a:t>
            </a:r>
            <a:r>
              <a:rPr lang="en-US" dirty="0" smtClean="0"/>
              <a:t> to zone j.</a:t>
            </a:r>
          </a:p>
          <a:p>
            <a:pPr marL="0" indent="0"/>
            <a:r>
              <a:rPr lang="en-US" dirty="0" smtClean="0"/>
              <a:t> For example, x</a:t>
            </a:r>
            <a:r>
              <a:rPr lang="en-US" baseline="-25000" dirty="0" smtClean="0"/>
              <a:t>11</a:t>
            </a:r>
            <a:r>
              <a:rPr lang="en-US" dirty="0" smtClean="0"/>
              <a:t> equals the number of tons supplied by stockpile 1 to zone 1.</a:t>
            </a:r>
          </a:p>
          <a:p>
            <a:pPr marL="0" indent="0"/>
            <a:r>
              <a:rPr lang="en-US" dirty="0" smtClean="0"/>
              <a:t> Similarly, x</a:t>
            </a:r>
            <a:r>
              <a:rPr lang="en-US" baseline="-25000" dirty="0" smtClean="0"/>
              <a:t>23</a:t>
            </a:r>
            <a:r>
              <a:rPr lang="en-US" dirty="0" smtClean="0"/>
              <a:t> equals the number of tons supplied by stockpile 2 to zone 3.</a:t>
            </a:r>
          </a:p>
          <a:p>
            <a:pPr marL="0" indent="0"/>
            <a:r>
              <a:rPr lang="en-US" dirty="0" smtClean="0"/>
              <a:t> This double-subscripted variable conveys more information than the variables x</a:t>
            </a:r>
            <a:r>
              <a:rPr lang="en-US" baseline="-25000" dirty="0" smtClean="0"/>
              <a:t>1</a:t>
            </a:r>
            <a:r>
              <a:rPr lang="en-US" dirty="0" smtClean="0"/>
              <a:t>, x</a:t>
            </a:r>
            <a:r>
              <a:rPr lang="en-US" baseline="-25000" dirty="0" smtClean="0"/>
              <a:t>2</a:t>
            </a:r>
            <a:r>
              <a:rPr lang="en-US" dirty="0" smtClean="0"/>
              <a:t>, ……… x</a:t>
            </a:r>
            <a:r>
              <a:rPr lang="en-US" baseline="-25000" dirty="0" smtClean="0"/>
              <a:t>8</a:t>
            </a:r>
            <a:r>
              <a:rPr lang="en-US" dirty="0" smtClean="0"/>
              <a:t>. </a:t>
            </a:r>
          </a:p>
          <a:p>
            <a:pPr marL="0" indent="0">
              <a:buNone/>
            </a:pPr>
            <a:endParaRPr lang="en-US" dirty="0"/>
          </a:p>
        </p:txBody>
      </p:sp>
      <p:sp>
        <p:nvSpPr>
          <p:cNvPr id="4" name="Title 1"/>
          <p:cNvSpPr>
            <a:spLocks noGrp="1"/>
          </p:cNvSpPr>
          <p:nvPr>
            <p:ph type="title"/>
          </p:nvPr>
        </p:nvSpPr>
        <p:spPr>
          <a:xfrm>
            <a:off x="395536" y="548680"/>
            <a:ext cx="8229600" cy="720080"/>
          </a:xfrm>
        </p:spPr>
        <p:txBody>
          <a:bodyPr>
            <a:normAutofit fontScale="90000"/>
          </a:bodyPr>
          <a:lstStyle/>
          <a:p>
            <a:pPr algn="l"/>
            <a:r>
              <a:rPr lang="en-GB" u="sng" dirty="0" smtClean="0">
                <a:solidFill>
                  <a:schemeClr val="tx2"/>
                </a:solidFill>
              </a:rPr>
              <a:t>Solution</a:t>
            </a:r>
            <a:r>
              <a:rPr lang="en-GB" dirty="0" smtClean="0"/>
              <a:t/>
            </a:r>
            <a:br>
              <a:rPr lang="en-GB" dirty="0" smtClean="0"/>
            </a:b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052736"/>
            <a:ext cx="8229600" cy="5184576"/>
          </a:xfrm>
        </p:spPr>
        <p:txBody>
          <a:bodyPr>
            <a:normAutofit/>
          </a:bodyPr>
          <a:lstStyle/>
          <a:p>
            <a:pPr marL="0" indent="0">
              <a:buNone/>
            </a:pPr>
            <a:r>
              <a:rPr lang="en-US" dirty="0" smtClean="0"/>
              <a:t>Given </a:t>
            </a:r>
            <a:r>
              <a:rPr lang="en-US" dirty="0" smtClean="0"/>
              <a:t>this definition of the decision variables, the total cost of distributing salt and sand has the form:</a:t>
            </a:r>
          </a:p>
          <a:p>
            <a:pPr marL="0" indent="0">
              <a:buNone/>
            </a:pPr>
            <a:endParaRPr lang="en-US" dirty="0" smtClean="0"/>
          </a:p>
          <a:p>
            <a:pPr marL="0" indent="0">
              <a:buNone/>
            </a:pPr>
            <a:r>
              <a:rPr lang="en-US" dirty="0" smtClean="0"/>
              <a:t>Total Cost =  2x</a:t>
            </a:r>
            <a:r>
              <a:rPr lang="en-US" baseline="-25000" dirty="0" smtClean="0"/>
              <a:t>11</a:t>
            </a:r>
            <a:r>
              <a:rPr lang="en-US" dirty="0" smtClean="0"/>
              <a:t> + 3x</a:t>
            </a:r>
            <a:r>
              <a:rPr lang="en-US" baseline="-25000" dirty="0" smtClean="0"/>
              <a:t>12</a:t>
            </a:r>
            <a:r>
              <a:rPr lang="en-US" dirty="0" smtClean="0"/>
              <a:t> + 1.5x</a:t>
            </a:r>
            <a:r>
              <a:rPr lang="en-US" baseline="-25000" dirty="0" smtClean="0"/>
              <a:t>13</a:t>
            </a:r>
            <a:r>
              <a:rPr lang="en-US" dirty="0" smtClean="0"/>
              <a:t> + 2.5x</a:t>
            </a:r>
            <a:r>
              <a:rPr lang="en-US" baseline="-25000" dirty="0" smtClean="0"/>
              <a:t>14</a:t>
            </a:r>
            <a:r>
              <a:rPr lang="en-US" dirty="0" smtClean="0"/>
              <a:t> +  		     4x</a:t>
            </a:r>
            <a:r>
              <a:rPr lang="en-US" baseline="-25000" dirty="0" smtClean="0"/>
              <a:t>21</a:t>
            </a:r>
            <a:r>
              <a:rPr lang="en-US" dirty="0" smtClean="0"/>
              <a:t>  + 3.5x</a:t>
            </a:r>
            <a:r>
              <a:rPr lang="en-US" baseline="-25000" dirty="0" smtClean="0"/>
              <a:t>22</a:t>
            </a:r>
            <a:r>
              <a:rPr lang="en-US" dirty="0" smtClean="0"/>
              <a:t> +2.5x</a:t>
            </a:r>
            <a:r>
              <a:rPr lang="en-US" baseline="-25000" dirty="0" smtClean="0"/>
              <a:t>23</a:t>
            </a:r>
            <a:r>
              <a:rPr lang="en-US" dirty="0" smtClean="0"/>
              <a:t> +3x</a:t>
            </a:r>
            <a:r>
              <a:rPr lang="en-US" baseline="-25000" dirty="0" smtClean="0"/>
              <a:t>24</a:t>
            </a:r>
          </a:p>
          <a:p>
            <a:pPr marL="0" indent="0">
              <a:buNone/>
            </a:pPr>
            <a:endParaRPr lang="en-US" baseline="-25000" dirty="0" smtClean="0"/>
          </a:p>
          <a:p>
            <a:pPr marL="0" indent="0"/>
            <a:r>
              <a:rPr lang="en-US" dirty="0" smtClean="0"/>
              <a:t> This is the objective function that we wish to minimize.</a:t>
            </a:r>
          </a:p>
          <a:p>
            <a:pPr marL="0" indent="0">
              <a:buNone/>
            </a:pPr>
            <a:r>
              <a:rPr lang="en-US" baseline="-25000" dirty="0" smtClean="0"/>
              <a:t>	</a:t>
            </a:r>
          </a:p>
        </p:txBody>
      </p:sp>
      <p:sp>
        <p:nvSpPr>
          <p:cNvPr id="4" name="Title 1"/>
          <p:cNvSpPr>
            <a:spLocks noGrp="1"/>
          </p:cNvSpPr>
          <p:nvPr>
            <p:ph type="title"/>
          </p:nvPr>
        </p:nvSpPr>
        <p:spPr>
          <a:xfrm>
            <a:off x="395536" y="332656"/>
            <a:ext cx="8229600" cy="936104"/>
          </a:xfrm>
        </p:spPr>
        <p:txBody>
          <a:bodyPr>
            <a:normAutofit fontScale="90000"/>
          </a:bodyPr>
          <a:lstStyle/>
          <a:p>
            <a:pPr algn="l"/>
            <a:r>
              <a:rPr lang="en-GB" u="sng" dirty="0" smtClean="0">
                <a:solidFill>
                  <a:schemeClr val="tx2"/>
                </a:solidFill>
              </a:rPr>
              <a:t>Solution cont’d</a:t>
            </a:r>
            <a:r>
              <a:rPr lang="en-GB" dirty="0" smtClean="0"/>
              <a:t/>
            </a:r>
            <a:br>
              <a:rPr lang="en-GB" dirty="0" smtClean="0"/>
            </a:b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9552" y="1556792"/>
            <a:ext cx="8147248" cy="4569371"/>
          </a:xfrm>
        </p:spPr>
        <p:txBody>
          <a:bodyPr>
            <a:normAutofit lnSpcReduction="10000"/>
          </a:bodyPr>
          <a:lstStyle/>
          <a:p>
            <a:pPr marL="0" indent="0">
              <a:buNone/>
            </a:pPr>
            <a:r>
              <a:rPr lang="en-US" dirty="0" smtClean="0"/>
              <a:t>For stockpile 1, the sum of the shipments to all zones cannot exceed 900 tons, or</a:t>
            </a:r>
          </a:p>
          <a:p>
            <a:pPr marL="0" indent="0">
              <a:buNone/>
            </a:pPr>
            <a:endParaRPr lang="en-US" dirty="0" smtClean="0"/>
          </a:p>
          <a:p>
            <a:pPr marL="0" indent="0">
              <a:buNone/>
            </a:pPr>
            <a:r>
              <a:rPr lang="en-US" baseline="-25000" dirty="0" smtClean="0"/>
              <a:t>	</a:t>
            </a:r>
            <a:r>
              <a:rPr lang="en-US" dirty="0" smtClean="0"/>
              <a:t>x</a:t>
            </a:r>
            <a:r>
              <a:rPr lang="en-US" baseline="-25000" dirty="0" smtClean="0"/>
              <a:t>11</a:t>
            </a:r>
            <a:r>
              <a:rPr lang="en-US" dirty="0" smtClean="0"/>
              <a:t> + x</a:t>
            </a:r>
            <a:r>
              <a:rPr lang="en-US" baseline="-25000" dirty="0" smtClean="0"/>
              <a:t>12</a:t>
            </a:r>
            <a:r>
              <a:rPr lang="en-US" dirty="0" smtClean="0"/>
              <a:t> + x</a:t>
            </a:r>
            <a:r>
              <a:rPr lang="en-US" baseline="-25000" dirty="0" smtClean="0"/>
              <a:t>13</a:t>
            </a:r>
            <a:r>
              <a:rPr lang="en-US" dirty="0" smtClean="0"/>
              <a:t> + x</a:t>
            </a:r>
            <a:r>
              <a:rPr lang="en-US" baseline="-25000" dirty="0" smtClean="0"/>
              <a:t>14</a:t>
            </a:r>
            <a:r>
              <a:rPr lang="en-US" dirty="0" smtClean="0"/>
              <a:t> ≤ 900 (stockpile 1)</a:t>
            </a:r>
            <a:endParaRPr lang="en-US" baseline="-25000" dirty="0" smtClean="0"/>
          </a:p>
          <a:p>
            <a:pPr>
              <a:buNone/>
            </a:pPr>
            <a:endParaRPr lang="en-US" dirty="0" smtClean="0"/>
          </a:p>
          <a:p>
            <a:pPr>
              <a:buNone/>
            </a:pPr>
            <a:r>
              <a:rPr lang="en-US" dirty="0" smtClean="0"/>
              <a:t>The same constraint for stockpile 2 is </a:t>
            </a:r>
          </a:p>
          <a:p>
            <a:pPr>
              <a:buNone/>
            </a:pPr>
            <a:endParaRPr lang="en-US" dirty="0" smtClean="0"/>
          </a:p>
          <a:p>
            <a:pPr>
              <a:buNone/>
            </a:pPr>
            <a:r>
              <a:rPr lang="en-US" dirty="0" smtClean="0"/>
              <a:t>		x</a:t>
            </a:r>
            <a:r>
              <a:rPr lang="en-US" baseline="-25000" dirty="0" smtClean="0"/>
              <a:t>21</a:t>
            </a:r>
            <a:r>
              <a:rPr lang="en-US" dirty="0" smtClean="0"/>
              <a:t> + x</a:t>
            </a:r>
            <a:r>
              <a:rPr lang="en-US" baseline="-25000" dirty="0" smtClean="0"/>
              <a:t>22</a:t>
            </a:r>
            <a:r>
              <a:rPr lang="en-US" dirty="0" smtClean="0"/>
              <a:t> + x</a:t>
            </a:r>
            <a:r>
              <a:rPr lang="en-US" baseline="-25000" dirty="0" smtClean="0"/>
              <a:t>23</a:t>
            </a:r>
            <a:r>
              <a:rPr lang="en-US" dirty="0" smtClean="0"/>
              <a:t> + x</a:t>
            </a:r>
            <a:r>
              <a:rPr lang="en-US" baseline="-25000" dirty="0" smtClean="0"/>
              <a:t>24</a:t>
            </a:r>
            <a:r>
              <a:rPr lang="en-US" dirty="0" smtClean="0"/>
              <a:t> ≤ 750 (stockpile 2)</a:t>
            </a:r>
          </a:p>
          <a:p>
            <a:pPr marL="0" indent="0">
              <a:buNone/>
            </a:pPr>
            <a:endParaRPr lang="en-US" dirty="0" smtClean="0"/>
          </a:p>
        </p:txBody>
      </p:sp>
      <p:sp>
        <p:nvSpPr>
          <p:cNvPr id="4" name="Title 1"/>
          <p:cNvSpPr>
            <a:spLocks noGrp="1"/>
          </p:cNvSpPr>
          <p:nvPr>
            <p:ph type="title"/>
          </p:nvPr>
        </p:nvSpPr>
        <p:spPr>
          <a:xfrm>
            <a:off x="395536" y="332656"/>
            <a:ext cx="8229600" cy="936104"/>
          </a:xfrm>
        </p:spPr>
        <p:txBody>
          <a:bodyPr>
            <a:normAutofit fontScale="90000"/>
          </a:bodyPr>
          <a:lstStyle/>
          <a:p>
            <a:pPr algn="l"/>
            <a:r>
              <a:rPr lang="en-GB" u="sng" dirty="0" smtClean="0">
                <a:solidFill>
                  <a:schemeClr val="tx2"/>
                </a:solidFill>
              </a:rPr>
              <a:t>Solution cont’d</a:t>
            </a:r>
            <a:r>
              <a:rPr lang="en-GB" dirty="0" smtClean="0"/>
              <a:t/>
            </a:r>
            <a:br>
              <a:rPr lang="en-GB" dirty="0" smtClean="0"/>
            </a:b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908720"/>
            <a:ext cx="8219256" cy="5217443"/>
          </a:xfrm>
        </p:spPr>
        <p:txBody>
          <a:bodyPr>
            <a:normAutofit fontScale="85000" lnSpcReduction="20000"/>
          </a:bodyPr>
          <a:lstStyle/>
          <a:p>
            <a:pPr marL="0" indent="0"/>
            <a:r>
              <a:rPr lang="en-US" dirty="0" smtClean="0"/>
              <a:t> The final class of constraints should guarantee that each zone receives the quantity demanded.</a:t>
            </a:r>
          </a:p>
          <a:p>
            <a:pPr marL="0" indent="0"/>
            <a:r>
              <a:rPr lang="en-US" dirty="0" smtClean="0"/>
              <a:t> For zone 1, the sum of the shipments from stockpiles 1 and 2 should equal 300 tons, or</a:t>
            </a:r>
          </a:p>
          <a:p>
            <a:pPr marL="0" indent="0" algn="ctr">
              <a:buNone/>
            </a:pPr>
            <a:endParaRPr lang="en-US" dirty="0" smtClean="0"/>
          </a:p>
          <a:p>
            <a:pPr marL="0" indent="0" algn="ctr">
              <a:buNone/>
            </a:pPr>
            <a:r>
              <a:rPr lang="en-US" dirty="0" smtClean="0"/>
              <a:t>x</a:t>
            </a:r>
            <a:r>
              <a:rPr lang="en-US" baseline="-25000" dirty="0" smtClean="0"/>
              <a:t>11</a:t>
            </a:r>
            <a:r>
              <a:rPr lang="en-US" dirty="0" smtClean="0"/>
              <a:t> + x</a:t>
            </a:r>
            <a:r>
              <a:rPr lang="en-US" baseline="-25000" dirty="0" smtClean="0"/>
              <a:t>21</a:t>
            </a:r>
            <a:r>
              <a:rPr lang="en-US" dirty="0" smtClean="0"/>
              <a:t> = 300 (zone 1)</a:t>
            </a:r>
          </a:p>
          <a:p>
            <a:pPr marL="0" indent="0">
              <a:buNone/>
            </a:pPr>
            <a:r>
              <a:rPr lang="en-US" dirty="0" smtClean="0"/>
              <a:t> </a:t>
            </a:r>
          </a:p>
          <a:p>
            <a:pPr marL="0" indent="0"/>
            <a:r>
              <a:rPr lang="en-US" dirty="0" smtClean="0"/>
              <a:t> The same constraints for the other three zones are, respectively,</a:t>
            </a:r>
          </a:p>
          <a:p>
            <a:pPr marL="0" indent="0">
              <a:buNone/>
            </a:pPr>
            <a:endParaRPr lang="en-US" dirty="0" smtClean="0"/>
          </a:p>
          <a:p>
            <a:pPr marL="0" indent="0">
              <a:buNone/>
            </a:pPr>
            <a:r>
              <a:rPr lang="en-US" dirty="0" smtClean="0"/>
              <a:t>		x</a:t>
            </a:r>
            <a:r>
              <a:rPr lang="en-US" baseline="-25000" dirty="0" smtClean="0"/>
              <a:t>12</a:t>
            </a:r>
            <a:r>
              <a:rPr lang="en-US" dirty="0" smtClean="0"/>
              <a:t> + x</a:t>
            </a:r>
            <a:r>
              <a:rPr lang="en-US" baseline="-25000" dirty="0" smtClean="0"/>
              <a:t>22</a:t>
            </a:r>
            <a:r>
              <a:rPr lang="en-US" dirty="0" smtClean="0"/>
              <a:t> = 450 	(zone 2)</a:t>
            </a:r>
          </a:p>
          <a:p>
            <a:pPr marL="0" indent="0">
              <a:buNone/>
            </a:pPr>
            <a:r>
              <a:rPr lang="en-US" dirty="0" smtClean="0"/>
              <a:t>		x</a:t>
            </a:r>
            <a:r>
              <a:rPr lang="en-US" baseline="-25000" dirty="0" smtClean="0"/>
              <a:t>13</a:t>
            </a:r>
            <a:r>
              <a:rPr lang="en-US" dirty="0" smtClean="0"/>
              <a:t> + x</a:t>
            </a:r>
            <a:r>
              <a:rPr lang="en-US" baseline="-25000" dirty="0" smtClean="0"/>
              <a:t>23</a:t>
            </a:r>
            <a:r>
              <a:rPr lang="en-US" dirty="0" smtClean="0"/>
              <a:t> = 500 	(zone 3)</a:t>
            </a:r>
          </a:p>
          <a:p>
            <a:pPr marL="0" indent="0">
              <a:buNone/>
            </a:pPr>
            <a:r>
              <a:rPr lang="en-US" dirty="0" smtClean="0"/>
              <a:t>		x</a:t>
            </a:r>
            <a:r>
              <a:rPr lang="en-US" baseline="-25000" dirty="0" smtClean="0"/>
              <a:t>14</a:t>
            </a:r>
            <a:r>
              <a:rPr lang="en-US" dirty="0" smtClean="0"/>
              <a:t> + x</a:t>
            </a:r>
            <a:r>
              <a:rPr lang="en-US" baseline="-25000" dirty="0" smtClean="0"/>
              <a:t>24</a:t>
            </a:r>
            <a:r>
              <a:rPr lang="en-US" dirty="0" smtClean="0"/>
              <a:t> = 350 	(zone 4)</a:t>
            </a:r>
          </a:p>
          <a:p>
            <a:pPr marL="0" indent="0">
              <a:buNone/>
            </a:pPr>
            <a:endParaRPr lang="en-US" dirty="0" smtClean="0"/>
          </a:p>
          <a:p>
            <a:pPr marL="0" indent="0">
              <a:buNone/>
            </a:pPr>
            <a:endParaRPr lang="en-US" dirty="0" smtClean="0"/>
          </a:p>
          <a:p>
            <a:pPr>
              <a:buNone/>
            </a:pPr>
            <a:endParaRPr lang="en-US" dirty="0" smtClean="0"/>
          </a:p>
          <a:p>
            <a:endParaRPr lang="en-US" dirty="0"/>
          </a:p>
        </p:txBody>
      </p:sp>
      <p:sp>
        <p:nvSpPr>
          <p:cNvPr id="4" name="Title 1"/>
          <p:cNvSpPr>
            <a:spLocks noGrp="1"/>
          </p:cNvSpPr>
          <p:nvPr>
            <p:ph type="title"/>
          </p:nvPr>
        </p:nvSpPr>
        <p:spPr>
          <a:xfrm>
            <a:off x="395536" y="332656"/>
            <a:ext cx="8229600" cy="936104"/>
          </a:xfrm>
        </p:spPr>
        <p:txBody>
          <a:bodyPr>
            <a:normAutofit fontScale="90000"/>
          </a:bodyPr>
          <a:lstStyle/>
          <a:p>
            <a:pPr algn="l"/>
            <a:r>
              <a:rPr lang="en-GB" u="sng" dirty="0" smtClean="0">
                <a:solidFill>
                  <a:schemeClr val="tx2"/>
                </a:solidFill>
              </a:rPr>
              <a:t>Solution cont’d</a:t>
            </a:r>
            <a:r>
              <a:rPr lang="en-GB" dirty="0" smtClean="0"/>
              <a:t/>
            </a:r>
            <a:br>
              <a:rPr lang="en-GB" dirty="0" smtClean="0"/>
            </a:b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836712"/>
            <a:ext cx="8219256" cy="5616624"/>
          </a:xfrm>
        </p:spPr>
        <p:txBody>
          <a:bodyPr>
            <a:normAutofit fontScale="92500" lnSpcReduction="10000"/>
          </a:bodyPr>
          <a:lstStyle/>
          <a:p>
            <a:pPr marL="0" indent="0">
              <a:buNone/>
            </a:pPr>
            <a:r>
              <a:rPr lang="en-US" dirty="0" smtClean="0"/>
              <a:t>The complete formulation of the linear programming model is as follows:</a:t>
            </a:r>
          </a:p>
          <a:p>
            <a:pPr marL="0" indent="0">
              <a:buNone/>
            </a:pPr>
            <a:r>
              <a:rPr lang="en-US" dirty="0" smtClean="0"/>
              <a:t>Minimize	z = 2x</a:t>
            </a:r>
            <a:r>
              <a:rPr lang="en-US" baseline="-25000" dirty="0" smtClean="0"/>
              <a:t>11</a:t>
            </a:r>
            <a:r>
              <a:rPr lang="en-US" dirty="0" smtClean="0"/>
              <a:t> + 3x</a:t>
            </a:r>
            <a:r>
              <a:rPr lang="en-US" baseline="-25000" dirty="0" smtClean="0"/>
              <a:t>12</a:t>
            </a:r>
            <a:r>
              <a:rPr lang="en-US" dirty="0" smtClean="0"/>
              <a:t> + 1.5x</a:t>
            </a:r>
            <a:r>
              <a:rPr lang="en-US" baseline="-25000" dirty="0" smtClean="0"/>
              <a:t>13</a:t>
            </a:r>
            <a:r>
              <a:rPr lang="en-US" dirty="0" smtClean="0"/>
              <a:t> + 2.5x</a:t>
            </a:r>
            <a:r>
              <a:rPr lang="en-US" baseline="-25000" dirty="0" smtClean="0"/>
              <a:t>14</a:t>
            </a:r>
            <a:r>
              <a:rPr lang="en-US" dirty="0" smtClean="0"/>
              <a:t> + </a:t>
            </a:r>
            <a:r>
              <a:rPr lang="en-US" dirty="0" smtClean="0"/>
              <a:t>		        4x</a:t>
            </a:r>
            <a:r>
              <a:rPr lang="en-US" baseline="-25000" dirty="0" smtClean="0"/>
              <a:t>11</a:t>
            </a:r>
            <a:r>
              <a:rPr lang="en-US" dirty="0" smtClean="0"/>
              <a:t> + </a:t>
            </a:r>
            <a:r>
              <a:rPr lang="en-US" dirty="0" smtClean="0"/>
              <a:t>3.5x</a:t>
            </a:r>
            <a:r>
              <a:rPr lang="en-US" baseline="-25000" dirty="0" smtClean="0"/>
              <a:t>22</a:t>
            </a:r>
            <a:r>
              <a:rPr lang="en-US" dirty="0" smtClean="0"/>
              <a:t> +2.5x</a:t>
            </a:r>
            <a:r>
              <a:rPr lang="en-US" baseline="-25000" dirty="0" smtClean="0"/>
              <a:t>23</a:t>
            </a:r>
            <a:r>
              <a:rPr lang="en-US" dirty="0" smtClean="0"/>
              <a:t> +3x</a:t>
            </a:r>
            <a:r>
              <a:rPr lang="en-US" baseline="-25000" dirty="0" smtClean="0"/>
              <a:t>24</a:t>
            </a:r>
          </a:p>
          <a:p>
            <a:pPr marL="0" indent="0">
              <a:buNone/>
            </a:pPr>
            <a:r>
              <a:rPr lang="en-US" dirty="0" smtClean="0"/>
              <a:t>Subject to 	 x</a:t>
            </a:r>
            <a:r>
              <a:rPr lang="en-US" baseline="-25000" dirty="0" smtClean="0"/>
              <a:t>11</a:t>
            </a:r>
            <a:r>
              <a:rPr lang="en-US" dirty="0" smtClean="0"/>
              <a:t> + x</a:t>
            </a:r>
            <a:r>
              <a:rPr lang="en-US" baseline="-25000" dirty="0" smtClean="0"/>
              <a:t>12</a:t>
            </a:r>
            <a:r>
              <a:rPr lang="en-US" dirty="0" smtClean="0"/>
              <a:t> + x</a:t>
            </a:r>
            <a:r>
              <a:rPr lang="en-US" baseline="-25000" dirty="0" smtClean="0"/>
              <a:t>13</a:t>
            </a:r>
            <a:r>
              <a:rPr lang="en-US" dirty="0" smtClean="0"/>
              <a:t> + x</a:t>
            </a:r>
            <a:r>
              <a:rPr lang="en-US" baseline="-25000" dirty="0" smtClean="0"/>
              <a:t>14</a:t>
            </a:r>
            <a:r>
              <a:rPr lang="en-US" dirty="0" smtClean="0"/>
              <a:t> ≤ 900 </a:t>
            </a:r>
          </a:p>
          <a:p>
            <a:pPr marL="0" indent="0">
              <a:buNone/>
            </a:pPr>
            <a:r>
              <a:rPr lang="en-US" dirty="0" smtClean="0"/>
              <a:t>		 x</a:t>
            </a:r>
            <a:r>
              <a:rPr lang="en-US" baseline="-25000" dirty="0" smtClean="0"/>
              <a:t>21</a:t>
            </a:r>
            <a:r>
              <a:rPr lang="en-US" dirty="0" smtClean="0"/>
              <a:t> + x</a:t>
            </a:r>
            <a:r>
              <a:rPr lang="en-US" baseline="-25000" dirty="0" smtClean="0"/>
              <a:t>22</a:t>
            </a:r>
            <a:r>
              <a:rPr lang="en-US" dirty="0" smtClean="0"/>
              <a:t> + x</a:t>
            </a:r>
            <a:r>
              <a:rPr lang="en-US" baseline="-25000" dirty="0" smtClean="0"/>
              <a:t>23</a:t>
            </a:r>
            <a:r>
              <a:rPr lang="en-US" dirty="0" smtClean="0"/>
              <a:t> + x</a:t>
            </a:r>
            <a:r>
              <a:rPr lang="en-US" baseline="-25000" dirty="0" smtClean="0"/>
              <a:t>24</a:t>
            </a:r>
            <a:r>
              <a:rPr lang="en-US" dirty="0" smtClean="0"/>
              <a:t> ≤ 750 </a:t>
            </a:r>
          </a:p>
          <a:p>
            <a:pPr marL="0" indent="0">
              <a:buNone/>
            </a:pPr>
            <a:r>
              <a:rPr lang="en-US" dirty="0" smtClean="0"/>
              <a:t>		 x</a:t>
            </a:r>
            <a:r>
              <a:rPr lang="en-US" baseline="-25000" dirty="0" smtClean="0"/>
              <a:t>11</a:t>
            </a:r>
            <a:r>
              <a:rPr lang="en-US" dirty="0" smtClean="0"/>
              <a:t> + x</a:t>
            </a:r>
            <a:r>
              <a:rPr lang="en-US" baseline="-25000" dirty="0" smtClean="0"/>
              <a:t>21</a:t>
            </a:r>
            <a:r>
              <a:rPr lang="en-US" dirty="0" smtClean="0"/>
              <a:t> = 300 </a:t>
            </a:r>
          </a:p>
          <a:p>
            <a:pPr marL="0" indent="0">
              <a:buNone/>
            </a:pPr>
            <a:r>
              <a:rPr lang="en-US" dirty="0" smtClean="0"/>
              <a:t>		x</a:t>
            </a:r>
            <a:r>
              <a:rPr lang="en-US" baseline="-25000" dirty="0" smtClean="0"/>
              <a:t>12</a:t>
            </a:r>
            <a:r>
              <a:rPr lang="en-US" dirty="0" smtClean="0"/>
              <a:t> + x</a:t>
            </a:r>
            <a:r>
              <a:rPr lang="en-US" baseline="-25000" dirty="0" smtClean="0"/>
              <a:t>22</a:t>
            </a:r>
            <a:r>
              <a:rPr lang="en-US" dirty="0" smtClean="0"/>
              <a:t> = 450 	</a:t>
            </a:r>
          </a:p>
          <a:p>
            <a:pPr marL="0" indent="0">
              <a:buNone/>
            </a:pPr>
            <a:r>
              <a:rPr lang="en-US" dirty="0" smtClean="0"/>
              <a:t>		x</a:t>
            </a:r>
            <a:r>
              <a:rPr lang="en-US" baseline="-25000" dirty="0" smtClean="0"/>
              <a:t>13</a:t>
            </a:r>
            <a:r>
              <a:rPr lang="en-US" dirty="0" smtClean="0"/>
              <a:t> + x</a:t>
            </a:r>
            <a:r>
              <a:rPr lang="en-US" baseline="-25000" dirty="0" smtClean="0"/>
              <a:t>23</a:t>
            </a:r>
            <a:r>
              <a:rPr lang="en-US" dirty="0" smtClean="0"/>
              <a:t> = 500 	</a:t>
            </a:r>
          </a:p>
          <a:p>
            <a:pPr marL="0" indent="0">
              <a:buNone/>
            </a:pPr>
            <a:r>
              <a:rPr lang="en-US" dirty="0" smtClean="0"/>
              <a:t>		x</a:t>
            </a:r>
            <a:r>
              <a:rPr lang="en-US" baseline="-25000" dirty="0" smtClean="0"/>
              <a:t>14</a:t>
            </a:r>
            <a:r>
              <a:rPr lang="en-US" dirty="0" smtClean="0"/>
              <a:t> + x</a:t>
            </a:r>
            <a:r>
              <a:rPr lang="en-US" baseline="-25000" dirty="0" smtClean="0"/>
              <a:t>24</a:t>
            </a:r>
            <a:r>
              <a:rPr lang="en-US" dirty="0" smtClean="0"/>
              <a:t> = 350 	</a:t>
            </a:r>
          </a:p>
          <a:p>
            <a:pPr marL="0" indent="0">
              <a:buNone/>
            </a:pPr>
            <a:r>
              <a:rPr lang="en-US" dirty="0" smtClean="0"/>
              <a:t>	x</a:t>
            </a:r>
            <a:r>
              <a:rPr lang="en-US" baseline="-25000" dirty="0" smtClean="0"/>
              <a:t>11</a:t>
            </a:r>
            <a:r>
              <a:rPr lang="en-US" dirty="0" smtClean="0"/>
              <a:t> , x</a:t>
            </a:r>
            <a:r>
              <a:rPr lang="en-US" baseline="-25000" dirty="0" smtClean="0"/>
              <a:t>12</a:t>
            </a:r>
            <a:r>
              <a:rPr lang="en-US" dirty="0" smtClean="0"/>
              <a:t> , x</a:t>
            </a:r>
            <a:r>
              <a:rPr lang="en-US" baseline="-25000" dirty="0" smtClean="0"/>
              <a:t>13</a:t>
            </a:r>
            <a:r>
              <a:rPr lang="en-US" dirty="0" smtClean="0"/>
              <a:t> , x</a:t>
            </a:r>
            <a:r>
              <a:rPr lang="en-US" baseline="-25000" dirty="0" smtClean="0"/>
              <a:t>14</a:t>
            </a:r>
            <a:r>
              <a:rPr lang="en-US" dirty="0" smtClean="0"/>
              <a:t> , x</a:t>
            </a:r>
            <a:r>
              <a:rPr lang="en-US" baseline="-25000" dirty="0" smtClean="0"/>
              <a:t>11</a:t>
            </a:r>
            <a:r>
              <a:rPr lang="en-US" dirty="0" smtClean="0"/>
              <a:t> , x</a:t>
            </a:r>
            <a:r>
              <a:rPr lang="en-US" baseline="-25000" dirty="0" smtClean="0"/>
              <a:t>22</a:t>
            </a:r>
            <a:r>
              <a:rPr lang="en-US" dirty="0" smtClean="0"/>
              <a:t> , x</a:t>
            </a:r>
            <a:r>
              <a:rPr lang="en-US" baseline="-25000" dirty="0" smtClean="0"/>
              <a:t>23</a:t>
            </a:r>
            <a:r>
              <a:rPr lang="en-US" dirty="0" smtClean="0"/>
              <a:t> , x</a:t>
            </a:r>
            <a:r>
              <a:rPr lang="en-US" baseline="-25000" dirty="0" smtClean="0"/>
              <a:t>24 </a:t>
            </a:r>
            <a:r>
              <a:rPr lang="en-US" dirty="0" smtClean="0"/>
              <a:t>≥ 0</a:t>
            </a:r>
          </a:p>
        </p:txBody>
      </p:sp>
      <p:sp>
        <p:nvSpPr>
          <p:cNvPr id="4" name="Title 1"/>
          <p:cNvSpPr>
            <a:spLocks noGrp="1"/>
          </p:cNvSpPr>
          <p:nvPr>
            <p:ph type="title"/>
          </p:nvPr>
        </p:nvSpPr>
        <p:spPr>
          <a:xfrm>
            <a:off x="395536" y="332656"/>
            <a:ext cx="8229600" cy="936104"/>
          </a:xfrm>
        </p:spPr>
        <p:txBody>
          <a:bodyPr>
            <a:normAutofit fontScale="90000"/>
          </a:bodyPr>
          <a:lstStyle/>
          <a:p>
            <a:pPr algn="l"/>
            <a:r>
              <a:rPr lang="en-GB" u="sng" dirty="0" smtClean="0">
                <a:solidFill>
                  <a:schemeClr val="tx2"/>
                </a:solidFill>
              </a:rPr>
              <a:t>Solution cont’d</a:t>
            </a:r>
            <a:r>
              <a:rPr lang="en-GB" dirty="0" smtClean="0"/>
              <a:t/>
            </a:r>
            <a:br>
              <a:rPr lang="en-GB" dirty="0" smtClean="0"/>
            </a:b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u="sng" dirty="0" smtClean="0">
                <a:solidFill>
                  <a:schemeClr val="tx2"/>
                </a:solidFill>
              </a:rPr>
              <a:t>Review of today’s topics</a:t>
            </a:r>
            <a:endParaRPr lang="en-US" dirty="0"/>
          </a:p>
        </p:txBody>
      </p:sp>
      <p:sp>
        <p:nvSpPr>
          <p:cNvPr id="3" name="Content Placeholder 2"/>
          <p:cNvSpPr>
            <a:spLocks noGrp="1"/>
          </p:cNvSpPr>
          <p:nvPr>
            <p:ph idx="1"/>
          </p:nvPr>
        </p:nvSpPr>
        <p:spPr/>
        <p:txBody>
          <a:bodyPr>
            <a:normAutofit/>
          </a:bodyPr>
          <a:lstStyle/>
          <a:p>
            <a:r>
              <a:rPr lang="en-US" dirty="0" smtClean="0"/>
              <a:t>Finished </a:t>
            </a:r>
            <a:r>
              <a:rPr lang="en-US" dirty="0"/>
              <a:t>Sec. 10.2 and </a:t>
            </a:r>
            <a:r>
              <a:rPr lang="en-US" dirty="0" smtClean="0"/>
              <a:t>Sec.10.3</a:t>
            </a:r>
          </a:p>
          <a:p>
            <a:r>
              <a:rPr lang="en-US" dirty="0" smtClean="0"/>
              <a:t>Alternative Optimal Solutions</a:t>
            </a:r>
          </a:p>
          <a:p>
            <a:r>
              <a:rPr lang="en-US" dirty="0" smtClean="0"/>
              <a:t>No Feasible Solution and Unbounded Solution Scenarios</a:t>
            </a:r>
          </a:p>
          <a:p>
            <a:r>
              <a:rPr lang="en-US" dirty="0" smtClean="0"/>
              <a:t>Applications of Linear Programming:</a:t>
            </a:r>
          </a:p>
          <a:p>
            <a:pPr lvl="1"/>
            <a:r>
              <a:rPr lang="en-US" dirty="0" smtClean="0"/>
              <a:t> Diet Mix Model</a:t>
            </a:r>
          </a:p>
          <a:p>
            <a:pPr lvl="1"/>
            <a:r>
              <a:rPr lang="en-US" dirty="0" smtClean="0"/>
              <a:t> Highway Maintenance (Transportation Model)</a:t>
            </a:r>
            <a:endParaRPr lang="en-US" dirty="0"/>
          </a:p>
          <a:p>
            <a:pPr lvl="1"/>
            <a:endParaRPr lang="en-US" dirty="0"/>
          </a:p>
        </p:txBody>
      </p:sp>
    </p:spTree>
    <p:extLst>
      <p:ext uri="{BB962C8B-B14F-4D97-AF65-F5344CB8AC3E}">
        <p14:creationId xmlns:p14="http://schemas.microsoft.com/office/powerpoint/2010/main" xmlns="" val="15909523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u="sng" dirty="0" smtClean="0">
                <a:solidFill>
                  <a:schemeClr val="tx2"/>
                </a:solidFill>
              </a:rPr>
              <a:t>Next Lecture</a:t>
            </a:r>
            <a:endParaRPr lang="en-US" dirty="0"/>
          </a:p>
        </p:txBody>
      </p:sp>
      <p:sp>
        <p:nvSpPr>
          <p:cNvPr id="5" name="Content Placeholder 2"/>
          <p:cNvSpPr>
            <a:spLocks noGrp="1"/>
          </p:cNvSpPr>
          <p:nvPr>
            <p:ph idx="1"/>
          </p:nvPr>
        </p:nvSpPr>
        <p:spPr>
          <a:xfrm>
            <a:off x="457200" y="1634837"/>
            <a:ext cx="8229600" cy="4746492"/>
          </a:xfrm>
        </p:spPr>
        <p:txBody>
          <a:bodyPr/>
          <a:lstStyle/>
          <a:p>
            <a:r>
              <a:rPr lang="en-US" dirty="0" smtClean="0"/>
              <a:t>We will start Chapter 11</a:t>
            </a:r>
          </a:p>
          <a:p>
            <a:r>
              <a:rPr lang="en-US" dirty="0" smtClean="0"/>
              <a:t>Sec. 11.1: Simplex Preliminaries</a:t>
            </a:r>
          </a:p>
          <a:p>
            <a:r>
              <a:rPr lang="en-US" dirty="0" smtClean="0"/>
              <a:t>Overview of the Simplex Method</a:t>
            </a:r>
          </a:p>
          <a:p>
            <a:r>
              <a:rPr lang="en-US" dirty="0" smtClean="0"/>
              <a:t>Requirements of Simplex Method</a:t>
            </a:r>
          </a:p>
          <a:p>
            <a:r>
              <a:rPr lang="en-US" dirty="0" smtClean="0"/>
              <a:t>Basic feasible solutions</a:t>
            </a:r>
          </a:p>
          <a:p>
            <a:r>
              <a:rPr lang="en-US" dirty="0" smtClean="0"/>
              <a:t>Definitions of Feasible Solution; Basic Solution; and Basic Feasible Solution</a:t>
            </a:r>
            <a:endParaRPr lang="en-US" dirty="0"/>
          </a:p>
        </p:txBody>
      </p:sp>
    </p:spTree>
    <p:extLst>
      <p:ext uri="{BB962C8B-B14F-4D97-AF65-F5344CB8AC3E}">
        <p14:creationId xmlns:p14="http://schemas.microsoft.com/office/powerpoint/2010/main" xmlns="" val="335162476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NA@YFEIMOOFUVWYY57I" val="41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5">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1755</TotalTime>
  <Words>1271</Words>
  <Application>Microsoft Office PowerPoint</Application>
  <PresentationFormat>On-screen Show (4:3)</PresentationFormat>
  <Paragraphs>231</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Business Mathematics  MTH-367 </vt:lpstr>
      <vt:lpstr>Chapter 10</vt:lpstr>
      <vt:lpstr>Last Lecture Summary </vt:lpstr>
      <vt:lpstr>Today’s topics</vt:lpstr>
      <vt:lpstr>Alternative Optimal Solutions</vt:lpstr>
      <vt:lpstr>Example</vt:lpstr>
      <vt:lpstr>Slide 7</vt:lpstr>
      <vt:lpstr>Diagram</vt:lpstr>
      <vt:lpstr>Slide 9</vt:lpstr>
      <vt:lpstr>Slide 10</vt:lpstr>
      <vt:lpstr>Slide 11</vt:lpstr>
      <vt:lpstr>Slide 12</vt:lpstr>
      <vt:lpstr>Applications of Linear Programming</vt:lpstr>
      <vt:lpstr>Example</vt:lpstr>
      <vt:lpstr>Diet Mix Example Cont’d...</vt:lpstr>
      <vt:lpstr>Diet Mix Example Cont’d...</vt:lpstr>
      <vt:lpstr>Solution</vt:lpstr>
      <vt:lpstr>Solution cont’d</vt:lpstr>
      <vt:lpstr>Solution cont’d</vt:lpstr>
      <vt:lpstr>Solution cont’d</vt:lpstr>
      <vt:lpstr>Transportation Model</vt:lpstr>
      <vt:lpstr>Example (Highway Maintenance) </vt:lpstr>
      <vt:lpstr>Example cont’d </vt:lpstr>
      <vt:lpstr>Example cont’d </vt:lpstr>
      <vt:lpstr>Solution </vt:lpstr>
      <vt:lpstr>Solution cont’d </vt:lpstr>
      <vt:lpstr>Solution cont’d </vt:lpstr>
      <vt:lpstr>Solution cont’d </vt:lpstr>
      <vt:lpstr>Solution cont’d </vt:lpstr>
      <vt:lpstr>Review of today’s topics</vt:lpstr>
      <vt:lpstr>Next Lecture</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MTH108 Business Mathematics I</dc:title>
  <dc:creator>Tazeen athar</dc:creator>
  <cp:lastModifiedBy>NTS</cp:lastModifiedBy>
  <cp:revision>227</cp:revision>
  <dcterms:created xsi:type="dcterms:W3CDTF">2012-06-13T07:25:30Z</dcterms:created>
  <dcterms:modified xsi:type="dcterms:W3CDTF">2012-12-19T11:35:01Z</dcterms:modified>
</cp:coreProperties>
</file>