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67" r:id="rId3"/>
    <p:sldId id="266" r:id="rId4"/>
    <p:sldId id="268" r:id="rId5"/>
    <p:sldId id="305" r:id="rId6"/>
    <p:sldId id="270" r:id="rId7"/>
    <p:sldId id="271" r:id="rId8"/>
    <p:sldId id="295" r:id="rId9"/>
    <p:sldId id="272" r:id="rId10"/>
    <p:sldId id="274" r:id="rId11"/>
    <p:sldId id="273" r:id="rId12"/>
    <p:sldId id="275" r:id="rId13"/>
    <p:sldId id="276" r:id="rId14"/>
    <p:sldId id="278" r:id="rId15"/>
    <p:sldId id="280" r:id="rId16"/>
    <p:sldId id="296" r:id="rId17"/>
    <p:sldId id="281" r:id="rId18"/>
    <p:sldId id="299" r:id="rId19"/>
    <p:sldId id="301" r:id="rId20"/>
    <p:sldId id="298" r:id="rId21"/>
    <p:sldId id="302" r:id="rId22"/>
    <p:sldId id="303" r:id="rId23"/>
    <p:sldId id="304" r:id="rId24"/>
    <p:sldId id="308" r:id="rId25"/>
    <p:sldId id="306" r:id="rId26"/>
    <p:sldId id="307" r:id="rId27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0885-86AD-4A2E-9103-6E8AE51C9875}" type="datetimeFigureOut">
              <a:rPr lang="en-US" smtClean="0"/>
              <a:pPr/>
              <a:t>12/17/2012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12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4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smtClean="0"/>
              <a:t>Chapter 10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Linear Programming</a:t>
            </a:r>
          </a:p>
          <a:p>
            <a:r>
              <a:rPr lang="en-GB" sz="4000" b="1" dirty="0" smtClean="0">
                <a:solidFill>
                  <a:schemeClr val="tx2"/>
                </a:solidFill>
              </a:rPr>
              <a:t>An Introduction</a:t>
            </a:r>
            <a:endParaRPr lang="en-GB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Provide an understanding of the structure and assumptions underlying linear programming models</a:t>
            </a:r>
          </a:p>
          <a:p>
            <a:r>
              <a:rPr lang="en-GB" dirty="0" smtClean="0"/>
              <a:t>Illustrate the graphical representation of linear inequalities</a:t>
            </a:r>
          </a:p>
          <a:p>
            <a:r>
              <a:rPr lang="en-GB" dirty="0" smtClean="0"/>
              <a:t>Provide an understanding of graphical solution procedures for linear programming models</a:t>
            </a:r>
          </a:p>
          <a:p>
            <a:r>
              <a:rPr lang="en-GB" dirty="0" smtClean="0"/>
              <a:t>Applications in business, finance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 of Linear Programming</a:t>
            </a:r>
          </a:p>
          <a:p>
            <a:r>
              <a:rPr lang="en-GB" dirty="0" smtClean="0"/>
              <a:t>Graphical Solutions</a:t>
            </a:r>
          </a:p>
          <a:p>
            <a:r>
              <a:rPr lang="en-GB" dirty="0" smtClean="0"/>
              <a:t>Applications of Linear Programming</a:t>
            </a:r>
          </a:p>
          <a:p>
            <a:r>
              <a:rPr lang="en-GB" dirty="0" smtClean="0"/>
              <a:t>Applications in Business Industry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 of Linear Programming</a:t>
            </a:r>
          </a:p>
          <a:p>
            <a:r>
              <a:rPr lang="en-GB" dirty="0" smtClean="0"/>
              <a:t>Graphical Solutions</a:t>
            </a:r>
          </a:p>
          <a:p>
            <a:r>
              <a:rPr lang="en-GB" dirty="0" smtClean="0"/>
              <a:t>System of linear inequalities</a:t>
            </a:r>
          </a:p>
          <a:p>
            <a:r>
              <a:rPr lang="en-GB" dirty="0" smtClean="0"/>
              <a:t>Region of feasible solution</a:t>
            </a:r>
          </a:p>
          <a:p>
            <a:r>
              <a:rPr lang="en-GB" dirty="0" smtClean="0"/>
              <a:t>Corner point method</a:t>
            </a:r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635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concepts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8229600" cy="5040559"/>
              </a:xfrm>
            </p:spPr>
            <p:txBody>
              <a:bodyPr>
                <a:normAutofit lnSpcReduction="10000"/>
              </a:bodyPr>
              <a:lstStyle/>
              <a:p>
                <a:pPr>
                  <a:buNone/>
                </a:pPr>
                <a:r>
                  <a:rPr lang="en-GB" sz="2800" u="sng" dirty="0" smtClean="0">
                    <a:solidFill>
                      <a:schemeClr val="tx2"/>
                    </a:solidFill>
                  </a:rPr>
                  <a:t>Linear Programming (LP)</a:t>
                </a:r>
                <a:r>
                  <a:rPr lang="en-GB" sz="2800" dirty="0" smtClean="0"/>
                  <a:t> is a mathematical optimization technique.</a:t>
                </a:r>
              </a:p>
              <a:p>
                <a:r>
                  <a:rPr lang="en-GB" sz="2800" dirty="0" smtClean="0"/>
                  <a:t>By “</a:t>
                </a:r>
                <a:r>
                  <a:rPr lang="en-GB" sz="2800" b="1" i="1" dirty="0" smtClean="0"/>
                  <a:t>optimization</a:t>
                </a:r>
                <a:r>
                  <a:rPr lang="en-GB" sz="2800" dirty="0" smtClean="0"/>
                  <a:t>” we mean a method or procedure which attempts to maximize or minimize some objective, e.g., maximize profit or minimize cost</a:t>
                </a:r>
              </a:p>
              <a:p>
                <a:r>
                  <a:rPr lang="en-GB" sz="2800" dirty="0" smtClean="0"/>
                  <a:t>In any LP problem certain decisions need to be made, these are represented by </a:t>
                </a:r>
                <a:r>
                  <a:rPr lang="en-GB" sz="2800" b="1" i="1" dirty="0" smtClean="0"/>
                  <a:t>decision variables</a:t>
                </a:r>
                <a:r>
                  <a:rPr lang="en-GB" sz="2800" b="1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latin typeface="Cambria Math"/>
                      </a:rPr>
                      <m:t>𝒙</m:t>
                    </m:r>
                    <m:r>
                      <a:rPr lang="en-GB" sz="2800" b="0" i="0" smtClean="0">
                        <a:latin typeface="Cambria Math"/>
                      </a:rPr>
                      <m:t>.</m:t>
                    </m:r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The basic structure of a LP problem is either to maximize or minimize an </a:t>
                </a:r>
                <a:r>
                  <a:rPr lang="en-GB" sz="2800" b="1" i="1" dirty="0" smtClean="0"/>
                  <a:t>objective function</a:t>
                </a:r>
                <a:r>
                  <a:rPr lang="en-GB" sz="2800" i="1" dirty="0" smtClean="0"/>
                  <a:t> </a:t>
                </a:r>
                <a:r>
                  <a:rPr lang="en-GB" sz="2800" dirty="0" smtClean="0"/>
                  <a:t>while satisfying a set of </a:t>
                </a:r>
                <a:r>
                  <a:rPr lang="en-GB" sz="2800" b="1" i="1" dirty="0" smtClean="0"/>
                  <a:t>constraints</a:t>
                </a:r>
                <a:r>
                  <a:rPr lang="en-GB" sz="2800" b="1" i="1" dirty="0" smtClean="0"/>
                  <a:t>.</a:t>
                </a:r>
                <a:endParaRPr lang="en-GB" sz="2800" i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8229600" cy="5040559"/>
              </a:xfrm>
              <a:blipFill rotWithShape="1">
                <a:blip r:embed="rId2" cstate="print"/>
                <a:stretch>
                  <a:fillRect l="-1481" t="-2056" r="-2370" b="-16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2800" b="1" i="1" dirty="0" smtClean="0"/>
                  <a:t>Objective function </a:t>
                </a:r>
                <a:r>
                  <a:rPr lang="en-GB" sz="2800" dirty="0"/>
                  <a:t>is the mathematical representation of overall goal stated as a function of decision variables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/>
                  <a:t>– examples are profit levels, total revenue, total cost, pollution levels, market share etc.</a:t>
                </a:r>
              </a:p>
              <a:p>
                <a:r>
                  <a:rPr lang="en-GB" sz="2800" dirty="0" smtClean="0"/>
                  <a:t>The </a:t>
                </a:r>
                <a:r>
                  <a:rPr lang="en-GB" sz="2800" b="1" i="1" dirty="0" smtClean="0"/>
                  <a:t>Constraints</a:t>
                </a:r>
                <a:r>
                  <a:rPr lang="en-GB" sz="2800" dirty="0" smtClean="0"/>
                  <a:t>, also stated in terms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, </a:t>
                </a:r>
                <a:r>
                  <a:rPr lang="en-GB" sz="2800" dirty="0" smtClean="0"/>
                  <a:t>are conditions that must be satisfied when determining levels for the decision variables. They can be represented by equations or by inequalities (≤ and/or ≥ types).</a:t>
                </a:r>
              </a:p>
              <a:p>
                <a:r>
                  <a:rPr lang="en-GB" sz="2800" dirty="0" smtClean="0"/>
                  <a:t>The term </a:t>
                </a:r>
                <a:r>
                  <a:rPr lang="en-GB" sz="2800" b="1" i="1" dirty="0" smtClean="0"/>
                  <a:t>Linear</a:t>
                </a:r>
                <a:r>
                  <a:rPr lang="en-GB" sz="2800" dirty="0" smtClean="0"/>
                  <a:t> </a:t>
                </a:r>
                <a:r>
                  <a:rPr lang="en-GB" sz="2800" dirty="0" smtClean="0"/>
                  <a:t>is due to the fact that all functions and constraints in the problem are linear.</a:t>
                </a:r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  <a:blipFill rotWithShape="1">
                <a:blip r:embed="rId2" cstate="print"/>
                <a:stretch>
                  <a:fillRect l="-1481" t="-1914" b="-262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concepts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752527"/>
              </a:xfrm>
            </p:spPr>
            <p:txBody>
              <a:bodyPr>
                <a:normAutofit lnSpcReduction="10000"/>
              </a:bodyPr>
              <a:lstStyle/>
              <a:p>
                <a:pPr>
                  <a:buNone/>
                </a:pPr>
                <a:r>
                  <a:rPr lang="en-GB" sz="2800" dirty="0" smtClean="0"/>
                  <a:t>A simple linear programming problem is</a:t>
                </a:r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The objective is to maximize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, which is stated as a linear function of two decision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 smtClean="0"/>
                  <a:t>. In choosing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 smtClean="0"/>
                  <a:t>, however two constraints must be satisfied. The constraints are represented by the two linear inequalities.</a:t>
                </a:r>
                <a:endParaRPr lang="en-GB" sz="2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752527"/>
              </a:xfrm>
              <a:blipFill rotWithShape="1">
                <a:blip r:embed="rId3" cstate="print"/>
                <a:stretch>
                  <a:fillRect l="-1481" t="-2179" r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63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A Scenario (a LP example)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firm manufactures two products, each of which must be processed through two departments 1 and 2.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8285217"/>
              </p:ext>
            </p:extLst>
          </p:nvPr>
        </p:nvGraphicFramePr>
        <p:xfrm>
          <a:off x="1403648" y="2996952"/>
          <a:ext cx="6096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223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 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</a:t>
                      </a:r>
                      <a:r>
                        <a:rPr lang="en-US" baseline="0" dirty="0" smtClean="0"/>
                        <a:t> Labor Capacity</a:t>
                      </a:r>
                      <a:endParaRPr lang="en-US" dirty="0"/>
                    </a:p>
                  </a:txBody>
                  <a:tcPr/>
                </a:tc>
              </a:tr>
              <a:tr h="422757">
                <a:tc>
                  <a:txBody>
                    <a:bodyPr/>
                    <a:lstStyle/>
                    <a:p>
                      <a:r>
                        <a:rPr lang="en-US" dirty="0" smtClean="0"/>
                        <a:t>Department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h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h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 h</a:t>
                      </a:r>
                      <a:endParaRPr lang="en-US" dirty="0"/>
                    </a:p>
                  </a:txBody>
                  <a:tcPr/>
                </a:tc>
              </a:tr>
              <a:tr h="422757">
                <a:tc>
                  <a:txBody>
                    <a:bodyPr/>
                    <a:lstStyle/>
                    <a:p>
                      <a:r>
                        <a:rPr lang="en-US" dirty="0" smtClean="0"/>
                        <a:t>Department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h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h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260 h</a:t>
                      </a:r>
                      <a:endParaRPr lang="en-US" dirty="0"/>
                    </a:p>
                  </a:txBody>
                  <a:tcPr/>
                </a:tc>
              </a:tr>
              <a:tr h="422757">
                <a:tc>
                  <a:txBody>
                    <a:bodyPr/>
                    <a:lstStyle/>
                    <a:p>
                      <a:r>
                        <a:rPr lang="en-US" dirty="0" smtClean="0"/>
                        <a:t>Profit Margins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 per 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92696"/>
                <a:ext cx="8229600" cy="5544616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/>
                  <a:t>If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 are the number of units produced and sold, respectively of product A and B, then the total profit ‘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/>
                  <a:t>’ is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/>
                        </a:rPr>
                        <m:t>𝑧</m:t>
                      </m:r>
                      <m:r>
                        <a:rPr lang="en-GB" sz="2800" i="1">
                          <a:latin typeface="Cambria Math"/>
                        </a:rPr>
                        <m:t>=5</m:t>
                      </m:r>
                      <m:r>
                        <a:rPr lang="en-GB" sz="2800" i="1">
                          <a:latin typeface="Cambria Math"/>
                        </a:rPr>
                        <m:t>𝑥</m:t>
                      </m:r>
                      <m:r>
                        <a:rPr lang="en-GB" sz="2800" i="1">
                          <a:latin typeface="Cambria Math"/>
                        </a:rPr>
                        <m:t>+6</m:t>
                      </m:r>
                      <m:r>
                        <a:rPr lang="en-GB" sz="2800" i="1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2800" dirty="0"/>
              </a:p>
              <a:p>
                <a:pPr marL="514350" indent="-514350">
                  <a:buNone/>
                </a:pPr>
                <a:r>
                  <a:rPr lang="en-GB" sz="2800" dirty="0" smtClean="0"/>
                  <a:t>The restrictions in deciding the units produced are given by the inequalities:</a:t>
                </a:r>
              </a:p>
              <a:p>
                <a:pPr marL="514350" indent="-514350" algn="ctr">
                  <a:buNone/>
                </a:pPr>
                <a:r>
                  <a:rPr lang="en-GB" sz="2800" dirty="0" smtClean="0"/>
                  <a:t>3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2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 </a:t>
                </a:r>
                <a:r>
                  <a:rPr lang="en-GB" sz="2800" dirty="0" smtClean="0"/>
                  <a:t>≤ 120   (Department 1)</a:t>
                </a:r>
              </a:p>
              <a:p>
                <a:pPr marL="514350" indent="-514350" algn="ctr">
                  <a:buNone/>
                </a:pPr>
                <a:r>
                  <a:rPr lang="en-GB" sz="2800" dirty="0" smtClean="0"/>
                  <a:t>4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 </a:t>
                </a:r>
                <a:r>
                  <a:rPr lang="en-GB" sz="2800" dirty="0" smtClean="0"/>
                  <a:t>+ </a:t>
                </a:r>
                <a:r>
                  <a:rPr lang="en-GB" sz="2800" dirty="0" smtClean="0"/>
                  <a:t>6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 </a:t>
                </a:r>
                <a:r>
                  <a:rPr lang="en-GB" sz="2800" dirty="0" smtClean="0"/>
                  <a:t>≤ 260   (Department 1)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We also know that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 </a:t>
                </a:r>
                <a:r>
                  <a:rPr lang="en-GB" sz="28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can</a:t>
                </a:r>
                <a:r>
                  <a:rPr lang="en-GB" sz="2800" dirty="0"/>
                  <a:t> </a:t>
                </a:r>
                <a:r>
                  <a:rPr lang="en-GB" sz="2800" dirty="0" smtClean="0"/>
                  <a:t>not</a:t>
                </a:r>
                <a:r>
                  <a:rPr lang="en-GB" sz="2800" dirty="0" smtClean="0"/>
                  <a:t> </a:t>
                </a:r>
                <a:r>
                  <a:rPr lang="en-GB" sz="2800" dirty="0" smtClean="0"/>
                  <a:t>be negative.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So the LP model which represents the stated problem is:</a:t>
                </a:r>
              </a:p>
              <a:p>
                <a:pPr marL="514350" indent="-514350" algn="ctr">
                  <a:buNone/>
                </a:pPr>
                <a:endParaRPr lang="en-GB" sz="2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92696"/>
                <a:ext cx="8229600" cy="5544616"/>
              </a:xfrm>
              <a:blipFill rotWithShape="1">
                <a:blip r:embed="rId3" cstate="print"/>
                <a:stretch>
                  <a:fillRect l="-1481" t="-1100" r="-667" b="-6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</p:spPr>
            <p:txBody>
              <a:bodyPr>
                <a:normAutofit/>
              </a:bodyPr>
              <a:lstStyle/>
              <a:p>
                <a:pPr marL="514350" indent="-514350" algn="ctr">
                  <a:buNone/>
                </a:pPr>
                <a:r>
                  <a:rPr lang="en-GB" sz="2800" dirty="0"/>
                  <a:t>Maximize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/>
                      </a:rPr>
                      <m:t>        </m:t>
                    </m:r>
                    <m:r>
                      <a:rPr lang="en-GB" sz="2800" i="1">
                        <a:latin typeface="Cambria Math"/>
                      </a:rPr>
                      <m:t>𝑧</m:t>
                    </m:r>
                    <m:r>
                      <a:rPr lang="en-GB" sz="2800" i="1">
                        <a:latin typeface="Cambria Math"/>
                      </a:rPr>
                      <m:t>=5</m:t>
                    </m:r>
                    <m:r>
                      <a:rPr lang="en-GB" sz="2800" i="1">
                        <a:latin typeface="Cambria Math"/>
                      </a:rPr>
                      <m:t>𝑥</m:t>
                    </m:r>
                    <m:r>
                      <a:rPr lang="en-GB" sz="2800" i="1">
                        <a:latin typeface="Cambria Math"/>
                      </a:rPr>
                      <m:t>+6</m:t>
                    </m:r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endParaRPr lang="en-GB" sz="2800" dirty="0"/>
              </a:p>
              <a:p>
                <a:pPr marL="514350" indent="-514350" algn="ctr">
                  <a:buNone/>
                </a:pPr>
                <a:r>
                  <a:rPr lang="en-GB" sz="2800" dirty="0"/>
                  <a:t>		Subject to	3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/>
                  <a:t>  + 2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 ≤ 120	(1)</a:t>
                </a:r>
              </a:p>
              <a:p>
                <a:pPr marL="514350" indent="-514350" algn="ctr">
                  <a:buNone/>
                </a:pPr>
                <a:r>
                  <a:rPr lang="en-GB" sz="2800" dirty="0"/>
                  <a:t>				4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 + 6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 ≤ 260	(2)</a:t>
                </a:r>
              </a:p>
              <a:p>
                <a:pPr marL="514350" indent="-514350" algn="ctr">
                  <a:buNone/>
                </a:pPr>
                <a:r>
                  <a:rPr lang="en-GB" sz="2800" dirty="0"/>
                  <a:t>					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/>
                  <a:t>  ≥ 0		(3)</a:t>
                </a:r>
              </a:p>
              <a:p>
                <a:pPr marL="514350" indent="-514350" algn="ctr">
                  <a:buNone/>
                </a:pPr>
                <a:r>
                  <a:rPr lang="en-GB" sz="2800" dirty="0"/>
                  <a:t>					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 ≥ 0		(4)</a:t>
                </a:r>
              </a:p>
              <a:p>
                <a:pPr>
                  <a:buNone/>
                </a:pPr>
                <a:r>
                  <a:rPr lang="en-GB" sz="2800" dirty="0" smtClean="0"/>
                  <a:t>Inequalities (1) and (2) are called </a:t>
                </a:r>
                <a:r>
                  <a:rPr lang="en-GB" sz="2800" b="1" i="1" dirty="0" smtClean="0"/>
                  <a:t>structural constraints,</a:t>
                </a:r>
                <a:r>
                  <a:rPr lang="en-GB" sz="2800" dirty="0" smtClean="0"/>
                  <a:t> while (3) and (4) are </a:t>
                </a:r>
                <a:r>
                  <a:rPr lang="en-GB" sz="2800" b="1" i="1" dirty="0" smtClean="0"/>
                  <a:t>non-negativity constraints.</a:t>
                </a:r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err="1" smtClean="0"/>
                  <a:t>Notebly</a:t>
                </a:r>
                <a:r>
                  <a:rPr lang="en-GB" sz="2800" dirty="0" smtClean="0"/>
                  <a:t>, </a:t>
                </a:r>
                <a:r>
                  <a:rPr lang="en-GB" sz="2800" dirty="0" smtClean="0"/>
                  <a:t>the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is our objective function that needs to be maximized.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  <a:blipFill rotWithShape="1">
                <a:blip r:embed="rId3" cstate="print"/>
                <a:stretch>
                  <a:fillRect l="-1481" t="-1126" r="-2222" b="-120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Solutions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When a LP model is stated in terms of 2 decision variables, it can be solved by graphical methods.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sz="2800" dirty="0" smtClean="0"/>
              <a:t>Before discussing the </a:t>
            </a:r>
            <a:r>
              <a:rPr lang="en-GB" sz="2800" b="1" dirty="0" smtClean="0"/>
              <a:t>graphical solution method</a:t>
            </a:r>
            <a:r>
              <a:rPr lang="en-GB" sz="2800" dirty="0" smtClean="0"/>
              <a:t>, we will discuss the </a:t>
            </a:r>
            <a:r>
              <a:rPr lang="en-GB" sz="2800" b="1" dirty="0" smtClean="0"/>
              <a:t>graphics of linear inequalities.</a:t>
            </a:r>
            <a:endParaRPr lang="en-GB" sz="2800" b="1" dirty="0"/>
          </a:p>
          <a:p>
            <a:pPr marL="0" indent="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Graphics of Linear Inequalities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en-GB" sz="2800" dirty="0" smtClean="0"/>
              <a:t>Linear inequalities which involve two variables can be represented graphically in two dimensions by a closed half space of a certain type of the certain plane. </a:t>
            </a:r>
          </a:p>
          <a:p>
            <a:r>
              <a:rPr lang="en-GB" sz="2800" dirty="0" smtClean="0"/>
              <a:t>The half space consists of the boundary line representing the equality part of the inequality and all points on one side of the boundary line (representing the strict inequality).</a:t>
            </a:r>
          </a:p>
          <a:p>
            <a:pPr marL="514350" indent="-514350">
              <a:buAutoNum type="arabicPeriod"/>
            </a:pPr>
            <a:r>
              <a:rPr lang="en-GB" sz="2800" dirty="0" smtClean="0"/>
              <a:t>Graph </a:t>
            </a:r>
            <a:r>
              <a:rPr lang="en-GB" sz="2800" dirty="0" smtClean="0"/>
              <a:t>the boundary which represents the equation.</a:t>
            </a:r>
          </a:p>
          <a:p>
            <a:pPr marL="514350" indent="-514350">
              <a:buAutoNum type="arabicPeriod"/>
            </a:pPr>
            <a:r>
              <a:rPr lang="en-GB" sz="2800" dirty="0" smtClean="0"/>
              <a:t>Determine the side that satisfy the strict inequality.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Or you can do this...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Given the inequality of the form a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+b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≤ c (or ≥ c), solve for the slope-intercept form of the inequality. If the inequality has the form</a:t>
                </a:r>
              </a:p>
              <a:p>
                <a:pPr marL="514350" indent="-514350">
                  <a:buAutoNum type="arabicPeriod"/>
                </a:pPr>
                <a:r>
                  <a:rPr lang="en-GB" sz="2800" dirty="0" smtClean="0"/>
                  <a:t>y ≤  		, the corresponding half-space lies 			  below the boundary line.</a:t>
                </a:r>
              </a:p>
              <a:p>
                <a:pPr marL="514350" indent="-514350">
                  <a:buAutoNum type="arabicPeriod"/>
                </a:pPr>
                <a:r>
                  <a:rPr lang="en-GB" sz="2800" dirty="0" smtClean="0"/>
                  <a:t>y ≥		, the corresponding half-space lies 			  above the boundary line.</a:t>
                </a:r>
                <a:endParaRPr lang="en-GB" sz="2800" dirty="0"/>
              </a:p>
              <a:p>
                <a:pPr marL="514350" indent="-514350">
                  <a:buFont typeface="+mj-lt"/>
                  <a:buAutoNum type="arabicParenR"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b="-9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 firm manufactures two products. </a:t>
            </a:r>
          </a:p>
          <a:p>
            <a:r>
              <a:rPr lang="en-GB" sz="2800" dirty="0" smtClean="0"/>
              <a:t>Product A </a:t>
            </a:r>
            <a:r>
              <a:rPr lang="en-GB" sz="2800" dirty="0" smtClean="0"/>
              <a:t>requires </a:t>
            </a:r>
            <a:r>
              <a:rPr lang="en-GB" sz="2800" dirty="0" smtClean="0"/>
              <a:t>4 hours per unit, and the product B requires 2 hours per unit. </a:t>
            </a:r>
          </a:p>
          <a:p>
            <a:r>
              <a:rPr lang="en-GB" sz="2800" dirty="0" smtClean="0"/>
              <a:t>Total production time is 120 hours</a:t>
            </a:r>
          </a:p>
          <a:p>
            <a:r>
              <a:rPr lang="en-GB" sz="2800" dirty="0" smtClean="0"/>
              <a:t>A restriction is that total hours used in providing the two products can not exceed 60.</a:t>
            </a:r>
          </a:p>
          <a:p>
            <a:r>
              <a:rPr lang="en-GB" sz="2800" dirty="0" smtClean="0"/>
              <a:t>Find the graphical solution?.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90181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System of Linear Inequalities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LP problems we will be dealing with system of linear inequalities</a:t>
            </a:r>
          </a:p>
          <a:p>
            <a:r>
              <a:rPr lang="en-GB" sz="2800" dirty="0" smtClean="0"/>
              <a:t>We will be interested to determine the solution set which satisfies all the inequalities in the system constraints</a:t>
            </a:r>
          </a:p>
          <a:p>
            <a:r>
              <a:rPr lang="en-GB" sz="2800" b="1" dirty="0" smtClean="0"/>
              <a:t>Example: </a:t>
            </a:r>
            <a:r>
              <a:rPr lang="en-GB" sz="2800" dirty="0" smtClean="0"/>
              <a:t> Given two inequalities</a:t>
            </a:r>
          </a:p>
          <a:p>
            <a:pPr marL="0" indent="0">
              <a:buNone/>
            </a:pPr>
            <a:endParaRPr lang="en-GB" sz="2800" b="1" dirty="0" smtClean="0"/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Cont’d...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xmlns="" val="62342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Region of feasible solution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first step in graphical procedure is to identify the solution set for the system constraints.</a:t>
            </a:r>
          </a:p>
          <a:p>
            <a:r>
              <a:rPr lang="en-GB" sz="2800" dirty="0" smtClean="0"/>
              <a:t>This solution set is called </a:t>
            </a:r>
            <a:r>
              <a:rPr lang="en-GB" sz="2800" b="1" dirty="0" smtClean="0"/>
              <a:t>region of feasible solution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It includes all combinations of decision variables which satisfy the structural and non-negativity constraints.</a:t>
            </a:r>
          </a:p>
          <a:p>
            <a:pPr marL="0" indent="0">
              <a:buNone/>
            </a:pPr>
            <a:endParaRPr lang="en-GB" sz="2800" dirty="0" smtClean="0"/>
          </a:p>
          <a:p>
            <a:pPr lvl="1"/>
            <a:endParaRPr lang="en-GB" sz="24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5127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Corner point solution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Given a linear objective function in a linear programming problem, the optimal solution will always include a corner point on the region of feasible solution.</a:t>
            </a:r>
          </a:p>
          <a:p>
            <a:r>
              <a:rPr lang="en-GB" sz="2800" dirty="0" smtClean="0"/>
              <a:t>This will hold, irrespective of the slope of objective function and for either maximization or minimization problems.</a:t>
            </a:r>
          </a:p>
          <a:p>
            <a:r>
              <a:rPr lang="en-GB" sz="2800" dirty="0" smtClean="0"/>
              <a:t>We can use a method, called corner point method, to solve the linear programming problems.</a:t>
            </a:r>
          </a:p>
          <a:p>
            <a:pPr marL="0" indent="0">
              <a:buNone/>
            </a:pPr>
            <a:endParaRPr lang="en-GB" sz="2800" dirty="0" smtClean="0"/>
          </a:p>
          <a:p>
            <a:pPr lvl="1"/>
            <a:endParaRPr lang="en-GB" sz="24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0376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Corner point method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The corner point method for solving LP problems is as follows.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sz="2800" dirty="0" smtClean="0"/>
                  <a:t>Graphically identify the region of feasible solutions.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sz="2800" dirty="0" smtClean="0"/>
                  <a:t>Determine the coordinates of each corner point on the region of feasible solution.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sz="2800" dirty="0" smtClean="0"/>
                  <a:t>Substitute the coordinates of the corner points into the objective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 to determine the corresponding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sz="2800" dirty="0" smtClean="0"/>
                  <a:t>The required solution occur at the corner point yielding, (highest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 in maximization problems)/  (lowest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 in minimization problems).</a:t>
                </a:r>
              </a:p>
              <a:p>
                <a:pPr lvl="1"/>
                <a:endParaRPr lang="en-GB" sz="2400" dirty="0" smtClean="0"/>
              </a:p>
              <a:p>
                <a:pPr marL="0" indent="0">
                  <a:buNone/>
                </a:pPr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259" t="-2965" r="-1259" b="-21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2891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Given the following LP problem, graph the region of feasible solution (if one exist) and solve by corner point method.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41623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93789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Basic concepts of Linear Programming</a:t>
            </a:r>
          </a:p>
          <a:p>
            <a:r>
              <a:rPr lang="en-GB" dirty="0" smtClean="0"/>
              <a:t>Graphical Solutions</a:t>
            </a:r>
          </a:p>
          <a:p>
            <a:r>
              <a:rPr lang="en-GB" dirty="0" smtClean="0"/>
              <a:t>System of linear inequalities</a:t>
            </a:r>
          </a:p>
          <a:p>
            <a:r>
              <a:rPr lang="en-GB" dirty="0" smtClean="0"/>
              <a:t>Region of feasible solution</a:t>
            </a:r>
          </a:p>
          <a:p>
            <a:r>
              <a:rPr lang="en-GB" dirty="0" smtClean="0"/>
              <a:t>Corner point method</a:t>
            </a:r>
            <a:endParaRPr lang="en-GB" dirty="0"/>
          </a:p>
          <a:p>
            <a:r>
              <a:rPr lang="en-GB" dirty="0"/>
              <a:t>Covered Sec. 10.1 and most of Sec. 10.2</a:t>
            </a:r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724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Alternative Optimal Solutions</a:t>
            </a:r>
          </a:p>
          <a:p>
            <a:r>
              <a:rPr lang="en-US" dirty="0"/>
              <a:t>No Feasible Solution and Unbounded Solution Scenarios</a:t>
            </a:r>
          </a:p>
          <a:p>
            <a:r>
              <a:rPr lang="en-US" dirty="0"/>
              <a:t>Applications of Linear Programming:</a:t>
            </a:r>
          </a:p>
          <a:p>
            <a:pPr lvl="1"/>
            <a:r>
              <a:rPr lang="en-US" dirty="0"/>
              <a:t> Diet Mix Model</a:t>
            </a:r>
          </a:p>
          <a:p>
            <a:pPr lvl="1"/>
            <a:r>
              <a:rPr lang="en-US" dirty="0"/>
              <a:t> Highway Maintenance (Transportation Model)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331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577</Words>
  <Application>Microsoft Office PowerPoint</Application>
  <PresentationFormat>On-screen Show (4:3)</PresentationFormat>
  <Paragraphs>106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Business Mathematics  MTH-367 </vt:lpstr>
      <vt:lpstr>Chapter 10</vt:lpstr>
      <vt:lpstr>Objectives </vt:lpstr>
      <vt:lpstr>Main Topics</vt:lpstr>
      <vt:lpstr>Today’s topics</vt:lpstr>
      <vt:lpstr>Basic concepts</vt:lpstr>
      <vt:lpstr>Basic concepts cont’d</vt:lpstr>
      <vt:lpstr>Example</vt:lpstr>
      <vt:lpstr>Slide 9</vt:lpstr>
      <vt:lpstr>Slide 10</vt:lpstr>
      <vt:lpstr>Slide 11</vt:lpstr>
      <vt:lpstr>Graphical Solutions</vt:lpstr>
      <vt:lpstr>Graphics of Linear Inequalities</vt:lpstr>
      <vt:lpstr>Or you can do this...</vt:lpstr>
      <vt:lpstr>Example </vt:lpstr>
      <vt:lpstr>Example cont’d</vt:lpstr>
      <vt:lpstr>System of Linear Inequalities</vt:lpstr>
      <vt:lpstr>Cont’d... </vt:lpstr>
      <vt:lpstr>Region of feasible solution</vt:lpstr>
      <vt:lpstr>Corner point solution</vt:lpstr>
      <vt:lpstr>Corner point method</vt:lpstr>
      <vt:lpstr>Example</vt:lpstr>
      <vt:lpstr>Example cont’d</vt:lpstr>
      <vt:lpstr>Slide 24</vt:lpstr>
      <vt:lpstr>Review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Mathematics I</dc:title>
  <dc:creator>Tazeen athar</dc:creator>
  <cp:lastModifiedBy>NTS</cp:lastModifiedBy>
  <cp:revision>185</cp:revision>
  <dcterms:created xsi:type="dcterms:W3CDTF">2012-06-13T07:25:30Z</dcterms:created>
  <dcterms:modified xsi:type="dcterms:W3CDTF">2012-12-17T12:55:51Z</dcterms:modified>
</cp:coreProperties>
</file>