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4" r:id="rId2"/>
    <p:sldId id="285" r:id="rId3"/>
    <p:sldId id="259" r:id="rId4"/>
    <p:sldId id="260" r:id="rId5"/>
    <p:sldId id="286" r:id="rId6"/>
    <p:sldId id="290" r:id="rId7"/>
    <p:sldId id="269" r:id="rId8"/>
    <p:sldId id="291" r:id="rId9"/>
    <p:sldId id="270" r:id="rId10"/>
    <p:sldId id="271" r:id="rId11"/>
    <p:sldId id="272" r:id="rId12"/>
    <p:sldId id="273" r:id="rId13"/>
    <p:sldId id="292" r:id="rId14"/>
    <p:sldId id="274" r:id="rId15"/>
    <p:sldId id="275" r:id="rId16"/>
    <p:sldId id="276" r:id="rId17"/>
    <p:sldId id="295" r:id="rId18"/>
    <p:sldId id="277" r:id="rId19"/>
    <p:sldId id="278" r:id="rId20"/>
    <p:sldId id="279" r:id="rId21"/>
    <p:sldId id="280" r:id="rId22"/>
    <p:sldId id="281" r:id="rId23"/>
    <p:sldId id="282" r:id="rId24"/>
    <p:sldId id="283" r:id="rId25"/>
    <p:sldId id="293" r:id="rId26"/>
    <p:sldId id="261" r:id="rId27"/>
    <p:sldId id="294"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B42676D-6ED4-4CBB-96C1-E976F6D34B01}" type="datetimeFigureOut">
              <a:rPr lang="en-US" smtClean="0"/>
              <a:pPr/>
              <a:t>12/17/2012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C5E5E3-CDB9-4464-A629-C971C81ECA5D}"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42676D-6ED4-4CBB-96C1-E976F6D34B01}" type="datetimeFigureOut">
              <a:rPr lang="en-US" smtClean="0"/>
              <a:pPr/>
              <a:t>12/17/2012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C5E5E3-CDB9-4464-A629-C971C81ECA5D}"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42676D-6ED4-4CBB-96C1-E976F6D34B01}" type="datetimeFigureOut">
              <a:rPr lang="en-US" smtClean="0"/>
              <a:pPr/>
              <a:t>12/17/2012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C5E5E3-CDB9-4464-A629-C971C81ECA5D}"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B42676D-6ED4-4CBB-96C1-E976F6D34B01}" type="datetimeFigureOut">
              <a:rPr lang="en-US" smtClean="0"/>
              <a:pPr/>
              <a:t>12/17/2012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C5E5E3-CDB9-4464-A629-C971C81ECA5D}"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B42676D-6ED4-4CBB-96C1-E976F6D34B01}" type="datetimeFigureOut">
              <a:rPr lang="en-US" smtClean="0"/>
              <a:pPr/>
              <a:t>12/17/2012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AC5E5E3-CDB9-4464-A629-C971C81ECA5D}"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B42676D-6ED4-4CBB-96C1-E976F6D34B01}" type="datetimeFigureOut">
              <a:rPr lang="en-US" smtClean="0"/>
              <a:pPr/>
              <a:t>12/17/2012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AC5E5E3-CDB9-4464-A629-C971C81ECA5D}"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42676D-6ED4-4CBB-96C1-E976F6D34B01}" type="datetimeFigureOut">
              <a:rPr lang="en-US" smtClean="0"/>
              <a:pPr/>
              <a:t>12/17/2012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AC5E5E3-CDB9-4464-A629-C971C81ECA5D}"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42676D-6ED4-4CBB-96C1-E976F6D34B01}" type="datetimeFigureOut">
              <a:rPr lang="en-US" smtClean="0"/>
              <a:pPr/>
              <a:t>12/17/2012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C5E5E3-CDB9-4464-A629-C971C81ECA5D}"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42676D-6ED4-4CBB-96C1-E976F6D34B01}" type="datetimeFigureOut">
              <a:rPr lang="en-US" smtClean="0"/>
              <a:pPr/>
              <a:t>12/17/2012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C5E5E3-CDB9-4464-A629-C971C81ECA5D}"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42676D-6ED4-4CBB-96C1-E976F6D34B01}" type="datetimeFigureOut">
              <a:rPr lang="en-US" smtClean="0"/>
              <a:pPr/>
              <a:t>12/17/2012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C5E5E3-CDB9-4464-A629-C971C81ECA5D}"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42676D-6ED4-4CBB-96C1-E976F6D34B01}" type="datetimeFigureOut">
              <a:rPr lang="en-US" smtClean="0"/>
              <a:pPr/>
              <a:t>12/17/2012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C5E5E3-CDB9-4464-A629-C971C81ECA5D}"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42676D-6ED4-4CBB-96C1-E976F6D34B01}" type="datetimeFigureOut">
              <a:rPr lang="en-US" smtClean="0"/>
              <a:pPr/>
              <a:t>12/17/2012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C5E5E3-CDB9-4464-A629-C971C81ECA5D}"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a:latin typeface="Arial" pitchFamily="34" charset="0"/>
                <a:cs typeface="Arial" pitchFamily="34" charset="0"/>
              </a:rPr>
              <a:t>Business Mathematics </a:t>
            </a:r>
            <a:br>
              <a:rPr lang="en-GB" b="1" dirty="0">
                <a:latin typeface="Arial" pitchFamily="34" charset="0"/>
                <a:cs typeface="Arial" pitchFamily="34" charset="0"/>
              </a:rPr>
            </a:br>
            <a:r>
              <a:rPr lang="en-GB" b="1" dirty="0" smtClean="0">
                <a:latin typeface="Arial" pitchFamily="34" charset="0"/>
                <a:cs typeface="Arial" pitchFamily="34" charset="0"/>
              </a:rPr>
              <a:t>MTH-367</a:t>
            </a:r>
            <a:r>
              <a:rPr lang="en-GB" b="1" dirty="0" smtClean="0"/>
              <a:t/>
            </a:r>
            <a:br>
              <a:rPr lang="en-GB" b="1" dirty="0" smtClean="0"/>
            </a:b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latin typeface="Arial" pitchFamily="34" charset="0"/>
                <a:cs typeface="Arial" pitchFamily="34" charset="0"/>
              </a:rPr>
              <a:t>Lecture 11</a:t>
            </a:r>
            <a:endParaRPr lang="en-GB" sz="4400" b="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xmlns="" val="27881566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Chapter 8</a:t>
            </a:r>
            <a:endParaRPr lang="en-GB" b="1" dirty="0"/>
          </a:p>
        </p:txBody>
      </p:sp>
      <p:sp>
        <p:nvSpPr>
          <p:cNvPr id="3" name="Subtitle 2"/>
          <p:cNvSpPr>
            <a:spLocks noGrp="1"/>
          </p:cNvSpPr>
          <p:nvPr>
            <p:ph type="subTitle" idx="1"/>
          </p:nvPr>
        </p:nvSpPr>
        <p:spPr/>
        <p:txBody>
          <a:bodyPr>
            <a:normAutofit fontScale="92500"/>
          </a:bodyPr>
          <a:lstStyle/>
          <a:p>
            <a:r>
              <a:rPr lang="en-GB" sz="4400" b="1" dirty="0" smtClean="0">
                <a:solidFill>
                  <a:schemeClr val="tx2"/>
                </a:solidFill>
              </a:rPr>
              <a:t>Mathematics of Finance</a:t>
            </a:r>
          </a:p>
          <a:p>
            <a:r>
              <a:rPr lang="en-GB" sz="4400" dirty="0" smtClean="0">
                <a:solidFill>
                  <a:schemeClr val="tx2"/>
                </a:solidFill>
              </a:rPr>
              <a:t>continued</a:t>
            </a:r>
            <a:endParaRPr lang="en-GB" sz="4400" dirty="0">
              <a:solidFill>
                <a:schemeClr val="tx2"/>
              </a:solidFill>
            </a:endParaRPr>
          </a:p>
        </p:txBody>
      </p:sp>
    </p:spTree>
    <p:extLst>
      <p:ext uri="{BB962C8B-B14F-4D97-AF65-F5344CB8AC3E}">
        <p14:creationId xmlns:p14="http://schemas.microsoft.com/office/powerpoint/2010/main" xmlns="" val="19003968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Review </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r>
              <a:rPr lang="en-GB" dirty="0"/>
              <a:t>Compound amount formula (Example)</a:t>
            </a:r>
          </a:p>
          <a:p>
            <a:r>
              <a:rPr lang="en-GB" dirty="0"/>
              <a:t>Computing present value</a:t>
            </a:r>
          </a:p>
          <a:p>
            <a:r>
              <a:rPr lang="en-GB" dirty="0"/>
              <a:t>Further applications of compound amount formula</a:t>
            </a:r>
          </a:p>
          <a:p>
            <a:r>
              <a:rPr lang="en-GB" dirty="0"/>
              <a:t>Effective interest </a:t>
            </a:r>
            <a:r>
              <a:rPr lang="en-GB" dirty="0" smtClean="0"/>
              <a:t>rates</a:t>
            </a:r>
          </a:p>
          <a:p>
            <a:r>
              <a:rPr lang="en-GB" dirty="0" smtClean="0"/>
              <a:t>Annuities and their future values by a mathematical formula</a:t>
            </a:r>
          </a:p>
          <a:p>
            <a:pPr marL="0" indent="0">
              <a:buNone/>
            </a:pPr>
            <a:r>
              <a:rPr lang="en-GB" dirty="0" smtClean="0"/>
              <a:t> </a:t>
            </a: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Today’s Topics</a:t>
            </a:r>
            <a:endParaRPr lang="en-GB" sz="3600" u="sng" dirty="0">
              <a:solidFill>
                <a:schemeClr val="tx2"/>
              </a:solidFill>
            </a:endParaRPr>
          </a:p>
        </p:txBody>
      </p:sp>
      <p:sp>
        <p:nvSpPr>
          <p:cNvPr id="3" name="Content Placeholder 2"/>
          <p:cNvSpPr>
            <a:spLocks noGrp="1"/>
          </p:cNvSpPr>
          <p:nvPr>
            <p:ph idx="1"/>
          </p:nvPr>
        </p:nvSpPr>
        <p:spPr/>
        <p:txBody>
          <a:bodyPr/>
          <a:lstStyle/>
          <a:p>
            <a:r>
              <a:rPr lang="en-GB" dirty="0"/>
              <a:t>Annuities and their future values by a mathematical </a:t>
            </a:r>
            <a:r>
              <a:rPr lang="en-GB" dirty="0" smtClean="0"/>
              <a:t>formula (Revision)</a:t>
            </a:r>
          </a:p>
          <a:p>
            <a:r>
              <a:rPr lang="en-GB" dirty="0" smtClean="0"/>
              <a:t>Determining the size of annuity</a:t>
            </a:r>
          </a:p>
          <a:p>
            <a:r>
              <a:rPr lang="en-GB" dirty="0" smtClean="0"/>
              <a:t>Annuities and their present value</a:t>
            </a:r>
          </a:p>
          <a:p>
            <a:pPr marL="0" indent="0">
              <a:buNone/>
            </a:pPr>
            <a:endParaRPr lang="en-GB" dirty="0" smtClean="0"/>
          </a:p>
          <a:p>
            <a:pPr>
              <a:buNone/>
            </a:pP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GB" sz="3600" u="sng" dirty="0" smtClean="0">
                <a:solidFill>
                  <a:schemeClr val="tx2"/>
                </a:solidFill>
              </a:rPr>
              <a:t>Annuities and their Future value(Revision)</a:t>
            </a:r>
            <a:endParaRPr lang="en-GB" sz="3600" u="sng" dirty="0">
              <a:solidFill>
                <a:schemeClr val="tx2"/>
              </a:solidFill>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395536" y="1196752"/>
                <a:ext cx="8291264" cy="4929411"/>
              </a:xfrm>
            </p:spPr>
            <p:txBody>
              <a:bodyPr>
                <a:normAutofit/>
              </a:bodyPr>
              <a:lstStyle/>
              <a:p>
                <a:r>
                  <a:rPr lang="en-GB" sz="2800" dirty="0" smtClean="0"/>
                  <a:t>An </a:t>
                </a:r>
                <a:r>
                  <a:rPr lang="en-GB" sz="2800" b="1" i="1" dirty="0" smtClean="0"/>
                  <a:t>annuity</a:t>
                </a:r>
                <a:r>
                  <a:rPr lang="en-GB" sz="2800" dirty="0" smtClean="0"/>
                  <a:t> is a series of periodic payments</a:t>
                </a:r>
                <a:r>
                  <a:rPr lang="en-GB" sz="2800" dirty="0"/>
                  <a:t>,</a:t>
                </a:r>
                <a:r>
                  <a:rPr lang="en-GB" sz="2800" dirty="0" smtClean="0"/>
                  <a:t> e.g. monthly car payment, regular deposits to savings accounts, insurance payments.</a:t>
                </a:r>
              </a:p>
              <a:p>
                <a:r>
                  <a:rPr lang="en-GB" sz="2800" dirty="0" smtClean="0"/>
                  <a:t>We assume that </a:t>
                </a:r>
                <a:r>
                  <a:rPr lang="en-GB" sz="2800" i="1" dirty="0" smtClean="0"/>
                  <a:t>an annuity involves a series of equal payments.</a:t>
                </a:r>
                <a:r>
                  <a:rPr lang="en-GB" sz="2800" dirty="0" smtClean="0"/>
                  <a:t> </a:t>
                </a:r>
                <a:r>
                  <a:rPr lang="en-GB" sz="2800" i="1" dirty="0" smtClean="0"/>
                  <a:t>All payments are made at the end of a compounding </a:t>
                </a:r>
                <a:r>
                  <a:rPr lang="en-GB" sz="2800" i="1" dirty="0" smtClean="0"/>
                  <a:t>period</a:t>
                </a:r>
                <a:r>
                  <a:rPr lang="en-GB" sz="2800" i="1" dirty="0"/>
                  <a:t>.</a:t>
                </a:r>
                <a:endParaRPr lang="en-GB" sz="2800" i="1" dirty="0" smtClean="0"/>
              </a:p>
              <a:p>
                <a:r>
                  <a:rPr lang="en-GB" sz="2800" i="1" dirty="0" smtClean="0"/>
                  <a:t> </a:t>
                </a:r>
                <a:r>
                  <a:rPr lang="en-GB" sz="2800" dirty="0"/>
                  <a:t>Let  </a:t>
                </a:r>
                <a14:m>
                  <m:oMath xmlns:m="http://schemas.openxmlformats.org/officeDocument/2006/math">
                    <m:sSub>
                      <m:sSubPr>
                        <m:ctrlPr>
                          <a:rPr lang="en-GB" sz="2800" i="1">
                            <a:latin typeface="Cambria Math"/>
                          </a:rPr>
                        </m:ctrlPr>
                      </m:sSubPr>
                      <m:e>
                        <m:r>
                          <a:rPr lang="en-GB" sz="2800" i="1">
                            <a:latin typeface="Cambria Math"/>
                          </a:rPr>
                          <m:t>𝑆</m:t>
                        </m:r>
                      </m:e>
                      <m:sub>
                        <m:r>
                          <a:rPr lang="en-GB" sz="2800" i="1">
                            <a:latin typeface="Cambria Math"/>
                          </a:rPr>
                          <m:t>𝑛</m:t>
                        </m:r>
                      </m:sub>
                    </m:sSub>
                  </m:oMath>
                </a14:m>
                <a:r>
                  <a:rPr lang="en-GB" sz="2800" dirty="0"/>
                  <a:t>    equal the sum to which the deposits will have grown at the time of the </a:t>
                </a:r>
                <a14:m>
                  <m:oMath xmlns:m="http://schemas.openxmlformats.org/officeDocument/2006/math">
                    <m:r>
                      <a:rPr lang="en-GB" sz="2800" i="1">
                        <a:latin typeface="Cambria Math"/>
                      </a:rPr>
                      <m:t>𝑛</m:t>
                    </m:r>
                  </m:oMath>
                </a14:m>
                <a:r>
                  <a:rPr lang="en-GB" sz="2800" dirty="0"/>
                  <a:t>-</a:t>
                </a:r>
                <a:r>
                  <a:rPr lang="en-GB" sz="2800" dirty="0" err="1"/>
                  <a:t>th</a:t>
                </a:r>
                <a:r>
                  <a:rPr lang="en-GB" sz="2800" dirty="0"/>
                  <a:t> </a:t>
                </a:r>
                <a:r>
                  <a:rPr lang="en-GB" sz="2800" dirty="0" smtClean="0"/>
                  <a:t>deposit then </a:t>
                </a:r>
                <a14:m>
                  <m:oMath xmlns:m="http://schemas.openxmlformats.org/officeDocument/2006/math">
                    <m:sSub>
                      <m:sSubPr>
                        <m:ctrlPr>
                          <a:rPr lang="en-GB" sz="2800" b="0" i="1" smtClean="0">
                            <a:latin typeface="Cambria Math"/>
                          </a:rPr>
                        </m:ctrlPr>
                      </m:sSubPr>
                      <m:e>
                        <m:r>
                          <a:rPr lang="en-GB" sz="2800" b="0" i="1" smtClean="0">
                            <a:latin typeface="Cambria Math"/>
                          </a:rPr>
                          <m:t>𝑆</m:t>
                        </m:r>
                      </m:e>
                      <m:sub>
                        <m:r>
                          <a:rPr lang="en-GB" sz="2800" b="0" i="1" smtClean="0">
                            <a:latin typeface="Cambria Math"/>
                          </a:rPr>
                          <m:t>𝑛</m:t>
                        </m:r>
                      </m:sub>
                    </m:sSub>
                    <m:r>
                      <a:rPr lang="en-GB" sz="2800" b="0" i="1" smtClean="0">
                        <a:latin typeface="Cambria Math"/>
                      </a:rPr>
                      <m:t>=</m:t>
                    </m:r>
                  </m:oMath>
                </a14:m>
                <a:endParaRPr lang="en-GB" sz="28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395536" y="1196752"/>
                <a:ext cx="8291264" cy="4929411"/>
              </a:xfrm>
              <a:blipFill rotWithShape="1">
                <a:blip r:embed="rId3" cstate="print"/>
                <a:stretch>
                  <a:fillRect l="-1324" t="-1236" r="-2353"/>
                </a:stretch>
              </a:blipFill>
            </p:spPr>
            <p:txBody>
              <a:bodyPr/>
              <a:lstStyle/>
              <a:p>
                <a:r>
                  <a:rPr lang="en-GB">
                    <a:noFill/>
                  </a:rPr>
                  <a:t> </a:t>
                </a:r>
              </a:p>
            </p:txBody>
          </p:sp>
        </mc:Fallback>
      </mc:AlternateContent>
    </p:spTree>
    <p:extLst>
      <p:ext uri="{BB962C8B-B14F-4D97-AF65-F5344CB8AC3E}">
        <p14:creationId xmlns:p14="http://schemas.microsoft.com/office/powerpoint/2010/main" xmlns="" val="28637633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642918"/>
                <a:ext cx="8229600" cy="5483245"/>
              </a:xfrm>
            </p:spPr>
            <p:txBody>
              <a:bodyPr>
                <a:normAutofit/>
              </a:bodyPr>
              <a:lstStyle/>
              <a:p>
                <a:pPr>
                  <a:buNone/>
                </a:pPr>
                <a:endParaRPr lang="en-GB" sz="2800" dirty="0" smtClean="0"/>
              </a:p>
              <a:p>
                <a:pPr>
                  <a:buNone/>
                </a:pPr>
                <a:r>
                  <a:rPr lang="en-GB" sz="2800" dirty="0" smtClean="0"/>
                  <a:t>The special symbol       , which is pronounced as “</a:t>
                </a:r>
                <a14:m>
                  <m:oMath xmlns:m="http://schemas.openxmlformats.org/officeDocument/2006/math">
                    <m:r>
                      <a:rPr lang="en-GB" sz="2800" b="0" i="1" smtClean="0">
                        <a:latin typeface="Cambria Math"/>
                      </a:rPr>
                      <m:t>𝑆</m:t>
                    </m:r>
                  </m:oMath>
                </a14:m>
                <a:r>
                  <a:rPr lang="en-GB" sz="2800" dirty="0" smtClean="0"/>
                  <a:t> sub </a:t>
                </a:r>
                <a14:m>
                  <m:oMath xmlns:m="http://schemas.openxmlformats.org/officeDocument/2006/math">
                    <m:r>
                      <a:rPr lang="en-GB" sz="2800" b="0" i="1" smtClean="0">
                        <a:latin typeface="Cambria Math"/>
                      </a:rPr>
                      <m:t>𝑛</m:t>
                    </m:r>
                  </m:oMath>
                </a14:m>
                <a:r>
                  <a:rPr lang="en-GB" sz="2800" dirty="0" smtClean="0"/>
                  <a:t> angle </a:t>
                </a:r>
                <a14:m>
                  <m:oMath xmlns:m="http://schemas.openxmlformats.org/officeDocument/2006/math">
                    <m:r>
                      <a:rPr lang="en-GB" sz="2800" b="0" i="1" smtClean="0">
                        <a:latin typeface="Cambria Math"/>
                      </a:rPr>
                      <m:t>𝑖</m:t>
                    </m:r>
                  </m:oMath>
                </a14:m>
                <a:r>
                  <a:rPr lang="en-GB" sz="2800" dirty="0" smtClean="0"/>
                  <a:t>”, is frequently used to abbreviate the series compound amount factor. </a:t>
                </a:r>
              </a:p>
              <a:p>
                <a:pPr>
                  <a:buNone/>
                </a:pPr>
                <a:endParaRPr lang="en-GB" sz="2800" dirty="0"/>
              </a:p>
              <a:p>
                <a:pPr>
                  <a:buNone/>
                </a:pPr>
                <a:endParaRPr lang="en-GB" sz="2800" dirty="0" smtClean="0"/>
              </a:p>
              <a:p>
                <a:pPr>
                  <a:buNone/>
                </a:pPr>
                <a:endParaRPr lang="en-GB" sz="2800" dirty="0"/>
              </a:p>
              <a:p>
                <a:pPr>
                  <a:buNone/>
                </a:pPr>
                <a:endParaRPr lang="en-GB" sz="28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642918"/>
                <a:ext cx="8229600" cy="5483245"/>
              </a:xfrm>
              <a:blipFill rotWithShape="1">
                <a:blip r:embed="rId3" cstate="print"/>
                <a:stretch>
                  <a:fillRect l="-1481" t="-1111" r="-519"/>
                </a:stretch>
              </a:blipFill>
            </p:spPr>
            <p:txBody>
              <a:bodyPr/>
              <a:lstStyle/>
              <a:p>
                <a:r>
                  <a:rPr lang="en-GB">
                    <a:noFill/>
                  </a:rPr>
                  <a:t> </a:t>
                </a:r>
              </a:p>
            </p:txBody>
          </p:sp>
        </mc:Fallback>
      </mc:AlternateContent>
    </p:spTree>
    <p:extLst>
      <p:ext uri="{BB962C8B-B14F-4D97-AF65-F5344CB8AC3E}">
        <p14:creationId xmlns:p14="http://schemas.microsoft.com/office/powerpoint/2010/main" xmlns="" val="15170377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Determining the size of an annuity</a:t>
            </a:r>
            <a:endParaRPr lang="en-GB" sz="3600" u="sng" dirty="0">
              <a:solidFill>
                <a:schemeClr val="tx2"/>
              </a:solidFill>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normAutofit lnSpcReduction="10000"/>
              </a:bodyPr>
              <a:lstStyle/>
              <a:p>
                <a:r>
                  <a:rPr lang="en-GB" sz="2800" dirty="0" smtClean="0"/>
                  <a:t>The formula </a:t>
                </a:r>
                <a14:m>
                  <m:oMath xmlns:m="http://schemas.openxmlformats.org/officeDocument/2006/math">
                    <m:sSub>
                      <m:sSubPr>
                        <m:ctrlPr>
                          <a:rPr lang="en-GB" sz="2800" b="0" i="1" smtClean="0">
                            <a:latin typeface="Cambria Math"/>
                          </a:rPr>
                        </m:ctrlPr>
                      </m:sSubPr>
                      <m:e>
                        <m:r>
                          <a:rPr lang="en-GB" sz="2800" b="0" i="1" smtClean="0">
                            <a:latin typeface="Cambria Math"/>
                          </a:rPr>
                          <m:t>𝑆</m:t>
                        </m:r>
                      </m:e>
                      <m:sub>
                        <m:r>
                          <a:rPr lang="en-GB" sz="2800" b="0" i="1" smtClean="0">
                            <a:latin typeface="Cambria Math"/>
                          </a:rPr>
                          <m:t>𝑛</m:t>
                        </m:r>
                      </m:sub>
                    </m:sSub>
                    <m:r>
                      <a:rPr lang="en-GB" sz="2800" b="0" i="1" smtClean="0">
                        <a:latin typeface="Cambria Math"/>
                      </a:rPr>
                      <m:t>=</m:t>
                    </m:r>
                  </m:oMath>
                </a14:m>
                <a:endParaRPr lang="en-GB" sz="2800" dirty="0" smtClean="0"/>
              </a:p>
              <a:p>
                <a:pPr>
                  <a:buNone/>
                </a:pPr>
                <a:endParaRPr lang="en-GB" sz="2800" dirty="0" smtClean="0"/>
              </a:p>
              <a:p>
                <a:pPr>
                  <a:buNone/>
                </a:pPr>
                <a:r>
                  <a:rPr lang="en-GB" sz="2800" dirty="0" smtClean="0"/>
                  <a:t>has four variables. So like compound amount formula,</a:t>
                </a:r>
                <a:endParaRPr lang="en-GB" sz="2800" dirty="0"/>
              </a:p>
              <a:p>
                <a:r>
                  <a:rPr lang="en-GB" sz="2800" dirty="0" smtClean="0"/>
                  <a:t>if </a:t>
                </a:r>
                <a:r>
                  <a:rPr lang="en-GB" sz="2800" dirty="0" smtClean="0"/>
                  <a:t>any </a:t>
                </a:r>
                <a:r>
                  <a:rPr lang="en-GB" sz="2800" dirty="0" smtClean="0"/>
                  <a:t>three of them are know, </a:t>
                </a:r>
                <a:r>
                  <a:rPr lang="en-GB" sz="2800" dirty="0" smtClean="0"/>
                  <a:t>we can find the fourth one</a:t>
                </a:r>
                <a:r>
                  <a:rPr lang="en-GB" sz="2800" dirty="0" smtClean="0"/>
                  <a:t>.</a:t>
                </a:r>
              </a:p>
              <a:p>
                <a:r>
                  <a:rPr lang="en-GB" sz="2800" dirty="0" smtClean="0"/>
                  <a:t>For example </a:t>
                </a:r>
                <a:r>
                  <a:rPr lang="en-GB" sz="2800" dirty="0" smtClean="0"/>
                  <a:t>“if the rate of interest is known, what amount should be deposited each period in order to reach </a:t>
                </a:r>
                <a:r>
                  <a:rPr lang="en-GB" sz="2800" dirty="0" smtClean="0"/>
                  <a:t>some other specific amount?”	</a:t>
                </a:r>
                <a:endParaRPr lang="en-GB" sz="2800" dirty="0" smtClean="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481" t="-2291" r="-2222"/>
                </a:stretch>
              </a:blipFill>
            </p:spPr>
            <p:txBody>
              <a:bodyPr/>
              <a:lstStyle/>
              <a:p>
                <a:r>
                  <a:rPr lang="en-GB">
                    <a:noFill/>
                  </a:rPr>
                  <a:t> </a:t>
                </a:r>
              </a:p>
            </p:txBody>
          </p:sp>
        </mc:Fallback>
      </mc:AlternateContent>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GB" sz="3600" u="sng" dirty="0" smtClean="0">
                <a:solidFill>
                  <a:schemeClr val="tx2"/>
                </a:solidFill>
              </a:rPr>
              <a:t>Determining the size of an annuity cont’d</a:t>
            </a:r>
            <a:endParaRPr lang="en-GB" sz="3600" u="sng" dirty="0">
              <a:solidFill>
                <a:schemeClr val="tx2"/>
              </a:solidFill>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323528" y="1268760"/>
                <a:ext cx="8363272" cy="4857403"/>
              </a:xfrm>
            </p:spPr>
            <p:txBody>
              <a:bodyPr>
                <a:normAutofit lnSpcReduction="10000"/>
              </a:bodyPr>
              <a:lstStyle/>
              <a:p>
                <a:r>
                  <a:rPr lang="en-GB" sz="2800" dirty="0" smtClean="0"/>
                  <a:t>We solve for </a:t>
                </a:r>
                <a14:m>
                  <m:oMath xmlns:m="http://schemas.openxmlformats.org/officeDocument/2006/math">
                    <m:r>
                      <a:rPr lang="en-GB" sz="2800" b="0" i="1" smtClean="0">
                        <a:latin typeface="Cambria Math"/>
                      </a:rPr>
                      <m:t>𝑅</m:t>
                    </m:r>
                  </m:oMath>
                </a14:m>
                <a:r>
                  <a:rPr lang="en-GB" sz="2800" dirty="0" smtClean="0"/>
                  <a:t>,</a:t>
                </a:r>
              </a:p>
              <a:p>
                <a:endParaRPr lang="en-GB" sz="2800" dirty="0"/>
              </a:p>
              <a:p>
                <a:pPr marL="0" indent="0">
                  <a:buNone/>
                </a:pPr>
                <a:endParaRPr lang="en-GB" sz="2800" dirty="0" smtClean="0"/>
              </a:p>
              <a:p>
                <a:pPr marL="0" indent="0">
                  <a:buNone/>
                </a:pPr>
                <a:endParaRPr lang="en-GB" sz="2800" dirty="0" smtClean="0"/>
              </a:p>
              <a:p>
                <a:pPr marL="0" indent="0">
                  <a:buNone/>
                </a:pPr>
                <a:r>
                  <a:rPr lang="en-GB" sz="2800" dirty="0" smtClean="0"/>
                  <a:t>Where the expression              is the reciprocal of the series compound amount factor. This factor is often called </a:t>
                </a:r>
                <a:r>
                  <a:rPr lang="en-GB" sz="2800" b="1" dirty="0" smtClean="0"/>
                  <a:t>sinking fund factor. </a:t>
                </a:r>
                <a:r>
                  <a:rPr lang="en-GB" sz="2800" dirty="0" smtClean="0"/>
                  <a:t>Because the series of deposits used to accumulate some future sum of money is often called a </a:t>
                </a:r>
                <a:r>
                  <a:rPr lang="en-GB" sz="2800" b="1" dirty="0" smtClean="0"/>
                  <a:t>sinking fund</a:t>
                </a:r>
                <a:r>
                  <a:rPr lang="en-GB" sz="2800" dirty="0" smtClean="0"/>
                  <a:t>.</a:t>
                </a:r>
              </a:p>
              <a:p>
                <a:r>
                  <a:rPr lang="en-GB" sz="2800" dirty="0" smtClean="0"/>
                  <a:t>Values for the sinking fund factor           can be found in table IV, pages T15-T17. </a:t>
                </a:r>
              </a:p>
              <a:p>
                <a:pPr marL="0" indent="0">
                  <a:buNone/>
                </a:pPr>
                <a:endParaRPr lang="en-GB" sz="2800" dirty="0" smtClean="0"/>
              </a:p>
              <a:p>
                <a:pPr marL="0" indent="0">
                  <a:buNone/>
                </a:pPr>
                <a:endParaRPr lang="en-GB" sz="2800" dirty="0" smtClean="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323528" y="1268760"/>
                <a:ext cx="8363272" cy="4857403"/>
              </a:xfrm>
              <a:blipFill rotWithShape="1">
                <a:blip r:embed="rId3" cstate="print"/>
                <a:stretch>
                  <a:fillRect l="-1458" t="-2133" b="-20452"/>
                </a:stretch>
              </a:blipFill>
            </p:spPr>
            <p:txBody>
              <a:bodyPr/>
              <a:lstStyle/>
              <a:p>
                <a:r>
                  <a:rPr lang="en-GB">
                    <a:noFill/>
                  </a:rPr>
                  <a:t> </a:t>
                </a:r>
              </a:p>
            </p:txBody>
          </p:sp>
        </mc:Fallback>
      </mc:AlternateContent>
    </p:spTree>
    <p:extLst>
      <p:ext uri="{BB962C8B-B14F-4D97-AF65-F5344CB8AC3E}">
        <p14:creationId xmlns:p14="http://schemas.microsoft.com/office/powerpoint/2010/main" xmlns="" val="40355767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r>
              <a:rPr lang="en-GB" sz="2800" dirty="0" smtClean="0"/>
              <a:t>A corporation wants to establish a sinking fund beginning at the end of this year.</a:t>
            </a:r>
          </a:p>
          <a:p>
            <a:r>
              <a:rPr lang="en-GB" sz="2800" dirty="0" smtClean="0"/>
              <a:t> Annual deposits will be made at the end of this year and for the following 9 years. </a:t>
            </a:r>
          </a:p>
          <a:p>
            <a:r>
              <a:rPr lang="en-GB" sz="2800" dirty="0" smtClean="0"/>
              <a:t>If deposits earn interest at the rate of 8 % per year compounded annually, how much money must be deposited each year in order to have $ 12 million at the time of the 10</a:t>
            </a:r>
            <a:r>
              <a:rPr lang="en-GB" sz="2800" baseline="30000" dirty="0" smtClean="0"/>
              <a:t>th</a:t>
            </a:r>
            <a:r>
              <a:rPr lang="en-GB" sz="2800" dirty="0" smtClean="0"/>
              <a:t> deposit.?</a:t>
            </a:r>
          </a:p>
          <a:p>
            <a:r>
              <a:rPr lang="en-GB" sz="2800" dirty="0" smtClean="0"/>
              <a:t> How much interest will be earned? </a:t>
            </a:r>
            <a:endParaRPr lang="en-GB"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 cont’d</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endParaRPr lang="en-GB" sz="2800" dirty="0" smtClean="0"/>
          </a:p>
          <a:p>
            <a:pPr>
              <a:buNone/>
            </a:pPr>
            <a:endParaRPr lang="en-GB" sz="2800" dirty="0" smtClean="0"/>
          </a:p>
          <a:p>
            <a:pPr>
              <a:buNone/>
            </a:pPr>
            <a:endParaRPr lang="en-GB" sz="2800" dirty="0" smtClean="0"/>
          </a:p>
          <a:p>
            <a:pPr>
              <a:buNone/>
            </a:pPr>
            <a:endParaRPr lang="en-GB" sz="2800" dirty="0" smtClean="0"/>
          </a:p>
          <a:p>
            <a:pPr>
              <a:buNone/>
            </a:pPr>
            <a:endParaRPr lang="en-GB" sz="2800" dirty="0" smtClean="0"/>
          </a:p>
          <a:p>
            <a:pPr>
              <a:buNone/>
            </a:pPr>
            <a:r>
              <a:rPr lang="en-GB" sz="2800" dirty="0" smtClean="0"/>
              <a:t>10 deposits of 828360 will be made during this period, total deposits will equal 8283600. </a:t>
            </a:r>
          </a:p>
          <a:p>
            <a:pPr>
              <a:buNone/>
            </a:pPr>
            <a:r>
              <a:rPr lang="en-GB" sz="2800" dirty="0" smtClean="0"/>
              <a:t>Interest earned = 12 million – 8283600 = 3716400</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r>
              <a:rPr lang="en-GB" sz="2800" dirty="0" smtClean="0"/>
              <a:t>Assume in the last example that the corporation is going to make quarterly deposits and that the interest is earned at the rate of 8 % per year compounded quarterly. </a:t>
            </a:r>
          </a:p>
          <a:p>
            <a:r>
              <a:rPr lang="en-GB" sz="2800" dirty="0" smtClean="0"/>
              <a:t>How much money should be deposited each quarter?</a:t>
            </a:r>
          </a:p>
          <a:p>
            <a:r>
              <a:rPr lang="en-GB" sz="2800" dirty="0" smtClean="0"/>
              <a:t> How much less will the company have to deposit over the 10 year period as compared with annual deposits and annual compounding?</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 cont’d</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endParaRPr lang="en-GB" sz="2800" dirty="0" smtClean="0"/>
          </a:p>
          <a:p>
            <a:pPr>
              <a:buNone/>
            </a:pPr>
            <a:endParaRPr lang="en-GB" sz="2800" dirty="0" smtClean="0"/>
          </a:p>
          <a:p>
            <a:pPr>
              <a:buNone/>
            </a:pPr>
            <a:endParaRPr lang="en-GB" sz="2800" dirty="0" smtClean="0"/>
          </a:p>
          <a:p>
            <a:pPr>
              <a:buNone/>
            </a:pPr>
            <a:endParaRPr lang="en-GB" sz="2800" dirty="0" smtClean="0"/>
          </a:p>
          <a:p>
            <a:pPr>
              <a:buNone/>
            </a:pPr>
            <a:r>
              <a:rPr lang="en-GB" sz="2800" dirty="0" smtClean="0"/>
              <a:t>Since there will be 40 deposits of $198720, total deposits over the 10 year period will equal $7948800.</a:t>
            </a:r>
          </a:p>
          <a:p>
            <a:pPr>
              <a:buNone/>
            </a:pPr>
            <a:r>
              <a:rPr lang="en-GB" sz="2800" dirty="0" smtClean="0"/>
              <a:t>Comparing with annual deposits and annual compounding in the last example,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xmlns="" val="12941251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Annuities and their Present value</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There are applications which relate an annuity to its present value equivalent. e.g. we may be interested in knowing the size of a deposit which will generate a series of payments (an annuity) for college, retirement years, … or given that a loan has been made, we may be interested in knowing the series of payments (annuity) necessary to repay the loan with interest.</a:t>
            </a:r>
            <a:endParaRPr lang="en-GB"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Annuities and their Present value</a:t>
            </a:r>
            <a:endParaRPr lang="en-GB" sz="3600" u="sng" dirty="0">
              <a:solidFill>
                <a:schemeClr val="tx2"/>
              </a:solidFill>
            </a:endParaRPr>
          </a:p>
        </p:txBody>
      </p:sp>
      <p:sp>
        <p:nvSpPr>
          <p:cNvPr id="3" name="Content Placeholder 2"/>
          <p:cNvSpPr>
            <a:spLocks noGrp="1"/>
          </p:cNvSpPr>
          <p:nvPr>
            <p:ph idx="1"/>
          </p:nvPr>
        </p:nvSpPr>
        <p:spPr/>
        <p:txBody>
          <a:bodyPr>
            <a:normAutofit fontScale="85000" lnSpcReduction="20000"/>
          </a:bodyPr>
          <a:lstStyle/>
          <a:p>
            <a:r>
              <a:rPr lang="en-GB" sz="2800" dirty="0" smtClean="0"/>
              <a:t>The </a:t>
            </a:r>
            <a:r>
              <a:rPr lang="en-GB" sz="2800" b="1" i="1" dirty="0" smtClean="0"/>
              <a:t>present value of an annuity</a:t>
            </a:r>
            <a:r>
              <a:rPr lang="en-GB" sz="2800" dirty="0" smtClean="0"/>
              <a:t> is an amount of money today which is equivalent to a series of equal payments in the future. </a:t>
            </a:r>
          </a:p>
          <a:p>
            <a:r>
              <a:rPr lang="en-GB" sz="2800" dirty="0" smtClean="0"/>
              <a:t>An </a:t>
            </a:r>
            <a:r>
              <a:rPr lang="en-GB" sz="2800" i="1" dirty="0" smtClean="0"/>
              <a:t>assumption</a:t>
            </a:r>
            <a:r>
              <a:rPr lang="en-GB" sz="2800" dirty="0" smtClean="0"/>
              <a:t> is that: the final withdrawal would deplete the investment completely. </a:t>
            </a:r>
          </a:p>
          <a:p>
            <a:pPr marL="0" indent="0">
              <a:buNone/>
            </a:pPr>
            <a:r>
              <a:rPr lang="en-GB" sz="2800" b="1" u="sng" dirty="0" smtClean="0"/>
              <a:t>Example:</a:t>
            </a:r>
          </a:p>
          <a:p>
            <a:pPr>
              <a:buFont typeface="Courier New" pitchFamily="49" charset="0"/>
              <a:buChar char="o"/>
            </a:pPr>
            <a:r>
              <a:rPr lang="en-GB" sz="2800" dirty="0" smtClean="0"/>
              <a:t>A person recently won a state lottery. The terms of the lottery are that the winner will receive annual payments of $ 20,000 at the end of this year and each of the following 3 years. </a:t>
            </a:r>
          </a:p>
          <a:p>
            <a:pPr>
              <a:buFont typeface="Courier New" pitchFamily="49" charset="0"/>
              <a:buChar char="o"/>
            </a:pPr>
            <a:r>
              <a:rPr lang="en-GB" sz="2800" dirty="0" smtClean="0"/>
              <a:t>If the winner could invest money today at the rate of 8 % per year compounded annually, what is the present value of the four payments?</a:t>
            </a:r>
          </a:p>
          <a:p>
            <a:pPr>
              <a:buNone/>
            </a:pPr>
            <a:endParaRPr lang="en-GB"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smtClean="0">
                <a:solidFill>
                  <a:schemeClr val="tx2"/>
                </a:solidFill>
              </a:rPr>
              <a:t>Annuities and their Present value</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b="1" dirty="0" smtClean="0"/>
              <a:t>Solution: </a:t>
            </a:r>
            <a:endParaRPr lang="en-GB" sz="2800" dirty="0" smtClean="0"/>
          </a:p>
          <a:p>
            <a:pPr>
              <a:buNone/>
            </a:pPr>
            <a:r>
              <a:rPr lang="en-GB" sz="2800" dirty="0" smtClean="0"/>
              <a:t>If </a:t>
            </a:r>
            <a:r>
              <a:rPr lang="en-GB" sz="2800" i="1" dirty="0" smtClean="0"/>
              <a:t>A</a:t>
            </a:r>
            <a:r>
              <a:rPr lang="en-GB" sz="2800" dirty="0" smtClean="0"/>
              <a:t> defines the present value of the annuity, we might determine the value of </a:t>
            </a:r>
            <a:r>
              <a:rPr lang="en-GB" sz="2800" i="1" dirty="0" smtClean="0"/>
              <a:t>A</a:t>
            </a:r>
            <a:r>
              <a:rPr lang="en-GB" sz="2800" dirty="0" smtClean="0"/>
              <a:t> by computing the present value of each 20000 payment.</a:t>
            </a:r>
            <a:endParaRPr lang="en-GB"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Formula</a:t>
            </a:r>
            <a:endParaRPr lang="en-GB" sz="3600" u="sng" dirty="0">
              <a:solidFill>
                <a:schemeClr val="tx2"/>
              </a:solidFill>
            </a:endParaRPr>
          </a:p>
        </p:txBody>
      </p:sp>
      <p:sp>
        <p:nvSpPr>
          <p:cNvPr id="3" name="Content Placeholder 2"/>
          <p:cNvSpPr>
            <a:spLocks noGrp="1"/>
          </p:cNvSpPr>
          <p:nvPr>
            <p:ph idx="1"/>
          </p:nvPr>
        </p:nvSpPr>
        <p:spPr/>
        <p:txBody>
          <a:bodyPr>
            <a:normAutofit lnSpcReduction="10000"/>
          </a:bodyPr>
          <a:lstStyle/>
          <a:p>
            <a:r>
              <a:rPr lang="en-GB" sz="2800" dirty="0" smtClean="0"/>
              <a:t>As with the future value of an annuity, we can find the general formula for the present value of an annuity. In case of large number of payments the method of example is not practical, so if</a:t>
            </a:r>
          </a:p>
          <a:p>
            <a:pPr>
              <a:buNone/>
            </a:pPr>
            <a:endParaRPr lang="en-GB" sz="2800" dirty="0" smtClean="0"/>
          </a:p>
          <a:p>
            <a:pPr>
              <a:buNone/>
            </a:pPr>
            <a:endParaRPr lang="en-GB" sz="2800" dirty="0"/>
          </a:p>
          <a:p>
            <a:pPr>
              <a:buNone/>
            </a:pPr>
            <a:endParaRPr lang="en-GB" sz="2800" dirty="0" smtClean="0"/>
          </a:p>
          <a:p>
            <a:pPr>
              <a:buNone/>
            </a:pPr>
            <a:endParaRPr lang="en-GB" sz="2800" dirty="0"/>
          </a:p>
          <a:p>
            <a:pPr>
              <a:buNone/>
            </a:pPr>
            <a:endParaRPr lang="en-GB" sz="2800" dirty="0" smtClean="0"/>
          </a:p>
          <a:p>
            <a:pPr>
              <a:buNone/>
            </a:pPr>
            <a:r>
              <a:rPr lang="en-GB" sz="2800" dirty="0" smtClean="0"/>
              <a:t> </a:t>
            </a:r>
            <a:endParaRPr lang="en-GB"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Formula cont’d </a:t>
            </a:r>
            <a:endParaRPr lang="en-GB" sz="3600" u="sng" dirty="0">
              <a:solidFill>
                <a:schemeClr val="tx2"/>
              </a:solidFill>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normAutofit/>
              </a:bodyPr>
              <a:lstStyle/>
              <a:p>
                <a:r>
                  <a:rPr lang="en-GB" sz="2800" dirty="0" smtClean="0"/>
                  <a:t>We can think of </a:t>
                </a:r>
                <a14:m>
                  <m:oMath xmlns:m="http://schemas.openxmlformats.org/officeDocument/2006/math">
                    <m:sSub>
                      <m:sSubPr>
                        <m:ctrlPr>
                          <a:rPr lang="en-GB" sz="2800" b="0" i="1" smtClean="0">
                            <a:latin typeface="Cambria Math"/>
                          </a:rPr>
                        </m:ctrlPr>
                      </m:sSubPr>
                      <m:e>
                        <m:r>
                          <a:rPr lang="en-GB" sz="2800" b="0" i="1" smtClean="0">
                            <a:latin typeface="Cambria Math"/>
                          </a:rPr>
                          <m:t>𝑆</m:t>
                        </m:r>
                      </m:e>
                      <m:sub>
                        <m:r>
                          <a:rPr lang="en-GB" sz="2800" b="0" i="1" smtClean="0">
                            <a:latin typeface="Cambria Math"/>
                          </a:rPr>
                          <m:t>𝑛</m:t>
                        </m:r>
                      </m:sub>
                    </m:sSub>
                  </m:oMath>
                </a14:m>
                <a:r>
                  <a:rPr lang="en-GB" sz="2800" dirty="0" smtClean="0"/>
                  <a:t> as being equivalent future value of the annuity. </a:t>
                </a:r>
              </a:p>
              <a:p>
                <a:r>
                  <a:rPr lang="en-GB" sz="2800" dirty="0" smtClean="0"/>
                  <a:t>If we know the value of </a:t>
                </a:r>
                <a14:m>
                  <m:oMath xmlns:m="http://schemas.openxmlformats.org/officeDocument/2006/math">
                    <m:sSub>
                      <m:sSubPr>
                        <m:ctrlPr>
                          <a:rPr lang="en-GB" sz="2800" b="0" i="1" smtClean="0">
                            <a:latin typeface="Cambria Math"/>
                          </a:rPr>
                        </m:ctrlPr>
                      </m:sSubPr>
                      <m:e>
                        <m:r>
                          <a:rPr lang="en-GB" sz="2800" b="0" i="1" smtClean="0">
                            <a:latin typeface="Cambria Math"/>
                          </a:rPr>
                          <m:t>𝑆</m:t>
                        </m:r>
                      </m:e>
                      <m:sub>
                        <m:r>
                          <a:rPr lang="en-GB" sz="2800" b="0" i="1" smtClean="0">
                            <a:latin typeface="Cambria Math"/>
                          </a:rPr>
                          <m:t>𝑛</m:t>
                        </m:r>
                      </m:sub>
                    </m:sSub>
                  </m:oMath>
                </a14:m>
                <a:r>
                  <a:rPr lang="en-GB" sz="2800" dirty="0" smtClean="0"/>
                  <a:t>, the present value </a:t>
                </a:r>
                <a14:m>
                  <m:oMath xmlns:m="http://schemas.openxmlformats.org/officeDocument/2006/math">
                    <m:r>
                      <a:rPr lang="en-GB" sz="2800" b="0" i="1" smtClean="0">
                        <a:latin typeface="Cambria Math"/>
                      </a:rPr>
                      <m:t>𝐴</m:t>
                    </m:r>
                  </m:oMath>
                </a14:m>
                <a:r>
                  <a:rPr lang="en-GB" sz="2800" dirty="0" smtClean="0"/>
                  <a:t> of the annuity should simply be the present value of </a:t>
                </a:r>
                <a14:m>
                  <m:oMath xmlns:m="http://schemas.openxmlformats.org/officeDocument/2006/math">
                    <m:sSub>
                      <m:sSubPr>
                        <m:ctrlPr>
                          <a:rPr lang="en-GB" sz="2800" b="0" i="1" smtClean="0">
                            <a:latin typeface="Cambria Math"/>
                          </a:rPr>
                        </m:ctrlPr>
                      </m:sSubPr>
                      <m:e>
                        <m:r>
                          <a:rPr lang="en-GB" sz="2800" b="0" i="1" smtClean="0">
                            <a:latin typeface="Cambria Math"/>
                          </a:rPr>
                          <m:t>𝑆</m:t>
                        </m:r>
                      </m:e>
                      <m:sub>
                        <m:r>
                          <a:rPr lang="en-GB" sz="2800" b="0" i="1" smtClean="0">
                            <a:latin typeface="Cambria Math"/>
                          </a:rPr>
                          <m:t>𝑛</m:t>
                        </m:r>
                      </m:sub>
                    </m:sSub>
                  </m:oMath>
                </a14:m>
                <a:r>
                  <a:rPr lang="en-GB" sz="2800" dirty="0" smtClean="0"/>
                  <a:t>.</a:t>
                </a:r>
                <a:endParaRPr lang="en-GB" sz="28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259" t="-1348"/>
                </a:stretch>
              </a:blipFill>
            </p:spPr>
            <p:txBody>
              <a:bodyPr/>
              <a:lstStyle/>
              <a:p>
                <a:r>
                  <a:rPr lang="en-GB">
                    <a:noFill/>
                  </a:rPr>
                  <a:t> </a:t>
                </a:r>
              </a:p>
            </p:txBody>
          </p:sp>
        </mc:Fallback>
      </mc:AlternateContent>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Formula </a:t>
            </a:r>
            <a:endParaRPr lang="en-GB" sz="3600" u="sng" dirty="0">
              <a:solidFill>
                <a:schemeClr val="tx2"/>
              </a:solidFill>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normAutofit/>
              </a:bodyPr>
              <a:lstStyle/>
              <a:p>
                <a:r>
                  <a:rPr lang="en-GB" sz="2800" dirty="0" smtClean="0"/>
                  <a:t>The equation</a:t>
                </a:r>
              </a:p>
              <a:p>
                <a:endParaRPr lang="en-GB" sz="2800" dirty="0"/>
              </a:p>
              <a:p>
                <a:pPr marL="0" indent="0">
                  <a:buNone/>
                </a:pPr>
                <a:r>
                  <a:rPr lang="en-GB" sz="2800" dirty="0" smtClean="0"/>
                  <a:t> </a:t>
                </a:r>
                <a:r>
                  <a:rPr lang="en-GB" sz="2800" dirty="0" smtClean="0"/>
                  <a:t>is used to compute the present value </a:t>
                </a:r>
                <a14:m>
                  <m:oMath xmlns:m="http://schemas.openxmlformats.org/officeDocument/2006/math">
                    <m:r>
                      <a:rPr lang="en-GB" sz="2800" b="0" i="1" smtClean="0">
                        <a:latin typeface="Cambria Math"/>
                      </a:rPr>
                      <m:t>𝐴</m:t>
                    </m:r>
                  </m:oMath>
                </a14:m>
                <a:r>
                  <a:rPr lang="en-GB" sz="2800" dirty="0" smtClean="0"/>
                  <a:t> </a:t>
                </a:r>
                <a:r>
                  <a:rPr lang="en-GB" sz="2800" dirty="0" smtClean="0"/>
                  <a:t>of an annuity consisting of </a:t>
                </a:r>
                <a14:m>
                  <m:oMath xmlns:m="http://schemas.openxmlformats.org/officeDocument/2006/math">
                    <m:r>
                      <a:rPr lang="en-GB" sz="2800" b="0" i="1" smtClean="0">
                        <a:latin typeface="Cambria Math"/>
                      </a:rPr>
                      <m:t>𝑛</m:t>
                    </m:r>
                  </m:oMath>
                </a14:m>
                <a:r>
                  <a:rPr lang="en-GB" sz="2800" dirty="0" smtClean="0"/>
                  <a:t> </a:t>
                </a:r>
                <a:r>
                  <a:rPr lang="en-GB" sz="2800" dirty="0" smtClean="0"/>
                  <a:t>equal payments, each made at the end of </a:t>
                </a:r>
                <a14:m>
                  <m:oMath xmlns:m="http://schemas.openxmlformats.org/officeDocument/2006/math">
                    <m:r>
                      <a:rPr lang="en-GB" sz="2800" b="0" i="1" smtClean="0">
                        <a:latin typeface="Cambria Math"/>
                      </a:rPr>
                      <m:t>𝑛</m:t>
                    </m:r>
                  </m:oMath>
                </a14:m>
                <a:r>
                  <a:rPr lang="en-GB" sz="2800" dirty="0" smtClean="0"/>
                  <a:t> </a:t>
                </a:r>
                <a:r>
                  <a:rPr lang="en-GB" sz="2800" dirty="0" smtClean="0"/>
                  <a:t>periods</a:t>
                </a:r>
                <a:r>
                  <a:rPr lang="en-GB" sz="2800" dirty="0" smtClean="0"/>
                  <a:t>.</a:t>
                </a:r>
              </a:p>
              <a:p>
                <a:r>
                  <a:rPr lang="en-GB" sz="2800" dirty="0" smtClean="0"/>
                  <a:t>The expression </a:t>
                </a:r>
              </a:p>
              <a:p>
                <a:pPr marL="0" indent="0">
                  <a:buNone/>
                </a:pPr>
                <a:endParaRPr lang="en-GB" sz="2800" dirty="0"/>
              </a:p>
              <a:p>
                <a:pPr marL="0" indent="0">
                  <a:buNone/>
                </a:pPr>
                <a:r>
                  <a:rPr lang="en-GB" sz="2800" dirty="0" smtClean="0"/>
                  <a:t>is called the series present worth factor.</a:t>
                </a:r>
                <a:endParaRPr lang="en-GB" sz="28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481" t="-1348"/>
                </a:stretch>
              </a:blipFill>
            </p:spPr>
            <p:txBody>
              <a:bodyPr/>
              <a:lstStyle/>
              <a:p>
                <a:r>
                  <a:rPr lang="en-GB">
                    <a:noFill/>
                  </a:rPr>
                  <a:t> </a:t>
                </a:r>
              </a:p>
            </p:txBody>
          </p:sp>
        </mc:Fallback>
      </mc:AlternateContent>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a:t>
            </a:r>
            <a:r>
              <a:rPr lang="en-GB" sz="3600" u="sng" dirty="0" smtClean="0"/>
              <a:t> </a:t>
            </a:r>
            <a:endParaRPr lang="en-GB" sz="3600" u="sng" dirty="0"/>
          </a:p>
        </p:txBody>
      </p:sp>
      <p:sp>
        <p:nvSpPr>
          <p:cNvPr id="3" name="Content Placeholder 2"/>
          <p:cNvSpPr>
            <a:spLocks noGrp="1"/>
          </p:cNvSpPr>
          <p:nvPr>
            <p:ph idx="1"/>
          </p:nvPr>
        </p:nvSpPr>
        <p:spPr>
          <a:xfrm>
            <a:off x="467544" y="1196752"/>
            <a:ext cx="8219256" cy="4929411"/>
          </a:xfrm>
        </p:spPr>
        <p:txBody>
          <a:bodyPr>
            <a:normAutofit fontScale="92500" lnSpcReduction="20000"/>
          </a:bodyPr>
          <a:lstStyle/>
          <a:p>
            <a:pPr>
              <a:buNone/>
            </a:pPr>
            <a:endParaRPr lang="en-GB" sz="2800" dirty="0" smtClean="0"/>
          </a:p>
          <a:p>
            <a:pPr>
              <a:buNone/>
            </a:pPr>
            <a:endParaRPr lang="en-GB" sz="2800" dirty="0" smtClean="0"/>
          </a:p>
          <a:p>
            <a:pPr>
              <a:buNone/>
            </a:pPr>
            <a:endParaRPr lang="en-GB" sz="2800" dirty="0" smtClean="0"/>
          </a:p>
          <a:p>
            <a:pPr>
              <a:buNone/>
            </a:pPr>
            <a:r>
              <a:rPr lang="en-GB" sz="2800" dirty="0" smtClean="0"/>
              <a:t>2) Parents of a teenager girl want to deposit a sum of  money which will earn interest at the rate of 9 % per year compounded semi-annually. </a:t>
            </a:r>
          </a:p>
          <a:p>
            <a:pPr>
              <a:buNone/>
            </a:pPr>
            <a:r>
              <a:rPr lang="en-GB" sz="2800" dirty="0" smtClean="0"/>
              <a:t>The deposit will be used to generate a series of 8 semi annual payments of $2500 beginning 6 months after the deposit. </a:t>
            </a:r>
          </a:p>
          <a:p>
            <a:pPr>
              <a:buNone/>
            </a:pPr>
            <a:r>
              <a:rPr lang="en-GB" sz="2800" dirty="0" smtClean="0"/>
              <a:t>These payments will be used to help finance their daughter’s college education. </a:t>
            </a:r>
          </a:p>
          <a:p>
            <a:pPr>
              <a:buNone/>
            </a:pPr>
            <a:r>
              <a:rPr lang="en-GB" sz="2800" dirty="0" smtClean="0"/>
              <a:t>What amount must be deposited to achieve their goal? How much interest will be earned?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 cont’d</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endParaRPr lang="en-GB" sz="2800" dirty="0" smtClean="0"/>
          </a:p>
          <a:p>
            <a:pPr>
              <a:buNone/>
            </a:pPr>
            <a:endParaRPr lang="en-GB" sz="2800" dirty="0" smtClean="0"/>
          </a:p>
          <a:p>
            <a:pPr>
              <a:buNone/>
            </a:pPr>
            <a:endParaRPr lang="en-GB" sz="2800"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Determining the size of an annuity</a:t>
            </a:r>
            <a:r>
              <a:rPr lang="en-GB" sz="3600" u="sng" dirty="0" smtClean="0"/>
              <a:t> </a:t>
            </a:r>
            <a:endParaRPr lang="en-GB" sz="3600" u="sng"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normAutofit/>
              </a:bodyPr>
              <a:lstStyle/>
              <a:p>
                <a:pPr>
                  <a:buNone/>
                </a:pPr>
                <a:r>
                  <a:rPr lang="en-GB" sz="2800" dirty="0" smtClean="0"/>
                  <a:t>Given </a:t>
                </a:r>
                <a14:m>
                  <m:oMath xmlns:m="http://schemas.openxmlformats.org/officeDocument/2006/math">
                    <m:r>
                      <a:rPr lang="en-GB" sz="2800" b="0" i="1" smtClean="0">
                        <a:latin typeface="Cambria Math"/>
                      </a:rPr>
                      <m:t>𝐴</m:t>
                    </m:r>
                  </m:oMath>
                </a14:m>
                <a:r>
                  <a:rPr lang="en-GB" sz="2800" dirty="0" smtClean="0"/>
                  <a:t>, </a:t>
                </a:r>
                <a:r>
                  <a:rPr lang="en-GB" sz="2800" dirty="0" smtClean="0"/>
                  <a:t>to find </a:t>
                </a:r>
                <a14:m>
                  <m:oMath xmlns:m="http://schemas.openxmlformats.org/officeDocument/2006/math">
                    <m:r>
                      <a:rPr lang="en-GB" sz="2800" b="0" i="1" smtClean="0">
                        <a:latin typeface="Cambria Math"/>
                      </a:rPr>
                      <m:t>𝑅</m:t>
                    </m:r>
                  </m:oMath>
                </a14:m>
                <a:r>
                  <a:rPr lang="en-GB" sz="2800" dirty="0" smtClean="0"/>
                  <a:t> </a:t>
                </a:r>
                <a:r>
                  <a:rPr lang="en-GB" sz="2800" dirty="0" smtClean="0"/>
                  <a:t>= size of the corresponding annuity</a:t>
                </a:r>
                <a:r>
                  <a:rPr lang="en-GB" sz="2800" dirty="0" smtClean="0"/>
                  <a:t>. For example</a:t>
                </a:r>
              </a:p>
              <a:p>
                <a:r>
                  <a:rPr lang="en-GB" sz="2800" dirty="0" smtClean="0"/>
                  <a:t>G</a:t>
                </a:r>
                <a:r>
                  <a:rPr lang="en-GB" sz="2800" dirty="0" smtClean="0"/>
                  <a:t>iven </a:t>
                </a:r>
                <a:r>
                  <a:rPr lang="en-GB" sz="2800" dirty="0" smtClean="0"/>
                  <a:t>a loan of $ 10000 which is received today, what quarterly payments must be made to repay the loan in 5 years if interest is charged at the rate of 10 % per year, compounded quarterly?</a:t>
                </a:r>
              </a:p>
              <a:p>
                <a:r>
                  <a:rPr lang="en-GB" sz="2800" dirty="0" smtClean="0"/>
                  <a:t>The process of repaying a loan by </a:t>
                </a:r>
                <a:r>
                  <a:rPr lang="en-GB" sz="2800" dirty="0" smtClean="0"/>
                  <a:t>instalments </a:t>
                </a:r>
                <a:r>
                  <a:rPr lang="en-GB" sz="2800" dirty="0" smtClean="0"/>
                  <a:t>is called as </a:t>
                </a:r>
                <a:r>
                  <a:rPr lang="en-GB" sz="2800" b="1" i="1" dirty="0" smtClean="0"/>
                  <a:t> amortizing a loan</a:t>
                </a:r>
                <a:r>
                  <a:rPr lang="en-GB" sz="2800" dirty="0" smtClean="0"/>
                  <a:t>. </a:t>
                </a:r>
              </a:p>
              <a:p>
                <a:pPr>
                  <a:buNone/>
                </a:pPr>
                <a:endParaRPr lang="en-GB" sz="2800" dirty="0" smtClean="0"/>
              </a:p>
              <a:p>
                <a:pPr>
                  <a:buNone/>
                </a:pPr>
                <a:endParaRPr lang="en-GB" sz="2800" dirty="0" smtClean="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cstate="print"/>
                <a:stretch>
                  <a:fillRect l="-1481" t="-1348" r="-1852" b="-7547"/>
                </a:stretch>
              </a:blipFill>
            </p:spPr>
            <p:txBody>
              <a:bodyPr/>
              <a:lstStyle/>
              <a:p>
                <a:r>
                  <a:rPr lang="en-GB">
                    <a:noFill/>
                  </a:rPr>
                  <a:t> </a:t>
                </a:r>
              </a:p>
            </p:txBody>
          </p:sp>
        </mc:Fallback>
      </mc:AlternateContent>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 </a:t>
            </a:r>
            <a:r>
              <a:rPr lang="en-GB" sz="3600" u="sng" dirty="0" smtClean="0"/>
              <a:t> </a:t>
            </a:r>
            <a:endParaRPr lang="en-GB" sz="3600" u="sng"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normAutofit/>
              </a:bodyPr>
              <a:lstStyle/>
              <a:p>
                <a:pPr>
                  <a:buNone/>
                </a:pPr>
                <a:r>
                  <a:rPr lang="en-GB" sz="2800" dirty="0" smtClean="0"/>
                  <a:t>For the loan example, the quarterly payments can be calculated by solving for </a:t>
                </a:r>
                <a14:m>
                  <m:oMath xmlns:m="http://schemas.openxmlformats.org/officeDocument/2006/math">
                    <m:r>
                      <a:rPr lang="en-GB" sz="2800" b="0" i="1" smtClean="0">
                        <a:latin typeface="Cambria Math"/>
                      </a:rPr>
                      <m:t>𝑅</m:t>
                    </m:r>
                  </m:oMath>
                </a14:m>
                <a:r>
                  <a:rPr lang="en-GB" sz="2800" dirty="0" smtClean="0"/>
                  <a:t>; we get</a:t>
                </a:r>
              </a:p>
              <a:p>
                <a:pPr>
                  <a:buNone/>
                </a:pPr>
                <a:endParaRPr lang="en-GB" sz="2800" dirty="0"/>
              </a:p>
              <a:p>
                <a:pPr>
                  <a:buNone/>
                </a:pPr>
                <a:endParaRPr lang="en-GB" sz="2800" dirty="0" smtClean="0"/>
              </a:p>
              <a:p>
                <a:pPr>
                  <a:buNone/>
                </a:pPr>
                <a:endParaRPr lang="en-GB" sz="2800" dirty="0"/>
              </a:p>
              <a:p>
                <a:pPr>
                  <a:buNone/>
                </a:pPr>
                <a:r>
                  <a:rPr lang="en-GB" sz="2800" dirty="0" smtClean="0"/>
                  <a:t>The expression                  is called the capital recovery factor. Table VI at page T-22 contain selected values for this factor.</a:t>
                </a:r>
                <a:endParaRPr lang="en-GB" sz="2800" dirty="0" smtClean="0"/>
              </a:p>
              <a:p>
                <a:pPr>
                  <a:buNone/>
                </a:pPr>
                <a:endParaRPr lang="en-GB" sz="2800" dirty="0" smtClean="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481" t="-1348" r="-222"/>
                </a:stretch>
              </a:blipFill>
            </p:spPr>
            <p:txBody>
              <a:bodyPr/>
              <a:lstStyle/>
              <a:p>
                <a:r>
                  <a:rPr lang="en-GB">
                    <a:noFill/>
                  </a:rPr>
                  <a:t> </a:t>
                </a:r>
              </a:p>
            </p:txBody>
          </p:sp>
        </mc:Fallback>
      </mc:AlternateContent>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 </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dirty="0" smtClean="0"/>
              <a:t>Determine the </a:t>
            </a:r>
            <a:r>
              <a:rPr lang="en-GB" sz="2800" dirty="0" smtClean="0"/>
              <a:t>quarterly </a:t>
            </a:r>
            <a:r>
              <a:rPr lang="en-GB" sz="2800" dirty="0" smtClean="0"/>
              <a:t>payments necessary to repay the previously mentioned $10,000 loan. How much interest will be paid on the loan?</a:t>
            </a:r>
          </a:p>
        </p:txBody>
      </p:sp>
    </p:spTree>
    <p:extLst>
      <p:ext uri="{BB962C8B-B14F-4D97-AF65-F5344CB8AC3E}">
        <p14:creationId xmlns:p14="http://schemas.microsoft.com/office/powerpoint/2010/main" xmlns="" val="37310984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Summary</a:t>
            </a:r>
            <a:r>
              <a:rPr lang="en-GB" sz="3600" u="sng" dirty="0" smtClean="0"/>
              <a:t> </a:t>
            </a:r>
            <a:endParaRPr lang="en-GB" sz="3600" u="sng" dirty="0"/>
          </a:p>
        </p:txBody>
      </p:sp>
      <p:sp>
        <p:nvSpPr>
          <p:cNvPr id="3" name="Content Placeholder 2"/>
          <p:cNvSpPr>
            <a:spLocks noGrp="1"/>
          </p:cNvSpPr>
          <p:nvPr>
            <p:ph idx="1"/>
          </p:nvPr>
        </p:nvSpPr>
        <p:spPr/>
        <p:txBody>
          <a:bodyPr/>
          <a:lstStyle/>
          <a:p>
            <a:r>
              <a:rPr lang="en-GB" dirty="0" smtClean="0"/>
              <a:t>Annuity</a:t>
            </a:r>
          </a:p>
          <a:p>
            <a:r>
              <a:rPr lang="en-GB" dirty="0" smtClean="0"/>
              <a:t>Formula </a:t>
            </a:r>
            <a:r>
              <a:rPr lang="en-GB" dirty="0" smtClean="0"/>
              <a:t>for the </a:t>
            </a:r>
            <a:r>
              <a:rPr lang="en-GB" dirty="0" smtClean="0"/>
              <a:t>future value </a:t>
            </a:r>
            <a:r>
              <a:rPr lang="en-GB" dirty="0" smtClean="0"/>
              <a:t>of annuity </a:t>
            </a:r>
            <a:endParaRPr lang="en-GB" dirty="0" smtClean="0"/>
          </a:p>
          <a:p>
            <a:r>
              <a:rPr lang="en-GB" dirty="0" smtClean="0"/>
              <a:t>Determining the size of an annuity</a:t>
            </a:r>
          </a:p>
          <a:p>
            <a:r>
              <a:rPr lang="en-GB" dirty="0" smtClean="0"/>
              <a:t>Formula for </a:t>
            </a:r>
            <a:r>
              <a:rPr lang="en-GB" dirty="0" smtClean="0"/>
              <a:t>present value of </a:t>
            </a:r>
            <a:r>
              <a:rPr lang="en-GB" dirty="0" smtClean="0"/>
              <a:t>annuity</a:t>
            </a:r>
            <a:endParaRPr lang="en-GB" dirty="0" smtClean="0"/>
          </a:p>
          <a:p>
            <a:r>
              <a:rPr lang="en-GB" dirty="0" smtClean="0"/>
              <a:t>Determining the size of an annuity</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Next Lecture</a:t>
            </a:r>
            <a:r>
              <a:rPr lang="en-GB" sz="3600" u="sng" dirty="0" smtClean="0"/>
              <a:t> </a:t>
            </a:r>
            <a:endParaRPr lang="en-GB" sz="3600" u="sng" dirty="0"/>
          </a:p>
        </p:txBody>
      </p:sp>
      <p:sp>
        <p:nvSpPr>
          <p:cNvPr id="3" name="Content Placeholder 2"/>
          <p:cNvSpPr>
            <a:spLocks noGrp="1"/>
          </p:cNvSpPr>
          <p:nvPr>
            <p:ph idx="1"/>
          </p:nvPr>
        </p:nvSpPr>
        <p:spPr/>
        <p:txBody>
          <a:bodyPr/>
          <a:lstStyle/>
          <a:p>
            <a:pPr marL="0" indent="0">
              <a:buNone/>
            </a:pPr>
            <a:r>
              <a:rPr lang="en-GB" dirty="0" smtClean="0"/>
              <a:t>Linear Programming</a:t>
            </a:r>
            <a:endParaRPr lang="en-GB" dirty="0" smtClean="0"/>
          </a:p>
        </p:txBody>
      </p:sp>
    </p:spTree>
    <p:extLst>
      <p:ext uri="{BB962C8B-B14F-4D97-AF65-F5344CB8AC3E}">
        <p14:creationId xmlns:p14="http://schemas.microsoft.com/office/powerpoint/2010/main" xmlns="" val="7449490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377</TotalTime>
  <Words>712</Words>
  <Application>Microsoft Office PowerPoint</Application>
  <PresentationFormat>On-screen Show (4:3)</PresentationFormat>
  <Paragraphs>94</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Business Mathematics  MTH-367 </vt:lpstr>
      <vt:lpstr>Chapter 8</vt:lpstr>
      <vt:lpstr>Review  </vt:lpstr>
      <vt:lpstr>Today’s Topics</vt:lpstr>
      <vt:lpstr>Annuities and their Future value(Revision)</vt:lpstr>
      <vt:lpstr>Slide 6</vt:lpstr>
      <vt:lpstr>Determining the size of an annuity</vt:lpstr>
      <vt:lpstr>Determining the size of an annuity cont’d</vt:lpstr>
      <vt:lpstr>Example </vt:lpstr>
      <vt:lpstr>Example cont’d </vt:lpstr>
      <vt:lpstr>Example </vt:lpstr>
      <vt:lpstr>Example cont’d </vt:lpstr>
      <vt:lpstr>Slide 13</vt:lpstr>
      <vt:lpstr>Annuities and their Present value</vt:lpstr>
      <vt:lpstr>Annuities and their Present value</vt:lpstr>
      <vt:lpstr>Annuities and their Present value</vt:lpstr>
      <vt:lpstr>Slide 17</vt:lpstr>
      <vt:lpstr>Formula</vt:lpstr>
      <vt:lpstr>Formula cont’d </vt:lpstr>
      <vt:lpstr>Formula </vt:lpstr>
      <vt:lpstr>Examples </vt:lpstr>
      <vt:lpstr>Examples cont’d </vt:lpstr>
      <vt:lpstr>Determining the size of an annuity </vt:lpstr>
      <vt:lpstr>Example  </vt:lpstr>
      <vt:lpstr>Example  </vt:lpstr>
      <vt:lpstr>Summary </vt:lpstr>
      <vt:lpstr>Next Lecture </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MTH108 Business Math I</dc:title>
  <dc:creator>Tazeen athar</dc:creator>
  <cp:lastModifiedBy>NTS</cp:lastModifiedBy>
  <cp:revision>85</cp:revision>
  <dcterms:created xsi:type="dcterms:W3CDTF">2012-06-15T07:34:46Z</dcterms:created>
  <dcterms:modified xsi:type="dcterms:W3CDTF">2012-12-17T11:22:17Z</dcterms:modified>
</cp:coreProperties>
</file>