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88" r:id="rId3"/>
    <p:sldId id="258" r:id="rId4"/>
    <p:sldId id="289" r:id="rId5"/>
    <p:sldId id="260" r:id="rId6"/>
    <p:sldId id="290" r:id="rId7"/>
    <p:sldId id="277" r:id="rId8"/>
    <p:sldId id="278" r:id="rId9"/>
    <p:sldId id="279" r:id="rId10"/>
    <p:sldId id="280" r:id="rId11"/>
    <p:sldId id="281" r:id="rId12"/>
    <p:sldId id="291" r:id="rId13"/>
    <p:sldId id="282" r:id="rId14"/>
    <p:sldId id="283" r:id="rId15"/>
    <p:sldId id="302" r:id="rId16"/>
    <p:sldId id="284" r:id="rId17"/>
    <p:sldId id="285" r:id="rId18"/>
    <p:sldId id="292" r:id="rId19"/>
    <p:sldId id="286" r:id="rId20"/>
    <p:sldId id="293" r:id="rId21"/>
    <p:sldId id="294" r:id="rId22"/>
    <p:sldId id="295" r:id="rId23"/>
    <p:sldId id="296" r:id="rId24"/>
    <p:sldId id="303" r:id="rId25"/>
    <p:sldId id="297" r:id="rId26"/>
    <p:sldId id="299" r:id="rId27"/>
    <p:sldId id="304" r:id="rId28"/>
    <p:sldId id="261" r:id="rId29"/>
    <p:sldId id="301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Arial" pitchFamily="34" charset="0"/>
                <a:cs typeface="Arial" pitchFamily="34" charset="0"/>
              </a:rPr>
              <a:t>Business Mathematics </a:t>
            </a:r>
            <a:br>
              <a:rPr lang="en-GB" b="1" dirty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>MTH-367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10</a:t>
            </a:r>
            <a:endParaRPr lang="en-GB" sz="4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647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8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Mathematics of Finance</a:t>
            </a:r>
          </a:p>
          <a:p>
            <a:r>
              <a:rPr lang="en-GB" sz="4400" dirty="0" smtClean="0">
                <a:solidFill>
                  <a:schemeClr val="tx2"/>
                </a:solidFill>
              </a:rPr>
              <a:t>continued</a:t>
            </a:r>
            <a:endParaRPr lang="en-GB" sz="4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625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Objectives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Provide an understanding of the time value of money</a:t>
            </a:r>
          </a:p>
          <a:p>
            <a:r>
              <a:rPr lang="en-GB" dirty="0" smtClean="0"/>
              <a:t>Provide an understanding of the mathematics of interest computations for singly payment and annuity cash flow structures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Interest</a:t>
            </a:r>
          </a:p>
          <a:p>
            <a:r>
              <a:rPr lang="en-GB" dirty="0"/>
              <a:t>Simple interest</a:t>
            </a:r>
          </a:p>
          <a:p>
            <a:r>
              <a:rPr lang="en-GB" dirty="0"/>
              <a:t>Compound interest</a:t>
            </a:r>
          </a:p>
          <a:p>
            <a:r>
              <a:rPr lang="en-GB" dirty="0"/>
              <a:t>Graphical comparison</a:t>
            </a:r>
          </a:p>
          <a:p>
            <a:r>
              <a:rPr lang="en-GB" dirty="0"/>
              <a:t>Single payment and its computations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341238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Today’s Topics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Compound amount formula (</a:t>
            </a:r>
            <a:r>
              <a:rPr lang="en-GB" dirty="0" smtClean="0"/>
              <a:t>Examples)</a:t>
            </a:r>
            <a:endParaRPr lang="en-GB" dirty="0" smtClean="0"/>
          </a:p>
          <a:p>
            <a:r>
              <a:rPr lang="en-GB" dirty="0" smtClean="0"/>
              <a:t>Computing present value</a:t>
            </a:r>
          </a:p>
          <a:p>
            <a:r>
              <a:rPr lang="en-GB" dirty="0" smtClean="0"/>
              <a:t>Further applications of compound amount formula</a:t>
            </a:r>
          </a:p>
          <a:p>
            <a:r>
              <a:rPr lang="en-GB" dirty="0" smtClean="0"/>
              <a:t>Effective interest rates</a:t>
            </a:r>
          </a:p>
          <a:p>
            <a:r>
              <a:rPr lang="en-GB" dirty="0" smtClean="0"/>
              <a:t>Annuities and their future values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Compound amount formula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268760"/>
                <a:ext cx="8291264" cy="485740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sz="2800" dirty="0" smtClean="0"/>
                  <a:t>Recall that If an amount of money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𝑃</m:t>
                    </m:r>
                  </m:oMath>
                </a14:m>
                <a:r>
                  <a:rPr lang="en-GB" sz="2800" dirty="0" smtClean="0"/>
                  <a:t>, earns interest compounded at a rate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GB" sz="2800" i="1" dirty="0" smtClean="0"/>
                  <a:t/>
                </a:r>
                <a:r>
                  <a:rPr lang="en-GB" sz="2800" dirty="0" smtClean="0"/>
                  <a:t>percent per period, it will grow after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GB" sz="2800" dirty="0" smtClean="0"/>
                  <a:t> periods to the compound amount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𝑆</m:t>
                    </m:r>
                  </m:oMath>
                </a14:m>
                <a:r>
                  <a:rPr lang="en-GB" sz="2800" dirty="0" smtClean="0"/>
                  <a:t>. The compounded amount can be computed from the following formula.</a:t>
                </a:r>
              </a:p>
              <a:p>
                <a:pPr marL="0" indent="0">
                  <a:buNone/>
                </a:pPr>
                <a:endParaRPr lang="en-GB" sz="2800" b="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𝑆</m:t>
                    </m:r>
                  </m:oMath>
                </a14:m>
                <a:r>
                  <a:rPr lang="en-GB" sz="2800" dirty="0" smtClean="0"/>
                  <a:t> is an exponential function of the number of compounding periods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GB" sz="2800" i="1" dirty="0" smtClean="0"/>
                  <a:t>, </a:t>
                </a:r>
                <a:r>
                  <a:rPr lang="en-GB" sz="2800" dirty="0" smtClean="0"/>
                  <a:t/>
                </a:r>
                <a:endParaRPr lang="en-GB" sz="2800" dirty="0" smtClean="0"/>
              </a:p>
              <a:p>
                <a:pPr marL="0" indent="0">
                  <a:buNone/>
                </a:pPr>
                <a:r>
                  <a:rPr lang="en-GB" sz="2800" b="1" dirty="0" smtClean="0"/>
                  <a:t>Note: </a:t>
                </a:r>
                <a:r>
                  <a:rPr lang="en-GB" sz="2800" dirty="0" smtClean="0"/>
                  <a:t>The expression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800" b="0" i="1" smtClean="0">
                                <a:latin typeface="Cambria Math"/>
                              </a:rPr>
                              <m:t>1+</m:t>
                            </m:r>
                            <m:r>
                              <a:rPr lang="en-GB" sz="2800" b="0" i="1" smtClean="0">
                                <a:latin typeface="Cambria Math"/>
                              </a:rPr>
                              <m:t>𝑖</m:t>
                            </m:r>
                          </m:e>
                        </m:d>
                      </m:e>
                      <m:sup>
                        <m:r>
                          <a:rPr lang="en-GB" sz="28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GB" sz="2800" b="1" dirty="0" smtClean="0"/>
                  <a:t/>
                </a:r>
                <a:r>
                  <a:rPr lang="en-GB" sz="2800" dirty="0" smtClean="0"/>
                  <a:t>is called </a:t>
                </a:r>
                <a:r>
                  <a:rPr lang="en-GB" sz="2800" i="1" dirty="0" smtClean="0"/>
                  <a:t>compound amount factor.</a:t>
                </a:r>
                <a:endParaRPr lang="en-GB" sz="2800" i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268760"/>
                <a:ext cx="8291264" cy="4857403"/>
              </a:xfrm>
              <a:blipFill rotWithShape="1">
                <a:blip r:embed="rId3"/>
                <a:stretch>
                  <a:fillRect l="-1544" t="-1255" r="-1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956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GB" sz="2800" dirty="0" smtClean="0"/>
              <a:t>Suppose that $ 1000 is invested in a saving bank which earns interest at the rate of 8 % per year compounded annually. If all interest is left in the account, what will be the account balance  after 10 years?</a:t>
            </a:r>
          </a:p>
          <a:p>
            <a:pPr marL="514350" indent="-514350">
              <a:buNone/>
            </a:pPr>
            <a:endParaRPr lang="en-GB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 cont’d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Font typeface="+mj-lt"/>
              <a:buAutoNum type="arabicParenR" startAt="2"/>
            </a:pPr>
            <a:r>
              <a:rPr lang="en-GB" sz="2800" dirty="0" smtClean="0"/>
              <a:t>A </a:t>
            </a:r>
            <a:r>
              <a:rPr lang="en-GB" sz="2800" dirty="0" smtClean="0"/>
              <a:t>long term investment of $ 250000 has been made by a small company. The interest rate is 12 % per year, and interest is compounded quarterly. If all interest is reinvested at the  same rate, what will the value of the investment be after 8 years?</a:t>
            </a:r>
          </a:p>
          <a:p>
            <a:pPr marL="514350" indent="-514350">
              <a:buNone/>
            </a:pPr>
            <a:r>
              <a:rPr lang="en-GB" sz="2800" u="sng" dirty="0" smtClean="0"/>
              <a:t>Solution:</a:t>
            </a:r>
          </a:p>
          <a:p>
            <a:pPr marL="514350" indent="-514350">
              <a:buNone/>
            </a:pPr>
            <a:r>
              <a:rPr lang="en-GB" sz="2800" b="1" dirty="0" smtClean="0"/>
              <a:t>Note:</a:t>
            </a:r>
            <a:r>
              <a:rPr lang="en-GB" sz="2800" dirty="0" smtClean="0"/>
              <a:t> </a:t>
            </a:r>
          </a:p>
          <a:p>
            <a:pPr marL="514350" indent="-514350">
              <a:buNone/>
            </a:pPr>
            <a:r>
              <a:rPr lang="en-GB" sz="2800" dirty="0" smtClean="0"/>
              <a:t> </a:t>
            </a:r>
            <a:endParaRPr lang="en-GB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en-GB" sz="2800" dirty="0"/>
              <a:t>Here, the interest rate </a:t>
            </a:r>
            <a:r>
              <a:rPr lang="en-GB" sz="2800" dirty="0" smtClean="0"/>
              <a:t>per quarter equals, </a:t>
            </a:r>
          </a:p>
          <a:p>
            <a:pPr marL="514350" indent="-514350">
              <a:buNone/>
            </a:pPr>
            <a:endParaRPr lang="en-GB" sz="2800" dirty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r>
              <a:rPr lang="en-GB" sz="2800" dirty="0" smtClean="0"/>
              <a:t>The number of compounding periods over 8-years period is </a:t>
            </a:r>
          </a:p>
          <a:p>
            <a:pPr marL="514350" indent="-514350"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Present value computation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GB" sz="2800" dirty="0" smtClean="0"/>
                  <a:t>The compound amount formula </a:t>
                </a:r>
              </a:p>
              <a:p>
                <a:pPr>
                  <a:buNone/>
                </a:pPr>
                <a:r>
                  <a:rPr lang="en-GB" sz="2800" dirty="0" smtClean="0"/>
                  <a:t/>
                </a:r>
                <a:endParaRPr lang="en-GB" sz="2800" dirty="0" smtClean="0"/>
              </a:p>
              <a:p>
                <a:pPr>
                  <a:buNone/>
                </a:pPr>
                <a:r>
                  <a:rPr lang="en-GB" sz="2800" dirty="0" smtClean="0"/>
                  <a:t>is an equation involving four variables, .i.e. </a:t>
                </a:r>
              </a:p>
              <a:p>
                <a:pPr>
                  <a:buNone/>
                </a:pPr>
                <a:r>
                  <a:rPr lang="en-GB" sz="2800" dirty="0" smtClean="0"/>
                  <a:t>Thus knowing </a:t>
                </a:r>
                <a:r>
                  <a:rPr lang="en-GB" sz="2800" dirty="0" smtClean="0"/>
                  <a:t>the values of any of the 3 variables, we can easily find the 4</a:t>
                </a:r>
                <a:r>
                  <a:rPr lang="en-GB" sz="2800" baseline="30000" dirty="0" smtClean="0"/>
                  <a:t>th</a:t>
                </a:r>
                <a:r>
                  <a:rPr lang="en-GB" sz="2800" dirty="0" smtClean="0"/>
                  <a:t> one.</a:t>
                </a:r>
              </a:p>
              <a:p>
                <a:pPr>
                  <a:buNone/>
                </a:pPr>
                <a:r>
                  <a:rPr lang="en-GB" sz="2800" dirty="0" smtClean="0"/>
                  <a:t>Rewriting the formula as:</a:t>
                </a:r>
              </a:p>
              <a:p>
                <a:pPr>
                  <a:buNone/>
                </a:pPr>
                <a:endParaRPr lang="en-GB" sz="2800" dirty="0" smtClean="0"/>
              </a:p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𝑃</m:t>
                    </m:r>
                  </m:oMath>
                </a14:m>
                <a:r>
                  <a:rPr lang="en-GB" sz="2800" dirty="0" smtClean="0"/>
                  <a:t/>
                </a:r>
                <a:r>
                  <a:rPr lang="en-GB" sz="2800" dirty="0" smtClean="0"/>
                  <a:t>denotes the </a:t>
                </a:r>
                <a:r>
                  <a:rPr lang="en-GB" sz="2800" b="1" i="1" dirty="0" smtClean="0"/>
                  <a:t>present value</a:t>
                </a:r>
                <a:r>
                  <a:rPr lang="en-GB" sz="2800" dirty="0" smtClean="0"/>
                  <a:t> of the compound amount.</a:t>
                </a: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81" t="-1348" r="-889" b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A person can invest money in saving account at the rate of 10 % per year compounded quarterly.</a:t>
            </a:r>
          </a:p>
          <a:p>
            <a:r>
              <a:rPr lang="en-GB" sz="2800" dirty="0" smtClean="0"/>
              <a:t>The person wishes to deposit a lump sum at the beginning of the year and have that sum grow to $ 20,000 over the next 10 years.</a:t>
            </a:r>
          </a:p>
          <a:p>
            <a:r>
              <a:rPr lang="en-GB" sz="2800" dirty="0" smtClean="0"/>
              <a:t>How much money should be deposited?</a:t>
            </a:r>
          </a:p>
          <a:p>
            <a:pPr marL="0" indent="0" algn="ctr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 How much amount of money should be invested at the rate of 10 % per year compounded quarterly, if the compound amount is $ 20000 after 10 years?</a:t>
            </a:r>
          </a:p>
          <a:p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 cont’d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</p:spTree>
    <p:extLst>
      <p:ext uri="{BB962C8B-B14F-4D97-AF65-F5344CB8AC3E}">
        <p14:creationId xmlns:p14="http://schemas.microsoft.com/office/powerpoint/2010/main" xmlns="" val="305800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Other applications of compound amount </a:t>
            </a:r>
            <a:r>
              <a:rPr lang="en-GB" sz="3600" u="sng" dirty="0" smtClean="0">
                <a:solidFill>
                  <a:schemeClr val="tx2"/>
                </a:solidFill>
              </a:rPr>
              <a:t>formula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412776"/>
                <a:ext cx="8291264" cy="4896544"/>
              </a:xfrm>
            </p:spPr>
            <p:txBody>
              <a:bodyPr>
                <a:normAutofit/>
              </a:bodyPr>
              <a:lstStyle/>
              <a:p>
                <a:r>
                  <a:rPr lang="en-GB" sz="2800" dirty="0" smtClean="0"/>
                  <a:t>The following examples will illustrate the other applications of the compound amount formula, when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GB" sz="28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GB" sz="2800" dirty="0" smtClean="0"/>
                  <a:t> are unknown.</a:t>
                </a:r>
              </a:p>
              <a:p>
                <a:r>
                  <a:rPr lang="en-GB" sz="2800" dirty="0" smtClean="0"/>
                  <a:t>When a sum of money is invested, there may be a desire to know that how long it will take for the principal to grow by certain percentage.</a:t>
                </a:r>
                <a:r>
                  <a:rPr lang="en-GB" sz="2800" dirty="0" smtClean="0"/>
                  <a:t/>
                </a:r>
              </a:p>
              <a:p>
                <a:pPr marL="0" indent="0">
                  <a:buNone/>
                </a:pPr>
                <a:r>
                  <a:rPr lang="en-GB" sz="2800" b="1" dirty="0" smtClean="0"/>
                  <a:t>Example: </a:t>
                </a:r>
                <a:r>
                  <a:rPr lang="en-GB" sz="2800" dirty="0" smtClean="0"/>
                  <a:t>W</a:t>
                </a:r>
                <a:r>
                  <a:rPr lang="en-GB" sz="2800" dirty="0" smtClean="0"/>
                  <a:t>e </a:t>
                </a:r>
                <a:r>
                  <a:rPr lang="en-GB" sz="2800" dirty="0" smtClean="0"/>
                  <a:t>are interested in knowing how long will it take to </a:t>
                </a:r>
                <a:r>
                  <a:rPr lang="en-GB" sz="2800" dirty="0" smtClean="0"/>
                  <a:t>an investment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𝑃</m:t>
                    </m:r>
                  </m:oMath>
                </a14:m>
                <a:r>
                  <a:rPr lang="en-GB" sz="2800" dirty="0" smtClean="0"/>
                  <a:t> to double itself. </a:t>
                </a:r>
              </a:p>
              <a:p>
                <a:pPr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412776"/>
                <a:ext cx="8291264" cy="4896544"/>
              </a:xfrm>
              <a:blipFill rotWithShape="1">
                <a:blip r:embed="rId3"/>
                <a:stretch>
                  <a:fillRect l="-1544" t="-1245" r="-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b="1" dirty="0" smtClean="0"/>
              <a:t>Example:</a:t>
            </a:r>
            <a:r>
              <a:rPr lang="en-GB" sz="2800" dirty="0" smtClean="0"/>
              <a:t> A person wishes to invest $ 10000 and wants the investment to grow to $ 20000 over the next 10 years. At what annual interest rate the required amount is obtained assuming annual compounding?</a:t>
            </a:r>
          </a:p>
          <a:p>
            <a:pPr>
              <a:buNone/>
            </a:pPr>
            <a:r>
              <a:rPr lang="en-GB" sz="2800" dirty="0" smtClean="0"/>
              <a:t> </a:t>
            </a:r>
            <a:endParaRPr lang="en-GB" sz="2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Other applications of compound amount </a:t>
            </a:r>
            <a:r>
              <a:rPr lang="en-GB" sz="3600" u="sng" dirty="0" smtClean="0">
                <a:solidFill>
                  <a:schemeClr val="tx2"/>
                </a:solidFill>
              </a:rPr>
              <a:t>formula cont’d</a:t>
            </a:r>
            <a:endParaRPr lang="en-GB" sz="3600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Effective Interest Rates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The stated annual interest rate is usually called </a:t>
            </a:r>
            <a:r>
              <a:rPr lang="en-GB" sz="2800" b="1" i="1" dirty="0" smtClean="0"/>
              <a:t>nominal rate.</a:t>
            </a:r>
          </a:p>
          <a:p>
            <a:r>
              <a:rPr lang="en-GB" sz="2800" dirty="0" smtClean="0"/>
              <a:t>We know that when interest is compounded more frequently then interest earned is greater than earned when compounded annually.</a:t>
            </a:r>
          </a:p>
          <a:p>
            <a:r>
              <a:rPr lang="en-GB" sz="2800" dirty="0" smtClean="0"/>
              <a:t>When compounding is done more frequently than annually, then </a:t>
            </a:r>
            <a:r>
              <a:rPr lang="en-GB" sz="2800" b="1" i="1" dirty="0" smtClean="0"/>
              <a:t>effective annual interest rates </a:t>
            </a:r>
            <a:r>
              <a:rPr lang="en-GB" sz="2800" dirty="0" smtClean="0"/>
              <a:t>can be determined</a:t>
            </a:r>
            <a:r>
              <a:rPr lang="en-GB" sz="2800" b="1" i="1" dirty="0" smtClean="0"/>
              <a:t>.</a:t>
            </a:r>
          </a:p>
          <a:p>
            <a:r>
              <a:rPr lang="en-GB" sz="2800" dirty="0" smtClean="0"/>
              <a:t>Two rates would be considered equivalent if both results in the same compound amount.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Effective Interest Rates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GB" sz="2800" dirty="0" smtClean="0"/>
                  <a:t>Let </a:t>
                </a:r>
              </a:p>
              <a:p>
                <a:pPr>
                  <a:buNone/>
                </a:pPr>
                <a:endParaRPr lang="en-GB" sz="2800" dirty="0"/>
              </a:p>
              <a:p>
                <a:pPr>
                  <a:buNone/>
                </a:pPr>
                <a:endParaRPr lang="en-GB" sz="2800" dirty="0" smtClean="0"/>
              </a:p>
              <a:p>
                <a:pPr>
                  <a:buNone/>
                </a:pPr>
                <a:endParaRPr lang="en-GB" sz="2800" dirty="0" smtClean="0"/>
              </a:p>
              <a:p>
                <a:pPr>
                  <a:buNone/>
                </a:pPr>
                <a:r>
                  <a:rPr lang="en-GB" sz="2800" dirty="0" smtClean="0"/>
                  <a:t>The </a:t>
                </a:r>
                <a:r>
                  <a:rPr lang="en-GB" sz="2800" dirty="0" smtClean="0"/>
                  <a:t>equivalence between the two rates suggests that if a principal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𝑃</m:t>
                    </m:r>
                  </m:oMath>
                </a14:m>
                <a:r>
                  <a:rPr lang="en-GB" sz="2800" dirty="0" smtClean="0"/>
                  <a:t/>
                </a:r>
                <a:r>
                  <a:rPr lang="en-GB" sz="2800" dirty="0" smtClean="0"/>
                  <a:t>is invested for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GB" sz="2800" dirty="0" smtClean="0"/>
                  <a:t/>
                </a:r>
                <a:r>
                  <a:rPr lang="en-GB" sz="2800" dirty="0" smtClean="0"/>
                  <a:t>years, the two compound amounts would be the same, or</a:t>
                </a:r>
              </a:p>
              <a:p>
                <a:pPr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81" t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513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Nominal interest rate = 12 % / year, quarterly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Annuities and their Future value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>
                  <a:buNone/>
                </a:pPr>
                <a:r>
                  <a:rPr lang="en-GB" sz="2800" b="1" dirty="0" smtClean="0"/>
                  <a:t>Definition:</a:t>
                </a:r>
                <a:r>
                  <a:rPr lang="en-GB" sz="2800" dirty="0" smtClean="0"/>
                  <a:t> An </a:t>
                </a:r>
                <a:r>
                  <a:rPr lang="en-GB" sz="2800" b="1" i="1" dirty="0" smtClean="0"/>
                  <a:t>annuity</a:t>
                </a:r>
                <a:r>
                  <a:rPr lang="en-GB" sz="2800" dirty="0" smtClean="0"/>
                  <a:t> is a series of periodic </a:t>
                </a:r>
                <a:r>
                  <a:rPr lang="en-GB" sz="2800" dirty="0" smtClean="0"/>
                  <a:t>payments</a:t>
                </a:r>
                <a:r>
                  <a:rPr lang="en-GB" sz="2800" dirty="0"/>
                  <a:t>,</a:t>
                </a:r>
                <a:r>
                  <a:rPr lang="en-GB" sz="2800" dirty="0" smtClean="0"/>
                  <a:t> e.g</a:t>
                </a:r>
                <a:r>
                  <a:rPr lang="en-GB" sz="2800" dirty="0" smtClean="0"/>
                  <a:t>. monthly car payment, regular deposits to savings accounts, insurance payments.</a:t>
                </a:r>
              </a:p>
              <a:p>
                <a:r>
                  <a:rPr lang="en-GB" sz="2800" dirty="0" smtClean="0"/>
                  <a:t>We assume that </a:t>
                </a:r>
                <a:r>
                  <a:rPr lang="en-GB" sz="2800" i="1" dirty="0" smtClean="0"/>
                  <a:t>an annuity involves a series of equal payments.</a:t>
                </a:r>
                <a:r>
                  <a:rPr lang="en-GB" sz="2800" dirty="0" smtClean="0"/>
                  <a:t/>
                </a:r>
                <a:r>
                  <a:rPr lang="en-GB" sz="2800" i="1" dirty="0" smtClean="0"/>
                  <a:t>All payments are made at the end of a compounding </a:t>
                </a:r>
                <a:r>
                  <a:rPr lang="en-GB" sz="2800" i="1" dirty="0" smtClean="0"/>
                  <a:t>period, e.g.</a:t>
                </a:r>
              </a:p>
              <a:p>
                <a:r>
                  <a:rPr lang="en-GB" sz="2800" i="1" dirty="0" smtClean="0"/>
                  <a:t/>
                </a:r>
                <a:r>
                  <a:rPr lang="en-GB" sz="2800" dirty="0" smtClean="0"/>
                  <a:t>a series of payments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GB" sz="2800" dirty="0" smtClean="0"/>
                  <a:t>, </a:t>
                </a:r>
                <a:r>
                  <a:rPr lang="en-GB" sz="2800" dirty="0" smtClean="0"/>
                  <a:t>each of which equals $ 1000 at the end of each period, earn full interest in the next period and does not qualify for the interest in the previous period.</a:t>
                </a:r>
              </a:p>
              <a:p>
                <a:pPr>
                  <a:buNone/>
                </a:pPr>
                <a:r>
                  <a:rPr lang="en-GB" sz="2800" dirty="0" smtClean="0"/>
                  <a:t/>
                </a: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7273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GB" sz="2800" dirty="0" smtClean="0"/>
                  <a:t>A person plans to deposit $ 1000 in a tax-exempt savings plan at the end of this year and an equal sum at the end of each year following year. If interest is expected to be earned 6 % per year compounded annually, to what sum will the investment grow at the time of the 4</a:t>
                </a:r>
                <a:r>
                  <a:rPr lang="en-GB" sz="2800" baseline="30000" dirty="0" smtClean="0"/>
                  <a:t>th</a:t>
                </a:r>
                <a:r>
                  <a:rPr lang="en-GB" sz="2800" dirty="0" smtClean="0"/>
                  <a:t> deposit</a:t>
                </a:r>
                <a:r>
                  <a:rPr lang="en-GB" sz="2800" dirty="0" smtClean="0"/>
                  <a:t>?</a:t>
                </a:r>
              </a:p>
              <a:p>
                <a:pPr>
                  <a:buNone/>
                </a:pPr>
                <a:r>
                  <a:rPr lang="en-GB" sz="2800" dirty="0" smtClean="0"/>
                  <a:t>Solution: </a:t>
                </a:r>
                <a:r>
                  <a:rPr lang="en-GB" sz="2800" dirty="0"/>
                  <a:t>Let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GB" sz="28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800" dirty="0"/>
                  <a:t>    equal the sum to which the deposits will have grown at the time of the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/>
                      </a:rPr>
                      <m:t>𝑛</m:t>
                    </m:r>
                  </m:oMath>
                </a14:m>
                <a:r>
                  <a:rPr lang="en-GB" sz="2800" dirty="0"/>
                  <a:t>-</a:t>
                </a:r>
                <a:r>
                  <a:rPr lang="en-GB" sz="2800" dirty="0" err="1"/>
                  <a:t>th</a:t>
                </a:r>
                <a:r>
                  <a:rPr lang="en-GB" sz="2800" dirty="0"/>
                  <a:t> deposit</a:t>
                </a:r>
                <a:r>
                  <a:rPr lang="en-GB" sz="2800" dirty="0" smtClean="0"/>
                  <a:t>.</a:t>
                </a:r>
                <a:endParaRPr lang="en-GB" sz="2800" dirty="0"/>
              </a:p>
              <a:p>
                <a:pPr>
                  <a:buNone/>
                </a:pPr>
                <a:endParaRPr lang="en-GB" sz="2800" dirty="0" smtClean="0"/>
              </a:p>
              <a:p>
                <a:pPr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81" t="-1348" r="-2148" b="-15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5549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 cont’d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GB" sz="2400" dirty="0"/>
                  <a:t/>
                </a:r>
                <a:r>
                  <a:rPr lang="en-GB" sz="2800" dirty="0"/>
                  <a:t>We can determine the value of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GB" sz="2800" i="1">
                            <a:latin typeface="Cambria Math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GB" sz="2800" dirty="0"/>
                  <a:t>  by applying the compound amount formula to each deposit, determining its value at the time of the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/>
                      </a:rPr>
                      <m:t>4</m:t>
                    </m:r>
                  </m:oMath>
                </a14:m>
                <a:r>
                  <a:rPr lang="en-GB" sz="2800" dirty="0"/>
                  <a:t>-</a:t>
                </a:r>
                <a:r>
                  <a:rPr lang="en-GB" sz="2800" dirty="0" err="1"/>
                  <a:t>th</a:t>
                </a:r>
                <a:r>
                  <a:rPr lang="en-GB" sz="2800" dirty="0"/>
                  <a:t> deposit. These compound amounts may be summed for the four deposits to determine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GB" sz="2800" i="1">
                            <a:latin typeface="Cambria Math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GB" sz="2800" dirty="0"/>
                  <a:t>.</a:t>
                </a:r>
                <a:endParaRPr lang="en-GB" sz="2800" dirty="0" smtClean="0"/>
              </a:p>
              <a:p>
                <a:pPr>
                  <a:buNone/>
                </a:pPr>
                <a:endParaRPr lang="en-GB" sz="2800" dirty="0"/>
              </a:p>
              <a:p>
                <a:pPr>
                  <a:buNone/>
                </a:pPr>
                <a:r>
                  <a:rPr lang="en-GB" sz="2800" dirty="0" smtClean="0"/>
                  <a:t>First deposit earns interest for 3 years, 4</a:t>
                </a:r>
                <a:r>
                  <a:rPr lang="en-GB" sz="2800" baseline="30000" dirty="0" smtClean="0"/>
                  <a:t>th</a:t>
                </a:r>
                <a:r>
                  <a:rPr lang="en-GB" sz="2800" dirty="0" smtClean="0"/>
                  <a:t> deposit earns no interest. The interest earned on first 3 deposits is $ 374.62</a:t>
                </a: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81" t="-1348" r="-25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6223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Formula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The procedure used in the above example is not practical when dealing with large number of payments.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267705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Formula</a:t>
            </a:r>
            <a:r>
              <a:rPr lang="en-GB" sz="3600" u="sng" dirty="0" smtClean="0">
                <a:solidFill>
                  <a:schemeClr val="tx2"/>
                </a:solidFill>
              </a:rPr>
              <a:t> cont’d</a:t>
            </a:r>
            <a:endParaRPr lang="en-GB" sz="36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42918"/>
                <a:ext cx="8229600" cy="5483245"/>
              </a:xfrm>
            </p:spPr>
            <p:txBody>
              <a:bodyPr>
                <a:normAutofit/>
              </a:bodyPr>
              <a:lstStyle/>
              <a:p>
                <a:pPr>
                  <a:buNone/>
                </a:pPr>
                <a:endParaRPr lang="en-GB" sz="2800" dirty="0" smtClean="0"/>
              </a:p>
              <a:p>
                <a:pPr>
                  <a:buNone/>
                </a:pPr>
                <a:r>
                  <a:rPr lang="en-GB" sz="2800" dirty="0" smtClean="0"/>
                  <a:t>The special symbol       , which is pronounced as “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𝑆</m:t>
                    </m:r>
                  </m:oMath>
                </a14:m>
                <a:r>
                  <a:rPr lang="en-GB" sz="2800" dirty="0" smtClean="0"/>
                  <a:t> sub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GB" sz="2800" dirty="0" smtClean="0"/>
                  <a:t> angle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GB" sz="2800" dirty="0" smtClean="0"/>
                  <a:t>”, is frequently used to abbreviate the series compound amount factor. </a:t>
                </a:r>
              </a:p>
              <a:p>
                <a:pPr>
                  <a:buNone/>
                </a:pPr>
                <a:r>
                  <a:rPr lang="en-GB" sz="2800" dirty="0" smtClean="0"/>
                  <a:t>Hence,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GB" sz="2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800" dirty="0" smtClean="0"/>
                  <a:t>  can be written as </a:t>
                </a:r>
              </a:p>
              <a:p>
                <a:pPr>
                  <a:buNone/>
                </a:pPr>
                <a:endParaRPr lang="en-GB" sz="2800" dirty="0"/>
              </a:p>
              <a:p>
                <a:pPr>
                  <a:buNone/>
                </a:pPr>
                <a:r>
                  <a:rPr lang="en-GB" sz="2800" dirty="0" smtClean="0"/>
                  <a:t>Now we solve the last example by this formula.</a:t>
                </a:r>
              </a:p>
              <a:p>
                <a:pPr>
                  <a:buNone/>
                </a:pPr>
                <a:endParaRPr lang="en-GB" sz="2800" dirty="0"/>
              </a:p>
              <a:p>
                <a:pPr>
                  <a:buNone/>
                </a:pPr>
                <a:endParaRPr lang="en-GB" sz="2800" dirty="0" smtClean="0"/>
              </a:p>
              <a:p>
                <a:pPr>
                  <a:buNone/>
                </a:pPr>
                <a:r>
                  <a:rPr lang="en-GB" sz="2800" dirty="0" smtClean="0"/>
                  <a:t>P.T.O</a:t>
                </a:r>
                <a:endParaRPr lang="en-GB" sz="2800" dirty="0"/>
              </a:p>
              <a:p>
                <a:pPr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42918"/>
                <a:ext cx="8229600" cy="5483245"/>
              </a:xfrm>
              <a:blipFill rotWithShape="1">
                <a:blip r:embed="rId3"/>
                <a:stretch>
                  <a:fillRect l="-1481" t="-1111" r="-519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4782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 </a:t>
            </a:r>
            <a:r>
              <a:rPr lang="en-GB" sz="2800" dirty="0" smtClean="0"/>
              <a:t>A boy plans to deposit $ 50 in a savings account for the next 6 years. Interest is earned at the rate of 8% per year  compounded quarterly. What should her account balance be 6 years from now? How much interest will he earn?</a:t>
            </a:r>
          </a:p>
          <a:p>
            <a:pPr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330658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Summary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Compound amount formula (</a:t>
            </a:r>
            <a:r>
              <a:rPr lang="en-GB" dirty="0" smtClean="0"/>
              <a:t>Examples)</a:t>
            </a:r>
            <a:endParaRPr lang="en-GB" dirty="0"/>
          </a:p>
          <a:p>
            <a:r>
              <a:rPr lang="en-GB" dirty="0"/>
              <a:t>Computing present value</a:t>
            </a:r>
          </a:p>
          <a:p>
            <a:r>
              <a:rPr lang="en-GB" dirty="0"/>
              <a:t>Further applications of compound amount formula</a:t>
            </a:r>
          </a:p>
          <a:p>
            <a:r>
              <a:rPr lang="en-GB" dirty="0"/>
              <a:t>Effective interest rates</a:t>
            </a:r>
          </a:p>
          <a:p>
            <a:r>
              <a:rPr lang="en-GB" dirty="0"/>
              <a:t>Annuities and their future </a:t>
            </a:r>
            <a:r>
              <a:rPr lang="en-GB" dirty="0" smtClean="0"/>
              <a:t>values by a mathematical formula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Next Lecture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Determining the size of annuity</a:t>
            </a:r>
          </a:p>
          <a:p>
            <a:r>
              <a:rPr lang="en-GB" dirty="0" smtClean="0"/>
              <a:t>Annuities and their present value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13083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</TotalTime>
  <Words>544</Words>
  <Application>Microsoft Office PowerPoint</Application>
  <PresentationFormat>On-screen Show (4:3)</PresentationFormat>
  <Paragraphs>85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Business Mathematics  MTH-367 </vt:lpstr>
      <vt:lpstr>Chapter 8</vt:lpstr>
      <vt:lpstr>Objectives </vt:lpstr>
      <vt:lpstr>Review</vt:lpstr>
      <vt:lpstr>Today’s Topics</vt:lpstr>
      <vt:lpstr>Compound amount formula</vt:lpstr>
      <vt:lpstr>Examples </vt:lpstr>
      <vt:lpstr>Examples cont’d </vt:lpstr>
      <vt:lpstr>Examples </vt:lpstr>
      <vt:lpstr>Present value computation</vt:lpstr>
      <vt:lpstr>Example </vt:lpstr>
      <vt:lpstr>Example cont’d </vt:lpstr>
      <vt:lpstr>Other applications of compound amount formula</vt:lpstr>
      <vt:lpstr>Other applications of compound amount formula cont’d</vt:lpstr>
      <vt:lpstr>Slide 15</vt:lpstr>
      <vt:lpstr>Effective Interest Rates</vt:lpstr>
      <vt:lpstr>Effective Interest Rates</vt:lpstr>
      <vt:lpstr>Slide 18</vt:lpstr>
      <vt:lpstr>Example </vt:lpstr>
      <vt:lpstr>Annuities and their Future value</vt:lpstr>
      <vt:lpstr>Example </vt:lpstr>
      <vt:lpstr>Example cont’d </vt:lpstr>
      <vt:lpstr>Formula </vt:lpstr>
      <vt:lpstr>Formula cont’d</vt:lpstr>
      <vt:lpstr>Slide 25</vt:lpstr>
      <vt:lpstr>Examples </vt:lpstr>
      <vt:lpstr>Slide 27</vt:lpstr>
      <vt:lpstr>Summary </vt:lpstr>
      <vt:lpstr>Next Lecture 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 I</dc:title>
  <dc:creator>Tazeen athar</dc:creator>
  <cp:lastModifiedBy>NTS</cp:lastModifiedBy>
  <cp:revision>109</cp:revision>
  <dcterms:created xsi:type="dcterms:W3CDTF">2012-06-15T01:33:18Z</dcterms:created>
  <dcterms:modified xsi:type="dcterms:W3CDTF">2012-12-16T08:51:57Z</dcterms:modified>
</cp:coreProperties>
</file>