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7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88" r:id="rId15"/>
    <p:sldId id="289" r:id="rId16"/>
    <p:sldId id="290" r:id="rId17"/>
    <p:sldId id="291" r:id="rId18"/>
    <p:sldId id="294" r:id="rId19"/>
    <p:sldId id="270" r:id="rId20"/>
    <p:sldId id="271" r:id="rId21"/>
    <p:sldId id="272" r:id="rId22"/>
    <p:sldId id="273" r:id="rId23"/>
    <p:sldId id="274" r:id="rId24"/>
    <p:sldId id="275" r:id="rId25"/>
    <p:sldId id="292" r:id="rId26"/>
    <p:sldId id="261" r:id="rId27"/>
    <p:sldId id="293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294" autoAdjust="0"/>
    <p:restoredTop sz="94660"/>
  </p:normalViewPr>
  <p:slideViewPr>
    <p:cSldViewPr>
      <p:cViewPr>
        <p:scale>
          <a:sx n="66" d="100"/>
          <a:sy n="66" d="100"/>
        </p:scale>
        <p:origin x="-1434" y="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16905-3153-4F05-8F47-D7907FA19025}" type="datetimeFigureOut">
              <a:rPr lang="en-US" smtClean="0"/>
              <a:pPr/>
              <a:t>12/16/2012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5DD05-C901-44EA-9C6E-249C91544D6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16905-3153-4F05-8F47-D7907FA19025}" type="datetimeFigureOut">
              <a:rPr lang="en-US" smtClean="0"/>
              <a:pPr/>
              <a:t>12/16/2012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5DD05-C901-44EA-9C6E-249C91544D6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16905-3153-4F05-8F47-D7907FA19025}" type="datetimeFigureOut">
              <a:rPr lang="en-US" smtClean="0"/>
              <a:pPr/>
              <a:t>12/16/2012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5DD05-C901-44EA-9C6E-249C91544D6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16905-3153-4F05-8F47-D7907FA19025}" type="datetimeFigureOut">
              <a:rPr lang="en-US" smtClean="0"/>
              <a:pPr/>
              <a:t>12/16/2012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5DD05-C901-44EA-9C6E-249C91544D6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16905-3153-4F05-8F47-D7907FA19025}" type="datetimeFigureOut">
              <a:rPr lang="en-US" smtClean="0"/>
              <a:pPr/>
              <a:t>12/16/2012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5DD05-C901-44EA-9C6E-249C91544D6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16905-3153-4F05-8F47-D7907FA19025}" type="datetimeFigureOut">
              <a:rPr lang="en-US" smtClean="0"/>
              <a:pPr/>
              <a:t>12/16/2012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5DD05-C901-44EA-9C6E-249C91544D6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16905-3153-4F05-8F47-D7907FA19025}" type="datetimeFigureOut">
              <a:rPr lang="en-US" smtClean="0"/>
              <a:pPr/>
              <a:t>12/16/2012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5DD05-C901-44EA-9C6E-249C91544D6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16905-3153-4F05-8F47-D7907FA19025}" type="datetimeFigureOut">
              <a:rPr lang="en-US" smtClean="0"/>
              <a:pPr/>
              <a:t>12/16/2012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5DD05-C901-44EA-9C6E-249C91544D6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16905-3153-4F05-8F47-D7907FA19025}" type="datetimeFigureOut">
              <a:rPr lang="en-US" smtClean="0"/>
              <a:pPr/>
              <a:t>12/16/2012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5DD05-C901-44EA-9C6E-249C91544D6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16905-3153-4F05-8F47-D7907FA19025}" type="datetimeFigureOut">
              <a:rPr lang="en-US" smtClean="0"/>
              <a:pPr/>
              <a:t>12/16/2012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5DD05-C901-44EA-9C6E-249C91544D6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16905-3153-4F05-8F47-D7907FA19025}" type="datetimeFigureOut">
              <a:rPr lang="en-US" smtClean="0"/>
              <a:pPr/>
              <a:t>12/16/2012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5DD05-C901-44EA-9C6E-249C91544D6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216905-3153-4F05-8F47-D7907FA19025}" type="datetimeFigureOut">
              <a:rPr lang="en-US" smtClean="0"/>
              <a:pPr/>
              <a:t>12/16/2012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C5DD05-C901-44EA-9C6E-249C91544D66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>
                <a:latin typeface="Arial" pitchFamily="34" charset="0"/>
                <a:cs typeface="Arial" pitchFamily="34" charset="0"/>
              </a:rPr>
              <a:t>Business Mathematics </a:t>
            </a:r>
            <a:br>
              <a:rPr lang="en-GB" b="1" dirty="0">
                <a:latin typeface="Arial" pitchFamily="34" charset="0"/>
                <a:cs typeface="Arial" pitchFamily="34" charset="0"/>
              </a:rPr>
            </a:br>
            <a:r>
              <a:rPr lang="en-GB" b="1" dirty="0" smtClean="0">
                <a:latin typeface="Arial" pitchFamily="34" charset="0"/>
                <a:cs typeface="Arial" pitchFamily="34" charset="0"/>
              </a:rPr>
              <a:t>MTH-367</a:t>
            </a:r>
            <a:r>
              <a:rPr lang="en-GB" b="1" dirty="0" smtClean="0"/>
              <a:t/>
            </a:r>
            <a:br>
              <a:rPr lang="en-GB" b="1" dirty="0" smtClean="0"/>
            </a:br>
            <a:endParaRPr lang="en-GB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4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Lecture </a:t>
            </a:r>
            <a:r>
              <a:rPr lang="en-GB" sz="44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xmlns="" val="986795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 dirty="0" smtClean="0"/>
              <a:t>Chapter 8</a:t>
            </a:r>
            <a:endParaRPr lang="en-GB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4400" b="1" dirty="0" smtClean="0">
                <a:solidFill>
                  <a:schemeClr val="tx2"/>
                </a:solidFill>
              </a:rPr>
              <a:t>Mathematics of Finance</a:t>
            </a:r>
            <a:endParaRPr lang="en-GB" sz="44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Objectives</a:t>
            </a:r>
            <a:r>
              <a:rPr lang="en-GB" sz="3600" u="sng" dirty="0" smtClean="0"/>
              <a:t> 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To discuss interest rates and their effect on the value of money</a:t>
            </a:r>
          </a:p>
          <a:p>
            <a:r>
              <a:rPr lang="en-GB" dirty="0" smtClean="0"/>
              <a:t>Provide an understanding of the time value of money</a:t>
            </a:r>
          </a:p>
          <a:p>
            <a:r>
              <a:rPr lang="en-GB" dirty="0" smtClean="0"/>
              <a:t>Provide an understanding of the mathematics of interest computations for singly payment and annuity cash flow structures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Main Topics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Interest and its computations</a:t>
            </a:r>
          </a:p>
          <a:p>
            <a:r>
              <a:rPr lang="en-GB" dirty="0" smtClean="0"/>
              <a:t>Single payment computations</a:t>
            </a:r>
          </a:p>
          <a:p>
            <a:r>
              <a:rPr lang="en-GB" dirty="0" smtClean="0"/>
              <a:t>Annuities and their future value</a:t>
            </a:r>
          </a:p>
          <a:p>
            <a:r>
              <a:rPr lang="en-GB" dirty="0" smtClean="0"/>
              <a:t>Annuities and their present value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Today’s Topics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Interest</a:t>
            </a:r>
          </a:p>
          <a:p>
            <a:r>
              <a:rPr lang="en-GB" dirty="0"/>
              <a:t>Simple interest</a:t>
            </a:r>
          </a:p>
          <a:p>
            <a:r>
              <a:rPr lang="en-GB" dirty="0"/>
              <a:t>Compound interest</a:t>
            </a:r>
          </a:p>
          <a:p>
            <a:r>
              <a:rPr lang="en-GB" dirty="0"/>
              <a:t>Graphical comparison</a:t>
            </a:r>
          </a:p>
          <a:p>
            <a:r>
              <a:rPr lang="en-GB" dirty="0"/>
              <a:t>Single payment and its computations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Introduction</a:t>
            </a:r>
            <a:r>
              <a:rPr lang="en-GB" sz="3600" u="sng" dirty="0" smtClean="0"/>
              <a:t> 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 smtClean="0"/>
              <a:t>In this chapter, we shall model selected topics in finance that deal with the time value of money, such as investments, loans, </a:t>
            </a:r>
            <a:r>
              <a:rPr lang="en-GB" sz="2800" dirty="0" err="1" smtClean="0"/>
              <a:t>e.t.c</a:t>
            </a:r>
            <a:r>
              <a:rPr lang="en-GB" sz="2800" dirty="0" smtClean="0"/>
              <a:t>.</a:t>
            </a:r>
          </a:p>
          <a:p>
            <a:r>
              <a:rPr lang="en-GB" sz="2800" dirty="0" smtClean="0"/>
              <a:t>Mainly, we will study the interest rates and their effects on the value of money.</a:t>
            </a:r>
          </a:p>
          <a:p>
            <a:r>
              <a:rPr lang="en-GB" sz="2800" dirty="0" smtClean="0"/>
              <a:t>Interests are not only related to money e.g. population growth can be characterized by ‘rate of growth’.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Interest</a:t>
            </a:r>
            <a:r>
              <a:rPr lang="en-GB" sz="3600" u="sng" dirty="0" smtClean="0"/>
              <a:t> 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sz="2800" b="1" dirty="0" smtClean="0"/>
              <a:t>Definition:  </a:t>
            </a:r>
            <a:r>
              <a:rPr lang="en-GB" sz="2800" dirty="0" smtClean="0"/>
              <a:t>The</a:t>
            </a:r>
            <a:r>
              <a:rPr lang="en-GB" sz="2800" b="1" dirty="0" smtClean="0"/>
              <a:t> </a:t>
            </a:r>
            <a:r>
              <a:rPr lang="en-GB" sz="2800" b="1" i="1" dirty="0" smtClean="0"/>
              <a:t>Interest </a:t>
            </a:r>
            <a:r>
              <a:rPr lang="en-GB" sz="2800" dirty="0" smtClean="0"/>
              <a:t> is a fee which is paid for having the use of money.</a:t>
            </a:r>
          </a:p>
          <a:p>
            <a:r>
              <a:rPr lang="en-GB" sz="2800" dirty="0" smtClean="0"/>
              <a:t>We pay interest on loans for having the use of bank’s money. </a:t>
            </a:r>
          </a:p>
          <a:p>
            <a:r>
              <a:rPr lang="en-GB" sz="2800" dirty="0" smtClean="0"/>
              <a:t>Similarly, the bank pay us interest on money invested in savings accounts because the bank has temporary access to our money.</a:t>
            </a:r>
          </a:p>
          <a:p>
            <a:pPr>
              <a:buNone/>
            </a:pPr>
            <a:r>
              <a:rPr lang="en-GB" sz="2800" b="1" dirty="0" smtClean="0"/>
              <a:t>Definition:</a:t>
            </a:r>
            <a:r>
              <a:rPr lang="en-GB" sz="2800" dirty="0" smtClean="0"/>
              <a:t> The amount of money that is lent or invested is called the </a:t>
            </a:r>
            <a:r>
              <a:rPr lang="en-GB" sz="2800" b="1" i="1" dirty="0" smtClean="0"/>
              <a:t>principal.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Interest</a:t>
            </a:r>
            <a:r>
              <a:rPr lang="en-GB" sz="3600" u="sng" dirty="0"/>
              <a:t> </a:t>
            </a:r>
            <a:r>
              <a:rPr lang="en-GB" sz="3600" u="sng" dirty="0" smtClean="0">
                <a:solidFill>
                  <a:schemeClr val="tx2"/>
                </a:solidFill>
              </a:rPr>
              <a:t>cont’d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 smtClean="0"/>
              <a:t>Interest is usually paid in proportion to the principal amount and the period of time over which the money is used.</a:t>
            </a:r>
          </a:p>
          <a:p>
            <a:r>
              <a:rPr lang="en-GB" sz="2800" dirty="0" smtClean="0"/>
              <a:t>The </a:t>
            </a:r>
            <a:r>
              <a:rPr lang="en-GB" sz="2800" b="1" i="1" dirty="0" smtClean="0"/>
              <a:t>interest rate</a:t>
            </a:r>
            <a:r>
              <a:rPr lang="en-GB" sz="2800" dirty="0" smtClean="0"/>
              <a:t> specifies the rate at which the interest accumulates. </a:t>
            </a:r>
          </a:p>
          <a:p>
            <a:r>
              <a:rPr lang="en-GB" sz="2800" dirty="0" smtClean="0"/>
              <a:t>It is typically stated as a </a:t>
            </a:r>
            <a:r>
              <a:rPr lang="en-GB" sz="2800" i="1" dirty="0" smtClean="0"/>
              <a:t>percentage of the principal </a:t>
            </a:r>
            <a:r>
              <a:rPr lang="en-GB" sz="2800" dirty="0" smtClean="0"/>
              <a:t> amount per period of time, e.g. 18 % per year, 12 % quarterly or 13.5 % per month.</a:t>
            </a:r>
          </a:p>
          <a:p>
            <a:pPr>
              <a:buNone/>
            </a:pPr>
            <a:endParaRPr lang="en-GB" sz="28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Simple Interest </a:t>
            </a:r>
            <a:r>
              <a:rPr lang="en-GB" sz="3600" u="sng" dirty="0" smtClean="0"/>
              <a:t> 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sz="2800" b="1" dirty="0" smtClean="0"/>
              <a:t>Definition: </a:t>
            </a:r>
            <a:r>
              <a:rPr lang="en-GB" sz="2800" dirty="0" smtClean="0"/>
              <a:t>Interest that is paid solely on the amount of the principal is called </a:t>
            </a:r>
            <a:r>
              <a:rPr lang="en-GB" sz="2800" b="1" i="1" dirty="0" smtClean="0"/>
              <a:t>simple interest</a:t>
            </a:r>
            <a:r>
              <a:rPr lang="en-GB" sz="2800" dirty="0" smtClean="0"/>
              <a:t>. </a:t>
            </a:r>
          </a:p>
          <a:p>
            <a:r>
              <a:rPr lang="en-GB" sz="2800" dirty="0" smtClean="0"/>
              <a:t>Simple interest is usually associated with loans or investments which are short-term in nature, computed as:</a:t>
            </a:r>
          </a:p>
          <a:p>
            <a:pPr>
              <a:buNone/>
            </a:pPr>
            <a:r>
              <a:rPr lang="en-GB" sz="2800" i="1" dirty="0" smtClean="0"/>
              <a:t>Simple interest =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Simple Interest cont’d</a:t>
            </a:r>
            <a:r>
              <a:rPr lang="en-GB" sz="3600" u="sng" dirty="0" smtClean="0"/>
              <a:t> </a:t>
            </a:r>
            <a:endParaRPr lang="en-GB" sz="3600" u="sng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/>
                        </a:rPr>
                        <m:t>𝐼</m:t>
                      </m:r>
                      <m:r>
                        <a:rPr lang="en-GB" sz="2800" b="0" i="1" smtClean="0">
                          <a:latin typeface="Cambria Math"/>
                        </a:rPr>
                        <m:t>=</m:t>
                      </m:r>
                      <m:r>
                        <a:rPr lang="en-GB" sz="2800" b="0" i="1" smtClean="0">
                          <a:latin typeface="Cambria Math"/>
                        </a:rPr>
                        <m:t>𝑃𝑖𝑛</m:t>
                      </m:r>
                    </m:oMath>
                  </m:oMathPara>
                </a14:m>
                <a:endParaRPr lang="en-GB" sz="2800" dirty="0" smtClean="0"/>
              </a:p>
              <a:p>
                <a:pPr>
                  <a:buNone/>
                </a:pPr>
                <a:r>
                  <a:rPr lang="en-GB" sz="2800" dirty="0" smtClean="0"/>
                  <a:t>Where 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𝐼</m:t>
                    </m:r>
                  </m:oMath>
                </a14:m>
                <a:r>
                  <a:rPr lang="en-GB" sz="2800" dirty="0" smtClean="0"/>
                  <a:t>= simple interest;    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𝑃</m:t>
                    </m:r>
                  </m:oMath>
                </a14:m>
                <a:r>
                  <a:rPr lang="en-GB" sz="2800" dirty="0" smtClean="0"/>
                  <a:t> = principal</a:t>
                </a:r>
              </a:p>
              <a:p>
                <a:pPr>
                  <a:buNone/>
                </a:pPr>
                <a:r>
                  <a:rPr lang="en-GB" sz="2800" dirty="0" smtClean="0"/>
                  <a:t/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𝑖</m:t>
                    </m:r>
                  </m:oMath>
                </a14:m>
                <a:r>
                  <a:rPr lang="en-GB" sz="2800" dirty="0" smtClean="0"/>
                  <a:t> = interest rate per time period</a:t>
                </a:r>
              </a:p>
              <a:p>
                <a:pPr>
                  <a:buNone/>
                </a:pPr>
                <a:r>
                  <a:rPr lang="en-GB" sz="2800" dirty="0" smtClean="0"/>
                  <a:t/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𝑛</m:t>
                    </m:r>
                  </m:oMath>
                </a14:m>
                <a:r>
                  <a:rPr lang="en-GB" sz="2800" i="1" dirty="0" smtClean="0"/>
                  <a:t>=</a:t>
                </a:r>
                <a:r>
                  <a:rPr lang="en-GB" sz="2800" dirty="0" smtClean="0"/>
                  <a:t> number of time periods</a:t>
                </a:r>
              </a:p>
              <a:p>
                <a:r>
                  <a:rPr lang="en-GB" sz="2800" dirty="0" smtClean="0"/>
                  <a:t>While calculating the interest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𝐼</m:t>
                    </m:r>
                  </m:oMath>
                </a14:m>
                <a:r>
                  <a:rPr lang="en-GB" sz="2800" dirty="0" smtClean="0"/>
                  <a:t>, it should be noted that both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𝑖</m:t>
                    </m:r>
                  </m:oMath>
                </a14:m>
                <a:r>
                  <a:rPr lang="en-GB" sz="2800" dirty="0" smtClean="0"/>
                  <a:t> and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𝑛</m:t>
                    </m:r>
                  </m:oMath>
                </a14:m>
                <a:r>
                  <a:rPr lang="en-GB" sz="2800" dirty="0" smtClean="0"/>
                  <a:t> are consistent with each other, i.e. expressed in same duration. </a:t>
                </a:r>
              </a:p>
              <a:p>
                <a:pPr>
                  <a:buNone/>
                </a:pPr>
                <a:endParaRPr lang="en-GB" sz="28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481" t="-1348" r="-44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Example</a:t>
            </a:r>
            <a:r>
              <a:rPr lang="en-GB" sz="3600" u="sng" dirty="0" smtClean="0"/>
              <a:t> 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sz="2600" dirty="0" smtClean="0"/>
              <a:t>A credit union has issued a 3 year loan of  $ 5000. Simple interest is charged at the rate of 10% per year. The principal plus interest is to be repaid at the end of the third year. Compute the interest for the 3 year period. What amount will be repaid at the end of the third year?</a:t>
            </a:r>
          </a:p>
          <a:p>
            <a:pPr>
              <a:buNone/>
            </a:pPr>
            <a:endParaRPr lang="en-GB" sz="2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Compound Interest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 smtClean="0"/>
              <a:t>In compound interest, the interest earned each period is reinvested, i.e. added to the principal for purposes of computing interest for the next period. </a:t>
            </a:r>
          </a:p>
          <a:p>
            <a:r>
              <a:rPr lang="en-GB" sz="2800" dirty="0" smtClean="0"/>
              <a:t>The amount of interest computed using this procedure is called the </a:t>
            </a:r>
            <a:r>
              <a:rPr lang="en-GB" sz="2800" b="1" i="1" dirty="0" smtClean="0"/>
              <a:t>compound interest.</a:t>
            </a:r>
            <a:endParaRPr lang="en-GB" sz="2800" dirty="0" smtClean="0"/>
          </a:p>
          <a:p>
            <a:pPr>
              <a:buNone/>
            </a:pPr>
            <a:r>
              <a:rPr lang="en-GB" sz="2800" dirty="0" smtClean="0"/>
              <a:t> 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Compound Interest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340768"/>
            <a:ext cx="8291264" cy="478539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800" b="1" dirty="0" smtClean="0"/>
              <a:t>Example: </a:t>
            </a:r>
            <a:r>
              <a:rPr lang="en-GB" sz="2800" dirty="0" smtClean="0"/>
              <a:t>Assume </a:t>
            </a:r>
            <a:r>
              <a:rPr lang="en-GB" sz="2800" dirty="0"/>
              <a:t>that we have deposited $ 8000 in a credit union which pays interest of 8% per year </a:t>
            </a:r>
            <a:r>
              <a:rPr lang="en-GB" sz="2800" i="1" dirty="0"/>
              <a:t>compounded quarterly.</a:t>
            </a:r>
            <a:r>
              <a:rPr lang="en-GB" sz="2800" dirty="0"/>
              <a:t> </a:t>
            </a:r>
          </a:p>
          <a:p>
            <a:pPr>
              <a:buNone/>
            </a:pPr>
            <a:r>
              <a:rPr lang="en-GB" sz="2800" dirty="0"/>
              <a:t>The amount of interest at the end of 1 </a:t>
            </a:r>
            <a:r>
              <a:rPr lang="en-GB" sz="2800" dirty="0" smtClean="0"/>
              <a:t>quarter would </a:t>
            </a:r>
            <a:r>
              <a:rPr lang="en-GB" sz="2800" dirty="0"/>
              <a:t>be</a:t>
            </a:r>
            <a:r>
              <a:rPr lang="en-GB" sz="2800" dirty="0" smtClean="0"/>
              <a:t>: </a:t>
            </a:r>
            <a:endParaRPr lang="en-GB" sz="2800" dirty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/>
          </a:p>
          <a:p>
            <a:pPr>
              <a:buNone/>
            </a:pPr>
            <a:endParaRPr lang="en-GB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u="sng" dirty="0">
                <a:solidFill>
                  <a:schemeClr val="tx2"/>
                </a:solidFill>
              </a:rPr>
              <a:t>Compound </a:t>
            </a:r>
            <a:r>
              <a:rPr lang="en-GB" u="sng" dirty="0" smtClean="0">
                <a:solidFill>
                  <a:schemeClr val="tx2"/>
                </a:solidFill>
              </a:rPr>
              <a:t>Interest cont’d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GB" dirty="0" smtClean="0"/>
          </a:p>
          <a:p>
            <a:pPr>
              <a:buNone/>
            </a:pPr>
            <a:endParaRPr lang="en-GB" dirty="0"/>
          </a:p>
          <a:p>
            <a:pPr>
              <a:buNone/>
            </a:pPr>
            <a:endParaRPr lang="en-GB" dirty="0" smtClean="0"/>
          </a:p>
          <a:p>
            <a:pPr>
              <a:buNone/>
            </a:pPr>
            <a:r>
              <a:rPr lang="en-GB" dirty="0" smtClean="0"/>
              <a:t>The </a:t>
            </a:r>
            <a:r>
              <a:rPr lang="en-GB" dirty="0"/>
              <a:t>simple interest after 1 year would be</a:t>
            </a:r>
            <a:r>
              <a:rPr lang="en-GB" dirty="0" smtClean="0"/>
              <a:t>:</a:t>
            </a:r>
          </a:p>
          <a:p>
            <a:pPr>
              <a:buNone/>
            </a:pPr>
            <a:endParaRPr lang="en-GB" dirty="0"/>
          </a:p>
          <a:p>
            <a:pPr>
              <a:buNone/>
            </a:pPr>
            <a:r>
              <a:rPr lang="en-GB" dirty="0"/>
              <a:t>The </a:t>
            </a:r>
            <a:r>
              <a:rPr lang="en-GB" dirty="0" smtClean="0"/>
              <a:t>difference between simple </a:t>
            </a:r>
            <a:r>
              <a:rPr lang="en-GB" dirty="0"/>
              <a:t>and compound interest is: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356426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u="sng" dirty="0" smtClean="0">
                <a:solidFill>
                  <a:schemeClr val="tx2"/>
                </a:solidFill>
              </a:rPr>
              <a:t>Continuous compounding</a:t>
            </a:r>
            <a:endParaRPr lang="en-GB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After simple and compound interest, we will compute the continuous compounding.</a:t>
            </a:r>
          </a:p>
          <a:p>
            <a:r>
              <a:rPr lang="en-GB" dirty="0" smtClean="0"/>
              <a:t>Recall that, the </a:t>
            </a:r>
            <a:r>
              <a:rPr lang="en-GB" dirty="0" smtClean="0"/>
              <a:t>continuous compounding can be thought of as occurring infinite number of times.</a:t>
            </a:r>
          </a:p>
          <a:p>
            <a:r>
              <a:rPr lang="en-GB" dirty="0" smtClean="0"/>
              <a:t>It can be computed by the following formula.</a:t>
            </a:r>
          </a:p>
        </p:txBody>
      </p:sp>
    </p:spTree>
    <p:extLst>
      <p:ext uri="{BB962C8B-B14F-4D97-AF65-F5344CB8AC3E}">
        <p14:creationId xmlns:p14="http://schemas.microsoft.com/office/powerpoint/2010/main" xmlns="" val="2583880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u="sng" dirty="0">
                <a:solidFill>
                  <a:schemeClr val="tx2"/>
                </a:solidFill>
              </a:rPr>
              <a:t>Continuous </a:t>
            </a:r>
            <a:r>
              <a:rPr lang="en-GB" u="sng" dirty="0" smtClean="0">
                <a:solidFill>
                  <a:schemeClr val="tx2"/>
                </a:solidFill>
              </a:rPr>
              <a:t>compounding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dirty="0" smtClean="0"/>
              <a:t>Example:</a:t>
            </a:r>
            <a:r>
              <a:rPr lang="en-GB" dirty="0" smtClean="0"/>
              <a:t> Compute the </a:t>
            </a:r>
            <a:r>
              <a:rPr lang="en-GB" dirty="0"/>
              <a:t>growth in a $ 10,000 investment which earns interest at 10 per cent per year over the period of 10 years.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381140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332656"/>
            <a:ext cx="8291264" cy="5793507"/>
          </a:xfrm>
        </p:spPr>
        <p:txBody>
          <a:bodyPr/>
          <a:lstStyle/>
          <a:p>
            <a:r>
              <a:rPr lang="en-GB" dirty="0" smtClean="0"/>
              <a:t>Calculation of annual compounding for same example.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807177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Graphical comparison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 smtClean="0"/>
              <a:t>Compound interest is greater than simple interest. </a:t>
            </a:r>
          </a:p>
          <a:p>
            <a:r>
              <a:rPr lang="en-GB" sz="2800" dirty="0" smtClean="0"/>
              <a:t>The value of an investment increases with increased frequency of compounding.</a:t>
            </a:r>
          </a:p>
          <a:p>
            <a:pPr marL="0" indent="0"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/>
          </a:p>
          <a:p>
            <a:pPr>
              <a:buNone/>
            </a:pPr>
            <a:endParaRPr lang="en-GB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Graphical comparison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00634"/>
          </a:xfrm>
        </p:spPr>
        <p:txBody>
          <a:bodyPr>
            <a:normAutofit/>
          </a:bodyPr>
          <a:lstStyle/>
          <a:p>
            <a:endParaRPr lang="en-GB" sz="2400" dirty="0" smtClean="0"/>
          </a:p>
          <a:p>
            <a:pPr>
              <a:buNone/>
            </a:pPr>
            <a:endParaRPr lang="en-GB" sz="2400" dirty="0"/>
          </a:p>
          <a:p>
            <a:pPr>
              <a:buNone/>
            </a:pPr>
            <a:endParaRPr lang="en-GB" sz="2400" dirty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/>
          </a:p>
          <a:p>
            <a:pPr>
              <a:buNone/>
            </a:pPr>
            <a:endParaRPr lang="en-GB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Single-Payment computations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 smtClean="0"/>
              <a:t>Suppose we have invested a sum of money and we wish to know that: </a:t>
            </a:r>
            <a:r>
              <a:rPr lang="en-GB" sz="2800" b="1" dirty="0" smtClean="0"/>
              <a:t>“what will be the value of money at sometime in the future?”</a:t>
            </a:r>
            <a:r>
              <a:rPr lang="en-GB" sz="2800" dirty="0" smtClean="0"/>
              <a:t> </a:t>
            </a:r>
          </a:p>
          <a:p>
            <a:r>
              <a:rPr lang="en-GB" sz="2800" dirty="0" smtClean="0"/>
              <a:t>In knowing this, we assume that any interest is computed on compounding basis.</a:t>
            </a:r>
          </a:p>
          <a:p>
            <a:r>
              <a:rPr lang="en-GB" sz="2800" dirty="0" smtClean="0"/>
              <a:t>Recall that the amount of money invested is called the </a:t>
            </a:r>
            <a:r>
              <a:rPr lang="en-GB" sz="2800" i="1" dirty="0" smtClean="0"/>
              <a:t>principal</a:t>
            </a:r>
            <a:r>
              <a:rPr lang="en-GB" sz="2800" dirty="0" smtClean="0"/>
              <a:t> and the interest earned is called </a:t>
            </a:r>
            <a:r>
              <a:rPr lang="en-GB" sz="2800" dirty="0"/>
              <a:t>(after some period of time) the </a:t>
            </a:r>
            <a:r>
              <a:rPr lang="en-GB" sz="2800" b="1" i="1" dirty="0" smtClean="0"/>
              <a:t>compound amount</a:t>
            </a:r>
            <a:r>
              <a:rPr lang="en-GB" sz="2800" dirty="0" smtClean="0"/>
              <a:t>.</a:t>
            </a:r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571480"/>
                <a:ext cx="8229600" cy="5554683"/>
              </a:xfrm>
            </p:spPr>
            <p:txBody>
              <a:bodyPr>
                <a:noAutofit/>
              </a:bodyPr>
              <a:lstStyle/>
              <a:p>
                <a:r>
                  <a:rPr lang="en-GB" sz="2800" dirty="0" smtClean="0"/>
                  <a:t>Given any principal invested at the beginning of a time period, the compound amount at the end of the period is calculated as: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/>
                        </a:rPr>
                        <m:t>𝑆</m:t>
                      </m:r>
                      <m:r>
                        <a:rPr lang="en-GB" sz="2800" b="0" i="1" smtClean="0">
                          <a:latin typeface="Cambria Math"/>
                        </a:rPr>
                        <m:t>=</m:t>
                      </m:r>
                      <m:r>
                        <a:rPr lang="en-GB" sz="2800" b="0" i="1" smtClean="0">
                          <a:latin typeface="Cambria Math"/>
                        </a:rPr>
                        <m:t>𝑃</m:t>
                      </m:r>
                      <m:r>
                        <a:rPr lang="en-GB" sz="2800" b="0" i="1" smtClean="0">
                          <a:latin typeface="Cambria Math"/>
                        </a:rPr>
                        <m:t>+</m:t>
                      </m:r>
                      <m:r>
                        <a:rPr lang="en-GB" sz="2800" b="0" i="1" smtClean="0">
                          <a:latin typeface="Cambria Math"/>
                        </a:rPr>
                        <m:t>𝑖𝑃</m:t>
                      </m:r>
                    </m:oMath>
                  </m:oMathPara>
                </a14:m>
                <a:endParaRPr lang="en-GB" sz="2800" dirty="0" smtClean="0"/>
              </a:p>
              <a:p>
                <a:pPr>
                  <a:buNone/>
                </a:pPr>
                <a:endParaRPr lang="en-GB" sz="2800" dirty="0"/>
              </a:p>
              <a:p>
                <a:pPr>
                  <a:buNone/>
                </a:pPr>
                <a:r>
                  <a:rPr lang="en-GB" sz="2800" dirty="0" smtClean="0"/>
                  <a:t>where </a:t>
                </a:r>
              </a:p>
              <a:p>
                <a:pPr>
                  <a:buNone/>
                </a:pP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𝑃</m:t>
                    </m:r>
                    <m:r>
                      <a:rPr lang="en-GB" sz="2800" b="0" i="1" smtClean="0">
                        <a:latin typeface="Cambria Math"/>
                      </a:rPr>
                      <m:t>=</m:t>
                    </m:r>
                  </m:oMath>
                </a14:m>
                <a:r>
                  <a:rPr lang="en-GB" sz="2800" dirty="0" smtClean="0"/>
                  <a:t> principal</a:t>
                </a:r>
              </a:p>
              <a:p>
                <a:pPr>
                  <a:buNone/>
                </a:pP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𝑖</m:t>
                    </m:r>
                    <m:r>
                      <a:rPr lang="en-GB" sz="2800" b="0" i="1" smtClean="0">
                        <a:latin typeface="Cambria Math"/>
                      </a:rPr>
                      <m:t>= </m:t>
                    </m:r>
                  </m:oMath>
                </a14:m>
                <a:r>
                  <a:rPr lang="en-GB" sz="2800" dirty="0" smtClean="0"/>
                  <a:t>interest rate in per cent</a:t>
                </a:r>
              </a:p>
              <a:p>
                <a:pPr>
                  <a:buNone/>
                </a:pP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𝑆</m:t>
                    </m:r>
                    <m:r>
                      <a:rPr lang="en-GB" sz="2800" b="0" i="1" smtClean="0">
                        <a:latin typeface="Cambria Math"/>
                      </a:rPr>
                      <m:t>=</m:t>
                    </m:r>
                  </m:oMath>
                </a14:m>
                <a:r>
                  <a:rPr lang="en-GB" sz="2800" dirty="0" smtClean="0"/>
                  <a:t> compound amount</a:t>
                </a:r>
              </a:p>
              <a:p>
                <a:pPr>
                  <a:buNone/>
                </a:pPr>
                <a:endParaRPr lang="en-GB" sz="2800" dirty="0"/>
              </a:p>
              <a:p>
                <a:pPr>
                  <a:buNone/>
                </a:pPr>
                <a:endParaRPr lang="en-GB" sz="2800" dirty="0" smtClean="0"/>
              </a:p>
              <a:p>
                <a:pPr>
                  <a:buNone/>
                </a:pPr>
                <a:endParaRPr lang="en-GB" sz="2800" dirty="0"/>
              </a:p>
              <a:p>
                <a:pPr>
                  <a:buNone/>
                </a:pPr>
                <a:endParaRPr lang="en-GB" sz="2800" dirty="0" smtClean="0"/>
              </a:p>
              <a:p>
                <a:pPr>
                  <a:buNone/>
                </a:pPr>
                <a:r>
                  <a:rPr lang="en-GB" sz="2800" dirty="0" smtClean="0"/>
                  <a:t>A </a:t>
                </a:r>
                <a:r>
                  <a:rPr lang="en-GB" sz="2800" b="1" i="1" dirty="0" smtClean="0"/>
                  <a:t>period</a:t>
                </a:r>
                <a:r>
                  <a:rPr lang="en-GB" sz="2800" dirty="0" smtClean="0"/>
                  <a:t> may be any unit of time. E.g. annually, quarterly. Note that both </a:t>
                </a:r>
                <a:r>
                  <a:rPr lang="en-GB" sz="2800" i="1" dirty="0" err="1"/>
                  <a:t>i</a:t>
                </a:r>
                <a:r>
                  <a:rPr lang="en-GB" sz="2800" dirty="0" smtClean="0"/>
                  <a:t> and </a:t>
                </a:r>
                <a:r>
                  <a:rPr lang="en-GB" sz="2800" i="1" dirty="0" smtClean="0"/>
                  <a:t>n</a:t>
                </a:r>
                <a:r>
                  <a:rPr lang="en-GB" sz="2800" dirty="0" smtClean="0"/>
                  <a:t> should be defined for same period of time.</a:t>
                </a:r>
              </a:p>
              <a:p>
                <a:pPr>
                  <a:buNone/>
                </a:pPr>
                <a:r>
                  <a:rPr lang="en-GB" sz="2800" dirty="0" smtClean="0"/>
                  <a:t/>
                </a:r>
                <a:endParaRPr lang="en-GB" sz="28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571480"/>
                <a:ext cx="8229600" cy="5554683"/>
              </a:xfrm>
              <a:blipFill rotWithShape="1">
                <a:blip r:embed="rId2"/>
                <a:stretch>
                  <a:fillRect l="-1481" t="-1098" b="-522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Compound amount formula</a:t>
            </a:r>
            <a:endParaRPr lang="en-GB" sz="3600" u="sng" dirty="0">
              <a:solidFill>
                <a:schemeClr val="tx2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GB" sz="2800" dirty="0" smtClean="0"/>
                  <a:t>Two get a general formula, we let</a:t>
                </a:r>
              </a:p>
              <a:p>
                <a:pPr>
                  <a:buNone/>
                </a:pP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𝑃</m:t>
                    </m:r>
                  </m:oMath>
                </a14:m>
                <a:r>
                  <a:rPr lang="en-GB" sz="2800" dirty="0" smtClean="0"/>
                  <a:t> = principal , </a:t>
                </a:r>
                <a:endParaRPr lang="en-GB" sz="2800" b="0" i="1" dirty="0" smtClean="0">
                  <a:latin typeface="Cambria Math"/>
                </a:endParaRPr>
              </a:p>
              <a:p>
                <a:pPr>
                  <a:buNone/>
                </a:pP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𝑖</m:t>
                    </m:r>
                  </m:oMath>
                </a14:m>
                <a:r>
                  <a:rPr lang="en-GB" sz="2800" i="1" dirty="0" smtClean="0"/>
                  <a:t> =</a:t>
                </a:r>
                <a:r>
                  <a:rPr lang="en-GB" sz="2800" dirty="0" smtClean="0"/>
                  <a:t> interest rate per compounding period</a:t>
                </a:r>
              </a:p>
              <a:p>
                <a:pPr>
                  <a:buNone/>
                </a:pP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𝑛</m:t>
                    </m:r>
                    <m:r>
                      <a:rPr lang="en-GB" sz="2800" b="0" i="1" smtClean="0">
                        <a:latin typeface="Cambria Math"/>
                      </a:rPr>
                      <m:t>= </m:t>
                    </m:r>
                  </m:oMath>
                </a14:m>
                <a:r>
                  <a:rPr lang="en-GB" sz="2800" dirty="0" smtClean="0"/>
                  <a:t>number of compounding periods (number of periods in which the principal has earned interest)</a:t>
                </a:r>
              </a:p>
              <a:p>
                <a:pPr>
                  <a:buNone/>
                </a:pP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𝑆</m:t>
                    </m:r>
                    <m:r>
                      <a:rPr lang="en-GB" sz="2800" b="0" i="1" smtClean="0">
                        <a:latin typeface="Cambria Math"/>
                      </a:rPr>
                      <m:t>=</m:t>
                    </m:r>
                  </m:oMath>
                </a14:m>
                <a:r>
                  <a:rPr lang="en-GB" sz="2800" dirty="0" smtClean="0"/>
                  <a:t> compound amount.</a:t>
                </a:r>
              </a:p>
              <a:p>
                <a:r>
                  <a:rPr lang="en-GB" sz="2800" dirty="0" smtClean="0"/>
                  <a:t>A period may be any unit of time, e.g.</a:t>
                </a:r>
              </a:p>
              <a:p>
                <a:r>
                  <a:rPr lang="en-GB" sz="2800" dirty="0" smtClean="0"/>
                  <a:t>Both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𝑖</m:t>
                    </m:r>
                  </m:oMath>
                </a14:m>
                <a:r>
                  <a:rPr lang="en-GB" sz="2800" dirty="0" smtClean="0"/>
                  <a:t> and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𝑛</m:t>
                    </m:r>
                  </m:oMath>
                </a14:m>
                <a:r>
                  <a:rPr lang="en-GB" sz="2800" dirty="0" smtClean="0"/>
                  <a:t> should be defined for the same period of time.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1259" t="-2291" b="-18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Compound amount formula cont’d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/>
              <a:t>We know that compound amount after 1 period:</a:t>
            </a:r>
          </a:p>
          <a:p>
            <a:pPr>
              <a:buNone/>
            </a:pPr>
            <a:endParaRPr lang="en-GB" sz="2800" dirty="0"/>
          </a:p>
          <a:p>
            <a:pPr>
              <a:buNone/>
            </a:pPr>
            <a:r>
              <a:rPr lang="en-GB" sz="2800" dirty="0" smtClean="0"/>
              <a:t>Compound amount after 2 periods:</a:t>
            </a:r>
            <a:endParaRPr lang="en-GB" sz="2800" dirty="0"/>
          </a:p>
          <a:p>
            <a:pPr>
              <a:buNone/>
            </a:pPr>
            <a:r>
              <a:rPr lang="en-GB" sz="2800" dirty="0"/>
              <a:t>Compound amount after   </a:t>
            </a:r>
            <a:r>
              <a:rPr lang="en-GB" sz="2800" b="1" dirty="0"/>
              <a:t>+</a:t>
            </a:r>
            <a:r>
              <a:rPr lang="en-GB" sz="2800" dirty="0"/>
              <a:t> interest earned during the</a:t>
            </a:r>
          </a:p>
          <a:p>
            <a:pPr>
              <a:buNone/>
            </a:pPr>
            <a:r>
              <a:rPr lang="en-GB" sz="2800" dirty="0"/>
              <a:t>1 period                                      second period</a:t>
            </a:r>
          </a:p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dirty="0"/>
              <a:t>Compound amount after 3 periods:</a:t>
            </a:r>
          </a:p>
          <a:p>
            <a:pPr>
              <a:buNone/>
            </a:pPr>
            <a:endParaRPr lang="en-GB" dirty="0"/>
          </a:p>
          <a:p>
            <a:pPr>
              <a:buNone/>
            </a:pPr>
            <a:endParaRPr lang="en-GB" dirty="0"/>
          </a:p>
          <a:p>
            <a:pPr>
              <a:buNone/>
            </a:pPr>
            <a:endParaRPr lang="en-GB" dirty="0"/>
          </a:p>
          <a:p>
            <a:pPr>
              <a:buNone/>
            </a:pPr>
            <a:r>
              <a:rPr lang="en-GB" dirty="0"/>
              <a:t>Continuing in this way, after n periods the compound amount will be:</a:t>
            </a:r>
          </a:p>
          <a:p>
            <a:endParaRPr lang="en-GB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Compound amount formula cont’d</a:t>
            </a:r>
            <a:endParaRPr lang="en-GB" sz="3600" u="sng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23814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Summary</a:t>
            </a:r>
            <a:r>
              <a:rPr lang="en-GB" sz="3600" u="sng" dirty="0" smtClean="0"/>
              <a:t> 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Interest</a:t>
            </a:r>
          </a:p>
          <a:p>
            <a:r>
              <a:rPr lang="en-GB" dirty="0"/>
              <a:t>Simple interest</a:t>
            </a:r>
          </a:p>
          <a:p>
            <a:r>
              <a:rPr lang="en-GB" dirty="0"/>
              <a:t>Compound interest</a:t>
            </a:r>
          </a:p>
          <a:p>
            <a:r>
              <a:rPr lang="en-GB" dirty="0"/>
              <a:t>Graphical comparison</a:t>
            </a:r>
          </a:p>
          <a:p>
            <a:r>
              <a:rPr lang="en-GB" dirty="0"/>
              <a:t>Single payment and its computations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Next Lecture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Compound amount formula (</a:t>
            </a:r>
            <a:r>
              <a:rPr lang="en-GB" dirty="0" smtClean="0"/>
              <a:t>Examples)</a:t>
            </a:r>
            <a:endParaRPr lang="en-GB" dirty="0" smtClean="0"/>
          </a:p>
          <a:p>
            <a:r>
              <a:rPr lang="en-GB" dirty="0" smtClean="0"/>
              <a:t>Computing present value</a:t>
            </a:r>
          </a:p>
          <a:p>
            <a:r>
              <a:rPr lang="en-GB" dirty="0" smtClean="0"/>
              <a:t>Further applications of compound amount formula</a:t>
            </a:r>
          </a:p>
          <a:p>
            <a:r>
              <a:rPr lang="en-GB" dirty="0" smtClean="0"/>
              <a:t>Effective interest rates</a:t>
            </a:r>
          </a:p>
          <a:p>
            <a:r>
              <a:rPr lang="en-GB" dirty="0" smtClean="0"/>
              <a:t>Annuities and their future values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332258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779</TotalTime>
  <Words>770</Words>
  <Application>Microsoft Office PowerPoint</Application>
  <PresentationFormat>On-screen Show (4:3)</PresentationFormat>
  <Paragraphs>106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Business Mathematics  MTH-367 </vt:lpstr>
      <vt:lpstr>Chapter 8</vt:lpstr>
      <vt:lpstr>Objectives </vt:lpstr>
      <vt:lpstr>Main Topics</vt:lpstr>
      <vt:lpstr>Today’s Topics</vt:lpstr>
      <vt:lpstr>Introduction </vt:lpstr>
      <vt:lpstr>Interest </vt:lpstr>
      <vt:lpstr>Interest cont’d</vt:lpstr>
      <vt:lpstr>Simple Interest  </vt:lpstr>
      <vt:lpstr>Simple Interest cont’d </vt:lpstr>
      <vt:lpstr>Example </vt:lpstr>
      <vt:lpstr>Compound Interest</vt:lpstr>
      <vt:lpstr>Compound Interest</vt:lpstr>
      <vt:lpstr>Compound Interest cont’d</vt:lpstr>
      <vt:lpstr>Continuous compounding</vt:lpstr>
      <vt:lpstr>Continuous compounding</vt:lpstr>
      <vt:lpstr>Slide 17</vt:lpstr>
      <vt:lpstr>Slide 18</vt:lpstr>
      <vt:lpstr>Graphical comparison</vt:lpstr>
      <vt:lpstr>Graphical comparison</vt:lpstr>
      <vt:lpstr>Single-Payment computations</vt:lpstr>
      <vt:lpstr>Slide 22</vt:lpstr>
      <vt:lpstr>Compound amount formula</vt:lpstr>
      <vt:lpstr>Compound amount formula cont’d</vt:lpstr>
      <vt:lpstr>Compound amount formula cont’d</vt:lpstr>
      <vt:lpstr>Summary </vt:lpstr>
      <vt:lpstr>Next Lecture</vt:lpstr>
    </vt:vector>
  </TitlesOfParts>
  <Company>CIIT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MTH108 Business Math I</dc:title>
  <dc:creator>Tazeen athar</dc:creator>
  <cp:lastModifiedBy>NTS</cp:lastModifiedBy>
  <cp:revision>128</cp:revision>
  <dcterms:created xsi:type="dcterms:W3CDTF">2012-06-15T01:33:18Z</dcterms:created>
  <dcterms:modified xsi:type="dcterms:W3CDTF">2012-12-16T07:02:34Z</dcterms:modified>
</cp:coreProperties>
</file>