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9" r:id="rId2"/>
    <p:sldId id="257" r:id="rId3"/>
    <p:sldId id="258" r:id="rId4"/>
    <p:sldId id="259" r:id="rId5"/>
    <p:sldId id="260" r:id="rId6"/>
    <p:sldId id="264" r:id="rId7"/>
    <p:sldId id="271" r:id="rId8"/>
    <p:sldId id="272" r:id="rId9"/>
    <p:sldId id="332" r:id="rId10"/>
    <p:sldId id="276" r:id="rId11"/>
    <p:sldId id="279" r:id="rId12"/>
    <p:sldId id="282" r:id="rId13"/>
    <p:sldId id="283" r:id="rId14"/>
    <p:sldId id="286" r:id="rId15"/>
    <p:sldId id="287" r:id="rId16"/>
    <p:sldId id="312" r:id="rId17"/>
    <p:sldId id="290" r:id="rId18"/>
    <p:sldId id="320" r:id="rId19"/>
    <p:sldId id="325" r:id="rId20"/>
    <p:sldId id="326" r:id="rId21"/>
    <p:sldId id="327" r:id="rId22"/>
    <p:sldId id="328" r:id="rId23"/>
    <p:sldId id="329" r:id="rId24"/>
    <p:sldId id="324" r:id="rId25"/>
    <p:sldId id="330" r:id="rId26"/>
    <p:sldId id="318" r:id="rId27"/>
    <p:sldId id="319" r:id="rId28"/>
    <p:sldId id="298" r:id="rId29"/>
    <p:sldId id="288" r:id="rId30"/>
    <p:sldId id="33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94660"/>
  </p:normalViewPr>
  <p:slideViewPr>
    <p:cSldViewPr>
      <p:cViewPr varScale="1">
        <p:scale>
          <a:sx n="40" d="100"/>
          <a:sy n="40" d="100"/>
        </p:scale>
        <p:origin x="-1498"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E0383F1-AAE4-4CE9-A951-F2E48A6749F7}" type="datetimeFigureOut">
              <a:rPr lang="en-US" smtClean="0"/>
              <a:pPr/>
              <a:t>12/15/2012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DDF6668-B3D0-4349-8316-11B7CA85A5B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383F1-AAE4-4CE9-A951-F2E48A6749F7}" type="datetimeFigureOut">
              <a:rPr lang="en-US" smtClean="0"/>
              <a:pPr/>
              <a:t>12/15/2012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F6668-B3D0-4349-8316-11B7CA85A5B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a:t>
            </a:r>
            <a:r>
              <a:rPr lang="en-GB" sz="4400" b="1" dirty="0">
                <a:solidFill>
                  <a:schemeClr val="tx2"/>
                </a:solidFill>
                <a:latin typeface="Arial" pitchFamily="34" charset="0"/>
                <a:cs typeface="Arial" pitchFamily="34" charset="0"/>
              </a:rPr>
              <a:t>8</a:t>
            </a:r>
          </a:p>
        </p:txBody>
      </p:sp>
    </p:spTree>
    <p:extLst>
      <p:ext uri="{BB962C8B-B14F-4D97-AF65-F5344CB8AC3E}">
        <p14:creationId xmlns:p14="http://schemas.microsoft.com/office/powerpoint/2010/main" xmlns="" val="3512922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7</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Exponential and Logarithmic Functions</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Main topics</a:t>
            </a:r>
            <a:r>
              <a:rPr lang="en-GB" sz="3600" u="sng" dirty="0" smtClean="0"/>
              <a:t> </a:t>
            </a:r>
            <a:endParaRPr lang="en-GB" sz="3600" u="sng" dirty="0"/>
          </a:p>
        </p:txBody>
      </p:sp>
      <p:sp>
        <p:nvSpPr>
          <p:cNvPr id="3" name="Content Placeholder 2"/>
          <p:cNvSpPr>
            <a:spLocks noGrp="1"/>
          </p:cNvSpPr>
          <p:nvPr>
            <p:ph idx="1"/>
          </p:nvPr>
        </p:nvSpPr>
        <p:spPr/>
        <p:txBody>
          <a:bodyPr/>
          <a:lstStyle/>
          <a:p>
            <a:r>
              <a:rPr lang="en-GB" dirty="0" smtClean="0"/>
              <a:t>Properties </a:t>
            </a:r>
            <a:r>
              <a:rPr lang="en-GB" dirty="0"/>
              <a:t>of exponents and radicals</a:t>
            </a:r>
          </a:p>
          <a:p>
            <a:r>
              <a:rPr lang="en-GB" dirty="0"/>
              <a:t>Exponential </a:t>
            </a:r>
            <a:r>
              <a:rPr lang="en-GB" dirty="0" smtClean="0"/>
              <a:t>functions</a:t>
            </a:r>
          </a:p>
          <a:p>
            <a:r>
              <a:rPr lang="en-GB" dirty="0"/>
              <a:t>Characteristics of Exponential Functions</a:t>
            </a:r>
          </a:p>
          <a:p>
            <a:r>
              <a:rPr lang="en-GB" dirty="0" smtClean="0"/>
              <a:t>Exponential </a:t>
            </a:r>
            <a:r>
              <a:rPr lang="en-GB" dirty="0"/>
              <a:t>functions with base </a:t>
            </a:r>
            <a:r>
              <a:rPr lang="en-GB" i="1" dirty="0"/>
              <a:t>e</a:t>
            </a:r>
            <a:endParaRPr lang="en-GB" dirty="0"/>
          </a:p>
          <a:p>
            <a:r>
              <a:rPr lang="en-GB" dirty="0"/>
              <a:t>Applications of exponential </a:t>
            </a:r>
            <a:r>
              <a:rPr lang="en-GB" dirty="0" smtClean="0"/>
              <a:t>functions </a:t>
            </a:r>
            <a:endParaRPr lang="en-GB" dirty="0"/>
          </a:p>
          <a:p>
            <a:pPr marL="0" indent="0">
              <a:buNone/>
            </a:pPr>
            <a:endParaRPr lang="en-GB"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Objectives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Discuss the nature of exponential functions: their structural characteristics and graphical behaviour</a:t>
            </a:r>
          </a:p>
          <a:p>
            <a:r>
              <a:rPr lang="en-GB" sz="2800" dirty="0" smtClean="0"/>
              <a:t>Present a variety of applications of exponential </a:t>
            </a:r>
            <a:r>
              <a:rPr lang="en-GB" sz="2800" dirty="0" smtClean="0"/>
              <a:t>functions</a:t>
            </a:r>
            <a:endParaRPr lang="en-GB" sz="28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Properties of exponents and radicals</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323528" y="1196752"/>
                <a:ext cx="8363272" cy="4929411"/>
              </a:xfrm>
            </p:spPr>
            <p:txBody>
              <a:bodyPr>
                <a:normAutofit lnSpcReduction="10000"/>
              </a:bodyPr>
              <a:lstStyle/>
              <a:p>
                <a:pPr marL="0" indent="0">
                  <a:buNone/>
                </a:pPr>
                <a:r>
                  <a:rPr lang="en-GB" sz="2800" dirty="0" smtClean="0">
                    <a:latin typeface="+mj-lt"/>
                  </a:rPr>
                  <a:t>If </a:t>
                </a:r>
                <a14:m>
                  <m:oMath xmlns:m="http://schemas.openxmlformats.org/officeDocument/2006/math">
                    <m:r>
                      <a:rPr lang="en-GB" sz="2800" b="0" i="1" smtClean="0">
                        <a:latin typeface="Cambria Math"/>
                      </a:rPr>
                      <m:t>𝑎</m:t>
                    </m:r>
                  </m:oMath>
                </a14:m>
                <a:r>
                  <a:rPr lang="en-GB" sz="2800" b="0" dirty="0" smtClean="0">
                    <a:latin typeface="+mj-lt"/>
                  </a:rPr>
                  <a:t> and </a:t>
                </a:r>
                <a14:m>
                  <m:oMath xmlns:m="http://schemas.openxmlformats.org/officeDocument/2006/math">
                    <m:r>
                      <a:rPr lang="en-GB" sz="2800" b="0" i="1" smtClean="0">
                        <a:latin typeface="Cambria Math"/>
                      </a:rPr>
                      <m:t>𝑏</m:t>
                    </m:r>
                  </m:oMath>
                </a14:m>
                <a:r>
                  <a:rPr lang="en-GB" sz="2800" b="0" dirty="0" smtClean="0">
                    <a:latin typeface="+mj-lt"/>
                  </a:rPr>
                  <a:t> are positive numbers  and </a:t>
                </a:r>
                <a14:m>
                  <m:oMath xmlns:m="http://schemas.openxmlformats.org/officeDocument/2006/math">
                    <m:r>
                      <a:rPr lang="en-GB" sz="2800" b="0" i="1" smtClean="0">
                        <a:latin typeface="Cambria Math"/>
                      </a:rPr>
                      <m:t>𝑚</m:t>
                    </m:r>
                  </m:oMath>
                </a14:m>
                <a:r>
                  <a:rPr lang="en-GB" sz="2800" b="0" dirty="0" smtClean="0">
                    <a:latin typeface="+mj-lt"/>
                  </a:rPr>
                  <a:t> and </a:t>
                </a:r>
                <a14:m>
                  <m:oMath xmlns:m="http://schemas.openxmlformats.org/officeDocument/2006/math">
                    <m:r>
                      <a:rPr lang="en-GB" sz="2800" b="0" i="1" smtClean="0">
                        <a:latin typeface="Cambria Math"/>
                      </a:rPr>
                      <m:t>𝑛</m:t>
                    </m:r>
                  </m:oMath>
                </a14:m>
                <a:r>
                  <a:rPr lang="en-GB" sz="2800" b="0" dirty="0" smtClean="0">
                    <a:latin typeface="+mj-lt"/>
                  </a:rPr>
                  <a:t> are real numbers then</a:t>
                </a:r>
                <a:endParaRPr lang="en-GB" sz="2800" b="0" i="1" dirty="0" smtClean="0">
                  <a:latin typeface="+mj-lt"/>
                </a:endParaRPr>
              </a:p>
              <a:p>
                <a:pPr marL="514350" indent="-514350">
                  <a:buFont typeface="+mj-lt"/>
                  <a:buAutoNum type="arabicPeriod"/>
                </a:pPr>
                <a14:m>
                  <m:oMath xmlns:m="http://schemas.openxmlformats.org/officeDocument/2006/math">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sup>
                    </m:sSup>
                    <m:r>
                      <a:rPr lang="en-GB" sz="2800" b="0" i="1" smtClean="0">
                        <a:latin typeface="Cambria Math"/>
                      </a:rPr>
                      <m:t>.</m:t>
                    </m:r>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𝑛</m:t>
                        </m:r>
                      </m:sup>
                    </m:sSup>
                    <m:r>
                      <a:rPr lang="en-GB" sz="2800" b="0" i="1" smtClean="0">
                        <a:latin typeface="Cambria Math"/>
                      </a:rPr>
                      <m:t>=</m:t>
                    </m:r>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r>
                          <a:rPr lang="en-GB" sz="2800" b="0" i="1" smtClean="0">
                            <a:latin typeface="Cambria Math"/>
                          </a:rPr>
                          <m:t>+</m:t>
                        </m:r>
                        <m:r>
                          <a:rPr lang="en-GB" sz="2800" b="0" i="1" smtClean="0">
                            <a:latin typeface="Cambria Math"/>
                          </a:rPr>
                          <m:t>𝑛</m:t>
                        </m:r>
                      </m:sup>
                    </m:sSup>
                  </m:oMath>
                </a14:m>
                <a:endParaRPr lang="en-GB" sz="2800" b="0" dirty="0" smtClean="0"/>
              </a:p>
              <a:p>
                <a:pPr marL="514350" indent="-514350">
                  <a:buFont typeface="+mj-lt"/>
                  <a:buAutoNum type="arabicPeriod"/>
                </a:pPr>
                <a14:m>
                  <m:oMath xmlns:m="http://schemas.openxmlformats.org/officeDocument/2006/math">
                    <m:f>
                      <m:fPr>
                        <m:ctrlPr>
                          <a:rPr lang="en-GB" sz="2800" b="0" i="1" smtClean="0">
                            <a:latin typeface="Cambria Math"/>
                          </a:rPr>
                        </m:ctrlPr>
                      </m:fPr>
                      <m:num>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sup>
                        </m:sSup>
                      </m:num>
                      <m:den>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𝑛</m:t>
                            </m:r>
                          </m:sup>
                        </m:sSup>
                      </m:den>
                    </m:f>
                    <m:r>
                      <a:rPr lang="en-GB" sz="2800" b="0" i="1" smtClean="0">
                        <a:latin typeface="Cambria Math"/>
                      </a:rPr>
                      <m:t>=</m:t>
                    </m:r>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r>
                          <a:rPr lang="en-GB" sz="2800" b="0" i="1" smtClean="0">
                            <a:latin typeface="Cambria Math"/>
                          </a:rPr>
                          <m:t>−</m:t>
                        </m:r>
                        <m:r>
                          <a:rPr lang="en-GB" sz="2800" b="0" i="1" smtClean="0">
                            <a:latin typeface="Cambria Math"/>
                          </a:rPr>
                          <m:t>𝑛</m:t>
                        </m:r>
                      </m:sup>
                    </m:sSup>
                    <m:r>
                      <a:rPr lang="en-GB" sz="2800" b="0" i="1" smtClean="0">
                        <a:latin typeface="Cambria Math"/>
                      </a:rPr>
                      <m:t>, </m:t>
                    </m:r>
                    <m:r>
                      <a:rPr lang="en-GB" sz="2800" b="0" i="1" smtClean="0">
                        <a:latin typeface="Cambria Math"/>
                      </a:rPr>
                      <m:t>𝑏</m:t>
                    </m:r>
                    <m:r>
                      <a:rPr lang="en-GB" sz="2800" b="0" i="1" smtClean="0">
                        <a:latin typeface="Cambria Math"/>
                      </a:rPr>
                      <m:t>≠0</m:t>
                    </m:r>
                  </m:oMath>
                </a14:m>
                <a:endParaRPr lang="en-GB" sz="2800" b="0" dirty="0" smtClean="0"/>
              </a:p>
              <a:p>
                <a:pPr marL="514350" indent="-514350">
                  <a:buFont typeface="+mj-lt"/>
                  <a:buAutoNum type="arabicPeriod"/>
                </a:pPr>
                <a14:m>
                  <m:oMath xmlns:m="http://schemas.openxmlformats.org/officeDocument/2006/math">
                    <m:sSup>
                      <m:sSupPr>
                        <m:ctrlPr>
                          <a:rPr lang="en-GB" sz="2800" b="0" i="1" smtClean="0">
                            <a:latin typeface="Cambria Math"/>
                          </a:rPr>
                        </m:ctrlPr>
                      </m:sSupPr>
                      <m:e>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sup>
                        </m:sSup>
                      </m:e>
                      <m:sup>
                        <m:r>
                          <a:rPr lang="en-GB" sz="2800" b="0" i="1" smtClean="0">
                            <a:latin typeface="Cambria Math"/>
                          </a:rPr>
                          <m:t>𝑛</m:t>
                        </m:r>
                      </m:sup>
                    </m:sSup>
                    <m:r>
                      <a:rPr lang="en-GB" sz="2800" b="0" i="1" smtClean="0">
                        <a:latin typeface="Cambria Math"/>
                      </a:rPr>
                      <m:t>=</m:t>
                    </m:r>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r>
                          <a:rPr lang="en-GB" sz="2800" b="0" i="1" smtClean="0">
                            <a:latin typeface="Cambria Math"/>
                          </a:rPr>
                          <m:t>.</m:t>
                        </m:r>
                        <m:r>
                          <a:rPr lang="en-GB" sz="2800" b="0" i="1" smtClean="0">
                            <a:latin typeface="Cambria Math"/>
                          </a:rPr>
                          <m:t>𝑛</m:t>
                        </m:r>
                      </m:sup>
                    </m:sSup>
                  </m:oMath>
                </a14:m>
                <a:endParaRPr lang="en-GB" sz="2800" b="0" i="1" dirty="0" smtClean="0">
                  <a:latin typeface="Cambria Math"/>
                </a:endParaRPr>
              </a:p>
              <a:p>
                <a:pPr marL="514350" indent="-514350">
                  <a:buFont typeface="+mj-lt"/>
                  <a:buAutoNum type="arabicPeriod"/>
                </a:pPr>
                <a14:m>
                  <m:oMath xmlns:m="http://schemas.openxmlformats.org/officeDocument/2006/math">
                    <m:sSup>
                      <m:sSupPr>
                        <m:ctrlPr>
                          <a:rPr lang="en-GB" sz="2800" b="0" i="1" smtClean="0">
                            <a:latin typeface="Cambria Math"/>
                          </a:rPr>
                        </m:ctrlPr>
                      </m:sSupPr>
                      <m:e>
                        <m:r>
                          <a:rPr lang="en-GB" sz="2800" b="0" i="1" smtClean="0">
                            <a:latin typeface="Cambria Math"/>
                          </a:rPr>
                          <m:t>𝑎</m:t>
                        </m:r>
                      </m:e>
                      <m:sup>
                        <m:r>
                          <a:rPr lang="en-GB" sz="2800" b="0" i="1" smtClean="0">
                            <a:latin typeface="Cambria Math"/>
                          </a:rPr>
                          <m:t>𝑚</m:t>
                        </m:r>
                      </m:sup>
                    </m:sSup>
                    <m:r>
                      <a:rPr lang="en-GB" sz="2800" b="0" i="1" smtClean="0">
                        <a:latin typeface="Cambria Math"/>
                      </a:rPr>
                      <m:t>.</m:t>
                    </m:r>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sup>
                    </m:sSup>
                    <m:r>
                      <a:rPr lang="en-GB" sz="2800" b="0" i="1" smtClean="0">
                        <a:latin typeface="Cambria Math"/>
                      </a:rPr>
                      <m:t>=</m:t>
                    </m:r>
                    <m:sSup>
                      <m:sSupPr>
                        <m:ctrlPr>
                          <a:rPr lang="en-GB" sz="2800" b="0" i="1" smtClean="0">
                            <a:latin typeface="Cambria Math"/>
                          </a:rPr>
                        </m:ctrlPr>
                      </m:sSupPr>
                      <m:e>
                        <m:d>
                          <m:dPr>
                            <m:ctrlPr>
                              <a:rPr lang="en-GB" sz="2800" b="0" i="1" smtClean="0">
                                <a:latin typeface="Cambria Math"/>
                              </a:rPr>
                            </m:ctrlPr>
                          </m:dPr>
                          <m:e>
                            <m:r>
                              <a:rPr lang="en-GB" sz="2800" b="0" i="1" smtClean="0">
                                <a:latin typeface="Cambria Math"/>
                              </a:rPr>
                              <m:t>𝑎𝑏</m:t>
                            </m:r>
                          </m:e>
                        </m:d>
                      </m:e>
                      <m:sup>
                        <m:r>
                          <a:rPr lang="en-GB" sz="2800" b="0" i="1" smtClean="0">
                            <a:latin typeface="Cambria Math"/>
                          </a:rPr>
                          <m:t>𝑚</m:t>
                        </m:r>
                      </m:sup>
                    </m:sSup>
                    <m:r>
                      <a:rPr lang="en-GB" sz="2800" b="0" i="1" smtClean="0">
                        <a:latin typeface="Cambria Math"/>
                      </a:rPr>
                      <m:t> </m:t>
                    </m:r>
                  </m:oMath>
                </a14:m>
                <a:endParaRPr lang="en-GB" sz="2800" b="0" dirty="0" smtClean="0"/>
              </a:p>
              <a:p>
                <a:pPr marL="514350" indent="-514350">
                  <a:buFont typeface="+mj-lt"/>
                  <a:buAutoNum type="arabicPeriod"/>
                </a:pPr>
                <a14:m>
                  <m:oMath xmlns:m="http://schemas.openxmlformats.org/officeDocument/2006/math">
                    <m:sSup>
                      <m:sSupPr>
                        <m:ctrlPr>
                          <a:rPr lang="en-GB" sz="2800" b="0" i="1" smtClean="0">
                            <a:latin typeface="Cambria Math"/>
                          </a:rPr>
                        </m:ctrlPr>
                      </m:sSupPr>
                      <m:e>
                        <m:r>
                          <a:rPr lang="en-GB" sz="2800" b="0" i="1" smtClean="0">
                            <a:latin typeface="Cambria Math"/>
                          </a:rPr>
                          <m:t>𝑏</m:t>
                        </m:r>
                      </m:e>
                      <m:sup>
                        <m:f>
                          <m:fPr>
                            <m:ctrlPr>
                              <a:rPr lang="en-GB" sz="2800" b="0" i="1" smtClean="0">
                                <a:latin typeface="Cambria Math"/>
                              </a:rPr>
                            </m:ctrlPr>
                          </m:fPr>
                          <m:num>
                            <m:r>
                              <a:rPr lang="en-GB" sz="2800" b="0" i="1" smtClean="0">
                                <a:latin typeface="Cambria Math"/>
                              </a:rPr>
                              <m:t>𝑚</m:t>
                            </m:r>
                          </m:num>
                          <m:den>
                            <m:r>
                              <a:rPr lang="en-GB" sz="2800" b="0" i="1" smtClean="0">
                                <a:latin typeface="Cambria Math"/>
                              </a:rPr>
                              <m:t>𝑛</m:t>
                            </m:r>
                          </m:den>
                        </m:f>
                      </m:sup>
                    </m:sSup>
                    <m:r>
                      <a:rPr lang="en-GB" sz="2800" b="0" i="1" smtClean="0">
                        <a:latin typeface="Cambria Math"/>
                      </a:rPr>
                      <m:t>=</m:t>
                    </m:r>
                    <m:rad>
                      <m:radPr>
                        <m:ctrlPr>
                          <a:rPr lang="en-GB" sz="2800" b="0" i="1" smtClean="0">
                            <a:latin typeface="Cambria Math"/>
                          </a:rPr>
                        </m:ctrlPr>
                      </m:radPr>
                      <m:deg>
                        <m:r>
                          <m:rPr>
                            <m:brk m:alnAt="7"/>
                          </m:rPr>
                          <a:rPr lang="en-GB" sz="2800" b="0" i="1" smtClean="0">
                            <a:latin typeface="Cambria Math"/>
                          </a:rPr>
                          <m:t>𝑛</m:t>
                        </m:r>
                      </m:deg>
                      <m:e>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sup>
                        </m:sSup>
                      </m:e>
                    </m:rad>
                    <m:r>
                      <a:rPr lang="en-GB" sz="2800" b="0" i="1" smtClean="0">
                        <a:latin typeface="Cambria Math"/>
                      </a:rPr>
                      <m:t>=</m:t>
                    </m:r>
                    <m:sSup>
                      <m:sSupPr>
                        <m:ctrlPr>
                          <a:rPr lang="en-GB" sz="2800" b="0" i="1" smtClean="0">
                            <a:latin typeface="Cambria Math"/>
                          </a:rPr>
                        </m:ctrlPr>
                      </m:sSupPr>
                      <m:e>
                        <m:d>
                          <m:dPr>
                            <m:ctrlPr>
                              <a:rPr lang="en-GB" sz="2800" b="0" i="1" smtClean="0">
                                <a:latin typeface="Cambria Math"/>
                              </a:rPr>
                            </m:ctrlPr>
                          </m:dPr>
                          <m:e>
                            <m:rad>
                              <m:radPr>
                                <m:ctrlPr>
                                  <a:rPr lang="en-GB" sz="2800" b="0" i="1" smtClean="0">
                                    <a:latin typeface="Cambria Math"/>
                                  </a:rPr>
                                </m:ctrlPr>
                              </m:radPr>
                              <m:deg>
                                <m:r>
                                  <m:rPr>
                                    <m:brk m:alnAt="7"/>
                                  </m:rPr>
                                  <a:rPr lang="en-GB" sz="2800" b="0" i="1" smtClean="0">
                                    <a:latin typeface="Cambria Math"/>
                                  </a:rPr>
                                  <m:t>𝑛</m:t>
                                </m:r>
                              </m:deg>
                              <m:e>
                                <m:r>
                                  <a:rPr lang="en-GB" sz="2800" b="0" i="1" smtClean="0">
                                    <a:latin typeface="Cambria Math"/>
                                  </a:rPr>
                                  <m:t>𝑏</m:t>
                                </m:r>
                              </m:e>
                            </m:rad>
                          </m:e>
                        </m:d>
                      </m:e>
                      <m:sup>
                        <m:r>
                          <a:rPr lang="en-GB" sz="2800" b="0" i="1" smtClean="0">
                            <a:latin typeface="Cambria Math"/>
                          </a:rPr>
                          <m:t>𝑚</m:t>
                        </m:r>
                      </m:sup>
                    </m:sSup>
                  </m:oMath>
                </a14:m>
                <a:endParaRPr lang="en-GB" sz="2800" dirty="0" smtClean="0"/>
              </a:p>
              <a:p>
                <a:pPr marL="514350" indent="-514350">
                  <a:buFont typeface="+mj-lt"/>
                  <a:buAutoNum type="arabicPeriod"/>
                </a:pPr>
                <a14:m>
                  <m:oMath xmlns:m="http://schemas.openxmlformats.org/officeDocument/2006/math">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0</m:t>
                        </m:r>
                      </m:sup>
                    </m:sSup>
                    <m:r>
                      <a:rPr lang="en-GB" sz="2800" b="0" i="1" smtClean="0">
                        <a:latin typeface="Cambria Math"/>
                      </a:rPr>
                      <m:t>=1</m:t>
                    </m:r>
                  </m:oMath>
                </a14:m>
                <a:endParaRPr lang="en-GB" sz="2800" b="0" dirty="0" smtClean="0"/>
              </a:p>
              <a:p>
                <a:pPr marL="514350" indent="-514350">
                  <a:buFont typeface="+mj-lt"/>
                  <a:buAutoNum type="arabicPeriod"/>
                </a:pPr>
                <a14:m>
                  <m:oMath xmlns:m="http://schemas.openxmlformats.org/officeDocument/2006/math">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m:t>
                        </m:r>
                        <m:r>
                          <a:rPr lang="en-GB" sz="2800" b="0" i="1" smtClean="0">
                            <a:latin typeface="Cambria Math"/>
                          </a:rPr>
                          <m:t>𝑚</m:t>
                        </m:r>
                      </m:sup>
                    </m:sSup>
                    <m:r>
                      <a:rPr lang="en-GB" sz="2800" b="0" i="1" smtClean="0">
                        <a:latin typeface="Cambria Math"/>
                      </a:rPr>
                      <m:t>=</m:t>
                    </m:r>
                    <m:f>
                      <m:fPr>
                        <m:ctrlPr>
                          <a:rPr lang="en-GB" sz="2800" b="0" i="1" smtClean="0">
                            <a:latin typeface="Cambria Math"/>
                          </a:rPr>
                        </m:ctrlPr>
                      </m:fPr>
                      <m:num>
                        <m:r>
                          <a:rPr lang="en-GB" sz="2800" b="0" i="1" smtClean="0">
                            <a:latin typeface="Cambria Math"/>
                          </a:rPr>
                          <m:t>1</m:t>
                        </m:r>
                      </m:num>
                      <m:den>
                        <m:sSup>
                          <m:sSupPr>
                            <m:ctrlPr>
                              <a:rPr lang="en-GB" sz="2800" b="0" i="1" smtClean="0">
                                <a:latin typeface="Cambria Math"/>
                              </a:rPr>
                            </m:ctrlPr>
                          </m:sSupPr>
                          <m:e>
                            <m:r>
                              <a:rPr lang="en-GB" sz="2800" b="0" i="1" smtClean="0">
                                <a:latin typeface="Cambria Math"/>
                              </a:rPr>
                              <m:t>𝑏</m:t>
                            </m:r>
                          </m:e>
                          <m:sup>
                            <m:r>
                              <a:rPr lang="en-GB" sz="2800" b="0" i="1" smtClean="0">
                                <a:latin typeface="Cambria Math"/>
                              </a:rPr>
                              <m:t>𝑚</m:t>
                            </m:r>
                          </m:sup>
                        </m:sSup>
                      </m:den>
                    </m:f>
                  </m:oMath>
                </a14:m>
                <a:endParaRPr lang="en-GB" sz="2800" dirty="0" smtClean="0"/>
              </a:p>
              <a:p>
                <a:pPr marL="0" indent="0">
                  <a:buNone/>
                </a:pPr>
                <a:endParaRPr lang="en-GB" sz="2800" dirty="0" smtClean="0"/>
              </a:p>
              <a:p>
                <a:pPr marL="0" indent="0">
                  <a:buNone/>
                </a:pPr>
                <a:endParaRPr lang="en-GB" sz="2800" dirty="0" smtClean="0"/>
              </a:p>
              <a:p>
                <a:pPr marL="514350" indent="-514350">
                  <a:buFont typeface="+mj-lt"/>
                  <a:buAutoNum type="arabicPeriod"/>
                </a:pPr>
                <a:endParaRPr lang="en-GB" sz="2800" dirty="0" smtClean="0"/>
              </a:p>
              <a:p>
                <a:pPr marL="0" indent="0">
                  <a:buNone/>
                </a:pPr>
                <a:endParaRPr lang="en-GB" sz="2800" u="sng" dirty="0" smtClean="0">
                  <a:solidFill>
                    <a:schemeClr val="tx2"/>
                  </a:solidFill>
                </a:endParaRPr>
              </a:p>
              <a:p>
                <a:pPr>
                  <a:buNone/>
                </a:pPr>
                <a:endParaRPr lang="en-GB" sz="2800" dirty="0" smtClean="0"/>
              </a:p>
              <a:p>
                <a:pPr>
                  <a:buNone/>
                </a:pP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23528" y="1196752"/>
                <a:ext cx="8363272" cy="4929411"/>
              </a:xfrm>
              <a:blipFill rotWithShape="1">
                <a:blip r:embed="rId3" cstate="print"/>
                <a:stretch>
                  <a:fillRect l="-1458" t="-2101" b="-57602"/>
                </a:stretch>
              </a:blipFill>
            </p:spPr>
            <p:txBody>
              <a:bodyPr/>
              <a:lstStyle/>
              <a:p>
                <a:r>
                  <a:rPr lang="en-GB">
                    <a:noFill/>
                  </a:rPr>
                  <a:t> </a:t>
                </a:r>
              </a:p>
            </p:txBody>
          </p:sp>
        </mc:Fallback>
      </mc:AlternateContent>
    </p:spTree>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Exponential Function</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r>
                  <a:rPr lang="en-GB" sz="2800" dirty="0" smtClean="0"/>
                  <a:t>Exponential functions have many important applications not only in mathematics but also in business, economics and other areas of sciences.</a:t>
                </a:r>
              </a:p>
              <a:p>
                <a:pPr>
                  <a:buNone/>
                </a:pPr>
                <a:r>
                  <a:rPr lang="en-GB" sz="2800" u="sng" dirty="0" smtClean="0">
                    <a:solidFill>
                      <a:schemeClr val="tx2"/>
                    </a:solidFill>
                  </a:rPr>
                  <a:t>Definition:</a:t>
                </a:r>
                <a:r>
                  <a:rPr lang="en-GB" sz="2800" dirty="0" smtClean="0"/>
                  <a:t>  A function of the form</a:t>
                </a:r>
              </a:p>
              <a:p>
                <a:pPr>
                  <a:buNone/>
                </a:pPr>
                <a:r>
                  <a:rPr lang="en-GB" sz="2800" dirty="0" smtClean="0"/>
                  <a:t>where </a:t>
                </a:r>
                <a14:m>
                  <m:oMath xmlns:m="http://schemas.openxmlformats.org/officeDocument/2006/math">
                    <m:r>
                      <a:rPr lang="en-GB" sz="2800" b="0" i="1" smtClean="0">
                        <a:latin typeface="Cambria Math"/>
                      </a:rPr>
                      <m:t>𝑏</m:t>
                    </m:r>
                    <m:r>
                      <a:rPr lang="en-GB" sz="2800" b="0" i="1" smtClean="0">
                        <a:latin typeface="Cambria Math"/>
                      </a:rPr>
                      <m:t>&gt;0</m:t>
                    </m:r>
                  </m:oMath>
                </a14:m>
                <a:r>
                  <a:rPr lang="en-GB" sz="2800" dirty="0" smtClean="0"/>
                  <a:t>, </a:t>
                </a:r>
                <a14:m>
                  <m:oMath xmlns:m="http://schemas.openxmlformats.org/officeDocument/2006/math">
                    <m:r>
                      <a:rPr lang="en-GB" sz="2800" b="0" i="1" smtClean="0">
                        <a:latin typeface="Cambria Math"/>
                      </a:rPr>
                      <m:t>𝑏</m:t>
                    </m:r>
                    <m:r>
                      <a:rPr lang="en-GB" sz="2800" b="0" i="1" smtClean="0">
                        <a:latin typeface="Cambria Math"/>
                      </a:rPr>
                      <m:t>≠1</m:t>
                    </m:r>
                  </m:oMath>
                </a14:m>
                <a:r>
                  <a:rPr lang="en-GB" sz="2800" dirty="0" smtClean="0"/>
                  <a:t>and </a:t>
                </a:r>
                <a14:m>
                  <m:oMath xmlns:m="http://schemas.openxmlformats.org/officeDocument/2006/math">
                    <m:r>
                      <a:rPr lang="en-GB" sz="2800" b="0" i="1" dirty="0" smtClean="0">
                        <a:latin typeface="Cambria Math"/>
                      </a:rPr>
                      <m:t>𝑥</m:t>
                    </m:r>
                  </m:oMath>
                </a14:m>
                <a:r>
                  <a:rPr lang="en-GB" sz="2800" dirty="0" smtClean="0"/>
                  <a:t> is any real number is called an </a:t>
                </a:r>
                <a:r>
                  <a:rPr lang="en-GB" sz="2800" b="1" i="1" dirty="0" smtClean="0"/>
                  <a:t>exponential function</a:t>
                </a:r>
                <a:r>
                  <a:rPr lang="en-GB" sz="2800" dirty="0" smtClean="0"/>
                  <a:t> to the base </a:t>
                </a:r>
                <a14:m>
                  <m:oMath xmlns:m="http://schemas.openxmlformats.org/officeDocument/2006/math">
                    <m:r>
                      <a:rPr lang="en-GB" sz="2800" b="0" i="1" smtClean="0">
                        <a:latin typeface="Cambria Math"/>
                      </a:rPr>
                      <m:t>𝑥</m:t>
                    </m:r>
                  </m:oMath>
                </a14:m>
                <a:r>
                  <a:rPr lang="en-GB" sz="2800" dirty="0" smtClean="0"/>
                  <a:t>.</a:t>
                </a:r>
              </a:p>
              <a:p>
                <a:pPr>
                  <a:buNone/>
                </a:pPr>
                <a:r>
                  <a:rPr lang="en-GB" sz="2800" dirty="0" smtClean="0"/>
                  <a:t>Examples are: </a:t>
                </a:r>
                <a:r>
                  <a:rPr lang="en-GB" sz="2800" u="sng" dirty="0" smtClean="0"/>
                  <a:t> </a:t>
                </a:r>
                <a:endParaRPr lang="en-GB" sz="2800" u="sng"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481" t="-1348"/>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p:txBody>
              <a:bodyPr>
                <a:normAutofit fontScale="90000"/>
              </a:bodyPr>
              <a:lstStyle/>
              <a:p>
                <a:pPr algn="l"/>
                <a:r>
                  <a:rPr lang="en-GB" sz="3600" u="sng" dirty="0" smtClean="0">
                    <a:solidFill>
                      <a:schemeClr val="tx2"/>
                    </a:solidFill>
                  </a:rPr>
                  <a:t>Characteristics of function </a:t>
                </a:r>
                <a14:m>
                  <m:oMath xmlns:m="http://schemas.openxmlformats.org/officeDocument/2006/math">
                    <m:r>
                      <a:rPr lang="en-GB" sz="3600" b="0" i="1" u="sng" smtClean="0">
                        <a:solidFill>
                          <a:schemeClr val="tx2"/>
                        </a:solidFill>
                        <a:latin typeface="Cambria Math"/>
                      </a:rPr>
                      <m:t>𝑓</m:t>
                    </m:r>
                    <m:d>
                      <m:dPr>
                        <m:ctrlPr>
                          <a:rPr lang="en-GB" sz="3600" b="0" i="1" u="sng" smtClean="0">
                            <a:solidFill>
                              <a:schemeClr val="tx2"/>
                            </a:solidFill>
                            <a:latin typeface="Cambria Math"/>
                          </a:rPr>
                        </m:ctrlPr>
                      </m:dPr>
                      <m:e>
                        <m:r>
                          <a:rPr lang="en-GB" sz="3600" b="0" i="1" u="sng" smtClean="0">
                            <a:solidFill>
                              <a:schemeClr val="tx2"/>
                            </a:solidFill>
                            <a:latin typeface="Cambria Math"/>
                          </a:rPr>
                          <m:t>𝑥</m:t>
                        </m:r>
                      </m:e>
                    </m:d>
                    <m:r>
                      <a:rPr lang="en-GB" sz="3600" b="0" i="1" u="sng" smtClean="0">
                        <a:solidFill>
                          <a:schemeClr val="tx2"/>
                        </a:solidFill>
                        <a:latin typeface="Cambria Math"/>
                      </a:rPr>
                      <m:t>=</m:t>
                    </m:r>
                    <m:sSup>
                      <m:sSupPr>
                        <m:ctrlPr>
                          <a:rPr lang="en-GB" sz="3600" b="0" i="1" u="sng" smtClean="0">
                            <a:solidFill>
                              <a:schemeClr val="tx2"/>
                            </a:solidFill>
                            <a:latin typeface="Cambria Math"/>
                          </a:rPr>
                        </m:ctrlPr>
                      </m:sSupPr>
                      <m:e>
                        <m:r>
                          <a:rPr lang="en-GB" sz="3600" b="0" i="1" u="sng" smtClean="0">
                            <a:solidFill>
                              <a:schemeClr val="tx2"/>
                            </a:solidFill>
                            <a:latin typeface="Cambria Math"/>
                          </a:rPr>
                          <m:t>𝑏</m:t>
                        </m:r>
                      </m:e>
                      <m:sup>
                        <m:r>
                          <a:rPr lang="en-GB" sz="3600" b="0" i="1" u="sng" smtClean="0">
                            <a:solidFill>
                              <a:schemeClr val="tx2"/>
                            </a:solidFill>
                            <a:latin typeface="Cambria Math"/>
                          </a:rPr>
                          <m:t>𝑥</m:t>
                        </m:r>
                      </m:sup>
                    </m:sSup>
                    <m:r>
                      <a:rPr lang="en-GB" sz="3600" b="0" i="0" u="sng" smtClean="0">
                        <a:solidFill>
                          <a:schemeClr val="tx2"/>
                        </a:solidFill>
                        <a:latin typeface="Cambria Math"/>
                      </a:rPr>
                      <m:t>,</m:t>
                    </m:r>
                    <m:r>
                      <m:rPr>
                        <m:sty m:val="p"/>
                      </m:rPr>
                      <a:rPr lang="en-GB" sz="3600" b="0" i="0" u="sng" smtClean="0">
                        <a:solidFill>
                          <a:schemeClr val="tx2"/>
                        </a:solidFill>
                        <a:latin typeface="Cambria Math"/>
                      </a:rPr>
                      <m:t>b</m:t>
                    </m:r>
                    <m:r>
                      <a:rPr lang="en-GB" sz="3600" b="0" i="0" u="sng" smtClean="0">
                        <a:solidFill>
                          <a:schemeClr val="tx2"/>
                        </a:solidFill>
                        <a:latin typeface="Cambria Math"/>
                      </a:rPr>
                      <m:t>&gt;1</m:t>
                    </m:r>
                  </m:oMath>
                </a14:m>
                <a:endParaRPr lang="en-GB" sz="3600" u="sng" dirty="0">
                  <a:solidFill>
                    <a:schemeClr val="tx2"/>
                  </a:solidFill>
                </a:endParaRPr>
              </a:p>
            </p:txBody>
          </p:sp>
        </mc:Choice>
        <mc:Fallback>
          <p:sp>
            <p:nvSpPr>
              <p:cNvPr id="2" name="Title 1"/>
              <p:cNvSpPr>
                <a:spLocks noGrp="1" noRot="1" noChangeAspect="1" noMove="1" noResize="1" noEditPoints="1" noAdjustHandles="1" noChangeArrowheads="1" noChangeShapeType="1" noTextEdit="1"/>
              </p:cNvSpPr>
              <p:nvPr>
                <p:ph type="title"/>
              </p:nvPr>
            </p:nvSpPr>
            <p:spPr>
              <a:blipFill rotWithShape="1">
                <a:blip r:embed="rId2" cstate="print"/>
                <a:stretch>
                  <a:fillRect l="-185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lnSpcReduction="10000"/>
              </a:bodyPr>
              <a:lstStyle/>
              <a:p>
                <a:pPr marL="514350" indent="-514350">
                  <a:buFont typeface="+mj-lt"/>
                  <a:buAutoNum type="arabicParenR"/>
                </a:pPr>
                <a:r>
                  <a:rPr lang="en-GB" sz="2800" dirty="0" smtClean="0"/>
                  <a:t>Each function </a:t>
                </a:r>
                <a14:m>
                  <m:oMath xmlns:m="http://schemas.openxmlformats.org/officeDocument/2006/math">
                    <m:r>
                      <a:rPr lang="en-GB" sz="2800" b="0" i="1" smtClean="0">
                        <a:latin typeface="Cambria Math"/>
                      </a:rPr>
                      <m:t>𝑓</m:t>
                    </m:r>
                    <m:r>
                      <a:rPr lang="en-GB" sz="2800" b="0" i="1" smtClean="0">
                        <a:latin typeface="Cambria Math"/>
                      </a:rPr>
                      <m:t> </m:t>
                    </m:r>
                  </m:oMath>
                </a14:m>
                <a:r>
                  <a:rPr lang="en-GB" sz="2800" dirty="0" smtClean="0"/>
                  <a:t>is defined for all values of </a:t>
                </a:r>
                <a14:m>
                  <m:oMath xmlns:m="http://schemas.openxmlformats.org/officeDocument/2006/math">
                    <m:r>
                      <a:rPr lang="en-GB" sz="2800" b="0" i="1" smtClean="0">
                        <a:latin typeface="Cambria Math"/>
                      </a:rPr>
                      <m:t>𝑥</m:t>
                    </m:r>
                  </m:oMath>
                </a14:m>
                <a:r>
                  <a:rPr lang="en-GB" sz="2800" dirty="0" smtClean="0"/>
                  <a:t>. The </a:t>
                </a:r>
                <a:r>
                  <a:rPr lang="en-GB" sz="2800" b="1" i="1" dirty="0" smtClean="0"/>
                  <a:t>domain</a:t>
                </a:r>
                <a:r>
                  <a:rPr lang="en-GB" sz="2800" dirty="0" smtClean="0"/>
                  <a:t> </a:t>
                </a:r>
                <a:r>
                  <a:rPr lang="en-GB" sz="2800" i="1" dirty="0" smtClean="0"/>
                  <a:t>of </a:t>
                </a:r>
                <a14:m>
                  <m:oMath xmlns:m="http://schemas.openxmlformats.org/officeDocument/2006/math">
                    <m:r>
                      <a:rPr lang="en-GB" sz="2800" b="0" i="1" smtClean="0">
                        <a:latin typeface="Cambria Math"/>
                      </a:rPr>
                      <m:t>𝑓</m:t>
                    </m:r>
                  </m:oMath>
                </a14:m>
                <a:r>
                  <a:rPr lang="en-GB" sz="2800" dirty="0" smtClean="0"/>
                  <a:t> is the set of real numbers.</a:t>
                </a:r>
              </a:p>
              <a:p>
                <a:pPr marL="514350" indent="-514350">
                  <a:buFont typeface="+mj-lt"/>
                  <a:buAutoNum type="arabicParenR"/>
                </a:pPr>
                <a:r>
                  <a:rPr lang="en-GB" sz="2800" dirty="0" smtClean="0"/>
                  <a:t>The graph of </a:t>
                </a:r>
                <a14:m>
                  <m:oMath xmlns:m="http://schemas.openxmlformats.org/officeDocument/2006/math">
                    <m:r>
                      <a:rPr lang="en-GB" sz="2800" b="0" i="1" smtClean="0">
                        <a:latin typeface="Cambria Math"/>
                      </a:rPr>
                      <m:t>𝑓</m:t>
                    </m:r>
                  </m:oMath>
                </a14:m>
                <a:r>
                  <a:rPr lang="en-GB" sz="2800" dirty="0" smtClean="0"/>
                  <a:t> lies entirely above the </a:t>
                </a:r>
                <a:r>
                  <a:rPr lang="en-GB" sz="2800" i="1" dirty="0" smtClean="0"/>
                  <a:t>x</a:t>
                </a:r>
                <a:r>
                  <a:rPr lang="en-GB" sz="2800" dirty="0" smtClean="0"/>
                  <a:t>-axis. The </a:t>
                </a:r>
                <a:r>
                  <a:rPr lang="en-GB" sz="2800" b="1" i="1" dirty="0" smtClean="0"/>
                  <a:t>range </a:t>
                </a:r>
                <a:r>
                  <a:rPr lang="en-GB" sz="2800" i="1" dirty="0" smtClean="0"/>
                  <a:t>of </a:t>
                </a:r>
                <a14:m>
                  <m:oMath xmlns:m="http://schemas.openxmlformats.org/officeDocument/2006/math">
                    <m:r>
                      <a:rPr lang="en-GB" sz="2800" b="0" i="1" smtClean="0">
                        <a:latin typeface="Cambria Math"/>
                      </a:rPr>
                      <m:t>𝑓</m:t>
                    </m:r>
                  </m:oMath>
                </a14:m>
                <a:r>
                  <a:rPr lang="en-GB" sz="2800" dirty="0" smtClean="0"/>
                  <a:t> is the set of positive real numbers.</a:t>
                </a:r>
              </a:p>
              <a:p>
                <a:pPr marL="514350" indent="-514350">
                  <a:buFont typeface="+mj-lt"/>
                  <a:buAutoNum type="arabicParenR"/>
                </a:pPr>
                <a:r>
                  <a:rPr lang="en-GB" sz="2800" dirty="0" smtClean="0"/>
                  <a:t>The </a:t>
                </a:r>
                <a14:m>
                  <m:oMath xmlns:m="http://schemas.openxmlformats.org/officeDocument/2006/math">
                    <m:r>
                      <a:rPr lang="en-GB" sz="2800" b="0" i="1" smtClean="0">
                        <a:latin typeface="Cambria Math"/>
                      </a:rPr>
                      <m:t>𝑦</m:t>
                    </m:r>
                  </m:oMath>
                </a14:m>
                <a:r>
                  <a:rPr lang="en-GB" sz="2800" b="1" i="1" dirty="0" smtClean="0"/>
                  <a:t>-intercept</a:t>
                </a:r>
                <a:r>
                  <a:rPr lang="en-GB" sz="2800" dirty="0" smtClean="0"/>
                  <a:t> occurs at </a:t>
                </a:r>
                <a14:m>
                  <m:oMath xmlns:m="http://schemas.openxmlformats.org/officeDocument/2006/math">
                    <m:r>
                      <a:rPr lang="en-GB" sz="2800" b="0" i="1" smtClean="0">
                        <a:latin typeface="Cambria Math"/>
                      </a:rPr>
                      <m:t>(0,1)</m:t>
                    </m:r>
                  </m:oMath>
                </a14:m>
                <a:r>
                  <a:rPr lang="en-GB" sz="2800" dirty="0" smtClean="0"/>
                  <a:t>. There is </a:t>
                </a:r>
                <a:r>
                  <a:rPr lang="en-GB" sz="2800" i="1" dirty="0" smtClean="0"/>
                  <a:t>no </a:t>
                </a:r>
                <a14:m>
                  <m:oMath xmlns:m="http://schemas.openxmlformats.org/officeDocument/2006/math">
                    <m:r>
                      <a:rPr lang="en-GB" sz="2800" b="0" i="1" smtClean="0">
                        <a:latin typeface="Cambria Math"/>
                      </a:rPr>
                      <m:t>𝑥</m:t>
                    </m:r>
                  </m:oMath>
                </a14:m>
                <a:r>
                  <a:rPr lang="en-GB" sz="2800" i="1" dirty="0" smtClean="0"/>
                  <a:t>-</a:t>
                </a:r>
                <a:r>
                  <a:rPr lang="en-GB" sz="2800" b="1" i="1" dirty="0" smtClean="0"/>
                  <a:t>intercept</a:t>
                </a:r>
                <a:r>
                  <a:rPr lang="en-GB" sz="2800" i="1" dirty="0" smtClean="0"/>
                  <a:t>.</a:t>
                </a:r>
              </a:p>
              <a:p>
                <a:pPr marL="514350" indent="-514350">
                  <a:buFont typeface="+mj-lt"/>
                  <a:buAutoNum type="arabicParenR"/>
                </a:pPr>
                <a:r>
                  <a:rPr lang="en-GB" sz="2800" dirty="0"/>
                  <a:t>The </a:t>
                </a:r>
                <a:r>
                  <a:rPr lang="en-GB" sz="2800" dirty="0" smtClean="0"/>
                  <a:t>value of </a:t>
                </a:r>
                <a14:m>
                  <m:oMath xmlns:m="http://schemas.openxmlformats.org/officeDocument/2006/math">
                    <m:r>
                      <a:rPr lang="en-GB" sz="2800" b="0" i="1" smtClean="0">
                        <a:latin typeface="Cambria Math"/>
                      </a:rPr>
                      <m:t>𝑦</m:t>
                    </m:r>
                  </m:oMath>
                </a14:m>
                <a:r>
                  <a:rPr lang="en-GB" sz="2800" dirty="0" smtClean="0"/>
                  <a:t> approaches but never reaches zero as </a:t>
                </a:r>
                <a14:m>
                  <m:oMath xmlns:m="http://schemas.openxmlformats.org/officeDocument/2006/math">
                    <m:r>
                      <a:rPr lang="en-GB" sz="2800" b="0" i="1" smtClean="0">
                        <a:latin typeface="Cambria Math"/>
                      </a:rPr>
                      <m:t>𝑥</m:t>
                    </m:r>
                  </m:oMath>
                </a14:m>
                <a:r>
                  <a:rPr lang="en-GB" sz="2800" dirty="0" smtClean="0"/>
                  <a:t> approaches negative infinity.</a:t>
                </a:r>
                <a:endParaRPr lang="en-GB" sz="2800" i="1" dirty="0" smtClean="0"/>
              </a:p>
              <a:p>
                <a:pPr marL="514350" indent="-514350">
                  <a:buFont typeface="+mj-lt"/>
                  <a:buAutoNum type="arabicParenR"/>
                </a:pPr>
                <a:r>
                  <a:rPr lang="en-GB" sz="2800" dirty="0" smtClean="0"/>
                  <a:t>Function </a:t>
                </a:r>
                <a14:m>
                  <m:oMath xmlns:m="http://schemas.openxmlformats.org/officeDocument/2006/math">
                    <m:r>
                      <a:rPr lang="en-GB" sz="2800" i="1">
                        <a:latin typeface="Cambria Math"/>
                      </a:rPr>
                      <m:t>𝑦</m:t>
                    </m:r>
                  </m:oMath>
                </a14:m>
                <a:r>
                  <a:rPr lang="en-GB" sz="2800" dirty="0"/>
                  <a:t> is an increasing function of </a:t>
                </a:r>
                <a14:m>
                  <m:oMath xmlns:m="http://schemas.openxmlformats.org/officeDocument/2006/math">
                    <m:r>
                      <a:rPr lang="en-GB" sz="2800" i="1">
                        <a:latin typeface="Cambria Math"/>
                      </a:rPr>
                      <m:t>𝑥</m:t>
                    </m:r>
                  </m:oMath>
                </a14:m>
                <a:r>
                  <a:rPr lang="en-GB" sz="2800" dirty="0"/>
                  <a:t>, i.e</a:t>
                </a:r>
                <a:r>
                  <a:rPr lang="en-GB" sz="2800" dirty="0" smtClean="0"/>
                  <a:t>. </a:t>
                </a:r>
              </a:p>
              <a:p>
                <a:pPr marL="514350" indent="-514350">
                  <a:buFont typeface="+mj-lt"/>
                  <a:buAutoNum type="arabicParenR"/>
                </a:pPr>
                <a:endParaRPr lang="en-GB" sz="2800" i="1" dirty="0" smtClean="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259" t="-2291" b="-8491"/>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428604"/>
                <a:ext cx="8229600" cy="5697559"/>
              </a:xfrm>
            </p:spPr>
            <p:txBody>
              <a:bodyPr>
                <a:normAutofit/>
              </a:bodyPr>
              <a:lstStyle/>
              <a:p>
                <a:pPr marL="514350" indent="-514350">
                  <a:buNone/>
                </a:pPr>
                <a:endParaRPr lang="en-GB" sz="2800" dirty="0" smtClean="0"/>
              </a:p>
              <a:p>
                <a:pPr marL="514350" indent="-514350">
                  <a:buNone/>
                </a:pPr>
                <a:endParaRPr lang="en-GB" sz="2800" dirty="0"/>
              </a:p>
              <a:p>
                <a:pPr marL="514350" indent="-514350">
                  <a:buNone/>
                </a:pPr>
                <a:endParaRPr lang="en-GB" sz="2800" dirty="0" smtClean="0"/>
              </a:p>
              <a:p>
                <a:pPr marL="514350" indent="-514350">
                  <a:buNone/>
                </a:pPr>
                <a:r>
                  <a:rPr lang="en-GB" sz="2800" dirty="0" smtClean="0"/>
                  <a:t>6) The larger the magnitude of the base </a:t>
                </a:r>
                <a14:m>
                  <m:oMath xmlns:m="http://schemas.openxmlformats.org/officeDocument/2006/math">
                    <m:r>
                      <a:rPr lang="en-GB" sz="2800" b="0" i="1" smtClean="0">
                        <a:latin typeface="Cambria Math"/>
                      </a:rPr>
                      <m:t>𝑏</m:t>
                    </m:r>
                  </m:oMath>
                </a14:m>
                <a:r>
                  <a:rPr lang="en-GB" sz="2800" dirty="0" smtClean="0"/>
                  <a:t>, the greater the rate of increase in </a:t>
                </a:r>
                <a14:m>
                  <m:oMath xmlns:m="http://schemas.openxmlformats.org/officeDocument/2006/math">
                    <m:r>
                      <a:rPr lang="en-GB" sz="2800" b="0" i="1" smtClean="0">
                        <a:latin typeface="Cambria Math"/>
                      </a:rPr>
                      <m:t>𝑦</m:t>
                    </m:r>
                  </m:oMath>
                </a14:m>
                <a:r>
                  <a:rPr lang="en-GB" sz="2800" dirty="0" smtClean="0"/>
                  <a:t> as </a:t>
                </a:r>
                <a14:m>
                  <m:oMath xmlns:m="http://schemas.openxmlformats.org/officeDocument/2006/math">
                    <m:r>
                      <a:rPr lang="en-GB" sz="2800" b="0" i="1" smtClean="0">
                        <a:latin typeface="Cambria Math"/>
                      </a:rPr>
                      <m:t>𝑥</m:t>
                    </m:r>
                    <m:r>
                      <a:rPr lang="en-GB" sz="2800" b="0" i="1" smtClean="0">
                        <a:latin typeface="Cambria Math"/>
                      </a:rPr>
                      <m:t> </m:t>
                    </m:r>
                  </m:oMath>
                </a14:m>
                <a:r>
                  <a:rPr lang="en-GB" sz="2800" dirty="0" smtClean="0"/>
                  <a:t>increases in value.</a:t>
                </a:r>
              </a:p>
              <a:p>
                <a:pPr marL="514350" indent="-514350">
                  <a:buFont typeface="+mj-lt"/>
                  <a:buAutoNum type="arabicParenR" startAt="6"/>
                </a:pPr>
                <a:endParaRPr lang="en-GB" sz="2800" dirty="0" smtClean="0"/>
              </a:p>
              <a:p>
                <a:pPr>
                  <a:buNone/>
                </a:pP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428604"/>
                <a:ext cx="8229600" cy="5697559"/>
              </a:xfrm>
              <a:blipFill rotWithShape="1">
                <a:blip r:embed="rId3" cstate="print"/>
                <a:stretch>
                  <a:fillRect l="-1481" t="-1070" r="-296"/>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Graphs of exponential functions</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a:bodyPr>
              <a:lstStyle/>
              <a:p>
                <a:pPr>
                  <a:buNone/>
                </a:pPr>
                <a:r>
                  <a:rPr lang="en-GB" sz="2800" b="1" dirty="0" smtClean="0"/>
                  <a:t>Example:</a:t>
                </a:r>
                <a:r>
                  <a:rPr lang="en-GB" sz="2800" dirty="0" smtClean="0"/>
                  <a:t> Illustrate the graph of an exponential function </a:t>
                </a:r>
                <a14:m>
                  <m:oMath xmlns:m="http://schemas.openxmlformats.org/officeDocument/2006/math">
                    <m:r>
                      <a:rPr lang="en-GB" sz="2800" b="0" i="1" smtClean="0">
                        <a:latin typeface="Cambria Math"/>
                      </a:rPr>
                      <m:t>𝑓</m:t>
                    </m:r>
                    <m:d>
                      <m:dPr>
                        <m:ctrlPr>
                          <a:rPr lang="en-GB" sz="2800" b="0" i="1" smtClean="0">
                            <a:latin typeface="Cambria Math"/>
                          </a:rPr>
                        </m:ctrlPr>
                      </m:dPr>
                      <m:e>
                        <m:r>
                          <a:rPr lang="en-GB" sz="2800" b="0" i="1" smtClean="0">
                            <a:latin typeface="Cambria Math"/>
                          </a:rPr>
                          <m:t>𝑥</m:t>
                        </m:r>
                      </m:e>
                    </m:d>
                    <m:r>
                      <a:rPr lang="en-GB" sz="2800" b="0" i="1" smtClean="0">
                        <a:latin typeface="Cambria Math"/>
                      </a:rPr>
                      <m:t>=</m:t>
                    </m:r>
                    <m:sSup>
                      <m:sSupPr>
                        <m:ctrlPr>
                          <a:rPr lang="en-GB" sz="2800" b="0" i="1" smtClean="0">
                            <a:latin typeface="Cambria Math"/>
                          </a:rPr>
                        </m:ctrlPr>
                      </m:sSupPr>
                      <m:e>
                        <m:r>
                          <a:rPr lang="en-GB" sz="2800" b="0" i="1" smtClean="0">
                            <a:latin typeface="Cambria Math"/>
                          </a:rPr>
                          <m:t>2</m:t>
                        </m:r>
                      </m:e>
                      <m:sup>
                        <m:r>
                          <a:rPr lang="en-GB" sz="2800" b="0" i="1" smtClean="0">
                            <a:latin typeface="Cambria Math"/>
                          </a:rPr>
                          <m:t>𝑥</m:t>
                        </m:r>
                      </m:sup>
                    </m:sSup>
                    <m:r>
                      <a:rPr lang="en-GB" sz="2800" b="0" i="1" smtClean="0">
                        <a:latin typeface="Cambria Math"/>
                      </a:rPr>
                      <m:t>.</m:t>
                    </m:r>
                  </m:oMath>
                </a14:m>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481" t="-1348"/>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Title 1"/>
              <p:cNvSpPr>
                <a:spLocks noGrp="1"/>
              </p:cNvSpPr>
              <p:nvPr>
                <p:ph type="title"/>
              </p:nvPr>
            </p:nvSpPr>
            <p:spPr/>
            <p:txBody>
              <a:bodyPr>
                <a:normAutofit/>
              </a:bodyPr>
              <a:lstStyle/>
              <a:p>
                <a:pPr algn="l"/>
                <a:r>
                  <a:rPr lang="en-GB" sz="3600" u="sng" dirty="0" smtClean="0">
                    <a:solidFill>
                      <a:schemeClr val="tx2"/>
                    </a:solidFill>
                  </a:rPr>
                  <a:t>Characteristics of </a:t>
                </a:r>
                <a14:m>
                  <m:oMath xmlns:m="http://schemas.openxmlformats.org/officeDocument/2006/math">
                    <m:r>
                      <a:rPr lang="en-GB" sz="3600" b="0" i="1" u="sng" smtClean="0">
                        <a:solidFill>
                          <a:schemeClr val="tx2"/>
                        </a:solidFill>
                        <a:latin typeface="Cambria Math"/>
                      </a:rPr>
                      <m:t>𝑓</m:t>
                    </m:r>
                    <m:d>
                      <m:dPr>
                        <m:ctrlPr>
                          <a:rPr lang="en-GB" sz="3600" b="0" i="1" u="sng" smtClean="0">
                            <a:solidFill>
                              <a:schemeClr val="tx2"/>
                            </a:solidFill>
                            <a:latin typeface="Cambria Math"/>
                          </a:rPr>
                        </m:ctrlPr>
                      </m:dPr>
                      <m:e>
                        <m:r>
                          <a:rPr lang="en-GB" sz="3600" b="0" i="1" u="sng" smtClean="0">
                            <a:solidFill>
                              <a:schemeClr val="tx2"/>
                            </a:solidFill>
                            <a:latin typeface="Cambria Math"/>
                          </a:rPr>
                          <m:t>𝑥</m:t>
                        </m:r>
                      </m:e>
                    </m:d>
                    <m:r>
                      <a:rPr lang="en-GB" sz="3600" b="0" i="1" u="sng" smtClean="0">
                        <a:solidFill>
                          <a:schemeClr val="tx2"/>
                        </a:solidFill>
                        <a:latin typeface="Cambria Math"/>
                      </a:rPr>
                      <m:t>=</m:t>
                    </m:r>
                    <m:sSup>
                      <m:sSupPr>
                        <m:ctrlPr>
                          <a:rPr lang="en-GB" sz="3600" b="0" i="1" u="sng" smtClean="0">
                            <a:solidFill>
                              <a:schemeClr val="tx2"/>
                            </a:solidFill>
                            <a:latin typeface="Cambria Math"/>
                          </a:rPr>
                        </m:ctrlPr>
                      </m:sSupPr>
                      <m:e>
                        <m:r>
                          <a:rPr lang="en-GB" sz="3600" b="0" i="1" u="sng" smtClean="0">
                            <a:solidFill>
                              <a:schemeClr val="tx2"/>
                            </a:solidFill>
                            <a:latin typeface="Cambria Math"/>
                          </a:rPr>
                          <m:t>𝑏</m:t>
                        </m:r>
                      </m:e>
                      <m:sup>
                        <m:r>
                          <a:rPr lang="en-GB" sz="3600" b="0" i="1" u="sng" smtClean="0">
                            <a:solidFill>
                              <a:schemeClr val="tx2"/>
                            </a:solidFill>
                            <a:latin typeface="Cambria Math"/>
                          </a:rPr>
                          <m:t>𝑥</m:t>
                        </m:r>
                      </m:sup>
                    </m:sSup>
                    <m:r>
                      <a:rPr lang="en-GB" sz="3600" b="0" i="1" u="sng" smtClean="0">
                        <a:solidFill>
                          <a:schemeClr val="tx2"/>
                        </a:solidFill>
                        <a:latin typeface="Cambria Math"/>
                      </a:rPr>
                      <m:t>,0&lt;</m:t>
                    </m:r>
                    <m:r>
                      <a:rPr lang="en-GB" sz="3600" b="0" i="1" u="sng" smtClean="0">
                        <a:solidFill>
                          <a:schemeClr val="tx2"/>
                        </a:solidFill>
                        <a:latin typeface="Cambria Math"/>
                      </a:rPr>
                      <m:t>𝑏</m:t>
                    </m:r>
                    <m:r>
                      <a:rPr lang="en-GB" sz="3600" b="0" i="1" u="sng" smtClean="0">
                        <a:solidFill>
                          <a:schemeClr val="tx2"/>
                        </a:solidFill>
                        <a:latin typeface="Cambria Math"/>
                      </a:rPr>
                      <m:t>&lt;1</m:t>
                    </m:r>
                  </m:oMath>
                </a14:m>
                <a:endParaRPr lang="en-GB" sz="3600" u="sng" dirty="0">
                  <a:solidFill>
                    <a:schemeClr val="tx2"/>
                  </a:solidFill>
                </a:endParaRPr>
              </a:p>
            </p:txBody>
          </p:sp>
        </mc:Choice>
        <mc:Fallback>
          <p:sp>
            <p:nvSpPr>
              <p:cNvPr id="2" name="Title 1"/>
              <p:cNvSpPr>
                <a:spLocks noGrp="1" noRot="1" noChangeAspect="1" noMove="1" noResize="1" noEditPoints="1" noAdjustHandles="1" noChangeArrowheads="1" noChangeShapeType="1" noTextEdit="1"/>
              </p:cNvSpPr>
              <p:nvPr>
                <p:ph type="title"/>
              </p:nvPr>
            </p:nvSpPr>
            <p:spPr>
              <a:blipFill rotWithShape="1">
                <a:blip r:embed="rId2" cstate="print"/>
                <a:stretch>
                  <a:fillRect l="-2222" r="-44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xmlns="" Requires="a14">
          <p:sp>
            <p:nvSpPr>
              <p:cNvPr id="6" name="Content Placeholder 2"/>
              <p:cNvSpPr>
                <a:spLocks noGrp="1"/>
              </p:cNvSpPr>
              <p:nvPr>
                <p:ph idx="1"/>
              </p:nvPr>
            </p:nvSpPr>
            <p:spPr/>
            <p:txBody>
              <a:bodyPr>
                <a:normAutofit/>
              </a:bodyPr>
              <a:lstStyle/>
              <a:p>
                <a:pPr marL="514350" indent="-514350">
                  <a:buFont typeface="+mj-lt"/>
                  <a:buAutoNum type="arabicParenR"/>
                </a:pPr>
                <a:r>
                  <a:rPr lang="en-GB" sz="2800" dirty="0" smtClean="0"/>
                  <a:t>Each function </a:t>
                </a:r>
                <a14:m>
                  <m:oMath xmlns:m="http://schemas.openxmlformats.org/officeDocument/2006/math">
                    <m:r>
                      <a:rPr lang="en-GB" sz="2800" b="0" i="1" smtClean="0">
                        <a:latin typeface="Cambria Math"/>
                      </a:rPr>
                      <m:t>𝑓</m:t>
                    </m:r>
                    <m:r>
                      <a:rPr lang="en-GB" sz="2800" b="0" i="1" smtClean="0">
                        <a:latin typeface="Cambria Math"/>
                      </a:rPr>
                      <m:t> </m:t>
                    </m:r>
                  </m:oMath>
                </a14:m>
                <a:r>
                  <a:rPr lang="en-GB" sz="2800" dirty="0" smtClean="0"/>
                  <a:t>is defined for all values of </a:t>
                </a:r>
                <a14:m>
                  <m:oMath xmlns:m="http://schemas.openxmlformats.org/officeDocument/2006/math">
                    <m:r>
                      <a:rPr lang="en-GB" sz="2800" b="0" i="1" smtClean="0">
                        <a:latin typeface="Cambria Math"/>
                      </a:rPr>
                      <m:t>𝑥</m:t>
                    </m:r>
                  </m:oMath>
                </a14:m>
                <a:r>
                  <a:rPr lang="en-GB" sz="2800" dirty="0" smtClean="0"/>
                  <a:t>. The </a:t>
                </a:r>
                <a:r>
                  <a:rPr lang="en-GB" sz="2800" b="1" i="1" dirty="0" smtClean="0"/>
                  <a:t>domain</a:t>
                </a:r>
                <a:r>
                  <a:rPr lang="en-GB" sz="2800" dirty="0" smtClean="0"/>
                  <a:t> </a:t>
                </a:r>
                <a:r>
                  <a:rPr lang="en-GB" sz="2800" i="1" dirty="0" smtClean="0"/>
                  <a:t>of </a:t>
                </a:r>
                <a14:m>
                  <m:oMath xmlns:m="http://schemas.openxmlformats.org/officeDocument/2006/math">
                    <m:r>
                      <a:rPr lang="en-GB" sz="2800" b="0" i="1" smtClean="0">
                        <a:latin typeface="Cambria Math"/>
                      </a:rPr>
                      <m:t>𝑓</m:t>
                    </m:r>
                  </m:oMath>
                </a14:m>
                <a:r>
                  <a:rPr lang="en-GB" sz="2800" dirty="0" smtClean="0"/>
                  <a:t> is the set of real numbers.</a:t>
                </a:r>
              </a:p>
              <a:p>
                <a:pPr marL="514350" indent="-514350">
                  <a:buFont typeface="+mj-lt"/>
                  <a:buAutoNum type="arabicParenR"/>
                </a:pPr>
                <a:r>
                  <a:rPr lang="en-GB" sz="2800" dirty="0" smtClean="0"/>
                  <a:t>The graph of </a:t>
                </a:r>
                <a14:m>
                  <m:oMath xmlns:m="http://schemas.openxmlformats.org/officeDocument/2006/math">
                    <m:r>
                      <a:rPr lang="en-GB" sz="2800" b="0" i="1" smtClean="0">
                        <a:latin typeface="Cambria Math"/>
                      </a:rPr>
                      <m:t>𝑓</m:t>
                    </m:r>
                  </m:oMath>
                </a14:m>
                <a:r>
                  <a:rPr lang="en-GB" sz="2800" dirty="0" smtClean="0"/>
                  <a:t> lies entirely above the </a:t>
                </a:r>
                <a:r>
                  <a:rPr lang="en-GB" sz="2800" i="1" dirty="0" smtClean="0"/>
                  <a:t>x</a:t>
                </a:r>
                <a:r>
                  <a:rPr lang="en-GB" sz="2800" dirty="0" smtClean="0"/>
                  <a:t>-axis. The </a:t>
                </a:r>
                <a:r>
                  <a:rPr lang="en-GB" sz="2800" b="1" i="1" dirty="0" smtClean="0"/>
                  <a:t>range </a:t>
                </a:r>
                <a:r>
                  <a:rPr lang="en-GB" sz="2800" i="1" dirty="0" smtClean="0"/>
                  <a:t>of </a:t>
                </a:r>
                <a14:m>
                  <m:oMath xmlns:m="http://schemas.openxmlformats.org/officeDocument/2006/math">
                    <m:r>
                      <a:rPr lang="en-GB" sz="2800" b="0" i="1" smtClean="0">
                        <a:latin typeface="Cambria Math"/>
                      </a:rPr>
                      <m:t>𝑓</m:t>
                    </m:r>
                  </m:oMath>
                </a14:m>
                <a:r>
                  <a:rPr lang="en-GB" sz="2800" dirty="0" smtClean="0"/>
                  <a:t> is the set of positive real numbers.</a:t>
                </a:r>
              </a:p>
              <a:p>
                <a:pPr marL="514350" indent="-514350">
                  <a:buFont typeface="+mj-lt"/>
                  <a:buAutoNum type="arabicParenR"/>
                </a:pPr>
                <a:r>
                  <a:rPr lang="en-GB" sz="2800" dirty="0" smtClean="0"/>
                  <a:t>The </a:t>
                </a:r>
                <a14:m>
                  <m:oMath xmlns:m="http://schemas.openxmlformats.org/officeDocument/2006/math">
                    <m:r>
                      <a:rPr lang="en-GB" sz="2800" b="0" i="1" smtClean="0">
                        <a:latin typeface="Cambria Math"/>
                      </a:rPr>
                      <m:t>𝑦</m:t>
                    </m:r>
                  </m:oMath>
                </a14:m>
                <a:r>
                  <a:rPr lang="en-GB" sz="2800" b="1" i="1" dirty="0" smtClean="0"/>
                  <a:t>-intercept</a:t>
                </a:r>
                <a:r>
                  <a:rPr lang="en-GB" sz="2800" dirty="0" smtClean="0"/>
                  <a:t> occurs at </a:t>
                </a:r>
                <a14:m>
                  <m:oMath xmlns:m="http://schemas.openxmlformats.org/officeDocument/2006/math">
                    <m:r>
                      <a:rPr lang="en-GB" sz="2800" b="0" i="1" smtClean="0">
                        <a:latin typeface="Cambria Math"/>
                      </a:rPr>
                      <m:t>(0,1)</m:t>
                    </m:r>
                  </m:oMath>
                </a14:m>
                <a:r>
                  <a:rPr lang="en-GB" sz="2800" dirty="0" smtClean="0"/>
                  <a:t>. There is </a:t>
                </a:r>
                <a:r>
                  <a:rPr lang="en-GB" sz="2800" i="1" dirty="0" smtClean="0"/>
                  <a:t>no </a:t>
                </a:r>
                <a14:m>
                  <m:oMath xmlns:m="http://schemas.openxmlformats.org/officeDocument/2006/math">
                    <m:r>
                      <a:rPr lang="en-GB" sz="2800" b="0" i="1" smtClean="0">
                        <a:latin typeface="Cambria Math"/>
                      </a:rPr>
                      <m:t>𝑥</m:t>
                    </m:r>
                  </m:oMath>
                </a14:m>
                <a:r>
                  <a:rPr lang="en-GB" sz="2800" i="1" dirty="0" smtClean="0"/>
                  <a:t>-</a:t>
                </a:r>
                <a:r>
                  <a:rPr lang="en-GB" sz="2800" b="1" i="1" dirty="0" smtClean="0"/>
                  <a:t>intercept</a:t>
                </a:r>
                <a:r>
                  <a:rPr lang="en-GB" sz="2800" i="1" dirty="0" smtClean="0"/>
                  <a:t>.</a:t>
                </a:r>
              </a:p>
              <a:p>
                <a:pPr marL="514350" indent="-514350">
                  <a:buFont typeface="+mj-lt"/>
                  <a:buAutoNum type="arabicParenR"/>
                </a:pPr>
                <a:r>
                  <a:rPr lang="en-GB" sz="2800" dirty="0"/>
                  <a:t>The </a:t>
                </a:r>
                <a:r>
                  <a:rPr lang="en-GB" sz="2800" dirty="0" smtClean="0"/>
                  <a:t>value of </a:t>
                </a:r>
                <a14:m>
                  <m:oMath xmlns:m="http://schemas.openxmlformats.org/officeDocument/2006/math">
                    <m:r>
                      <a:rPr lang="en-GB" sz="2800" b="0" i="1" smtClean="0">
                        <a:latin typeface="Cambria Math"/>
                      </a:rPr>
                      <m:t>𝑦</m:t>
                    </m:r>
                  </m:oMath>
                </a14:m>
                <a:r>
                  <a:rPr lang="en-GB" sz="2800" dirty="0" smtClean="0"/>
                  <a:t> approaches but never reaches zero as </a:t>
                </a:r>
                <a14:m>
                  <m:oMath xmlns:m="http://schemas.openxmlformats.org/officeDocument/2006/math">
                    <m:r>
                      <a:rPr lang="en-GB" sz="2800" b="0" i="1" smtClean="0">
                        <a:latin typeface="Cambria Math"/>
                      </a:rPr>
                      <m:t>𝑥</m:t>
                    </m:r>
                  </m:oMath>
                </a14:m>
                <a:r>
                  <a:rPr lang="en-GB" sz="2800" dirty="0" smtClean="0"/>
                  <a:t> approaches negative infinity.</a:t>
                </a:r>
                <a:endParaRPr lang="en-GB" sz="2800" i="1" dirty="0" smtClean="0"/>
              </a:p>
              <a:p>
                <a:pPr marL="514350" indent="-514350">
                  <a:buFont typeface="+mj-lt"/>
                  <a:buAutoNum type="arabicParenR"/>
                </a:pPr>
                <a:endParaRPr lang="en-GB" sz="2800" i="1" dirty="0" smtClean="0"/>
              </a:p>
            </p:txBody>
          </p:sp>
        </mc:Choice>
        <mc:Fallback>
          <p:sp>
            <p:nvSpPr>
              <p:cNvPr id="6"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259" t="-1348" b="-7547"/>
                </a:stretch>
              </a:blipFill>
            </p:spPr>
            <p:txBody>
              <a:bodyPr/>
              <a:lstStyle/>
              <a:p>
                <a:r>
                  <a:rPr lang="en-GB">
                    <a:noFill/>
                  </a:rPr>
                  <a:t> </a:t>
                </a:r>
              </a:p>
            </p:txBody>
          </p:sp>
        </mc:Fallback>
      </mc:AlternateContent>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ChangeAspect="1" noMove="1" noResize="1" noEditPoints="1" noAdjustHandles="1" noChangeArrowheads="1" noChangeShapeType="1" noTextEdit="1"/>
          </p:cNvSpPr>
          <p:nvPr>
            <p:ph idx="1"/>
          </p:nvPr>
        </p:nvSpPr>
        <p:spPr>
          <a:xfrm>
            <a:off x="457200" y="428604"/>
            <a:ext cx="8229600" cy="5697559"/>
          </a:xfrm>
          <a:blipFill rotWithShape="1">
            <a:blip r:embed="rId3" cstate="print"/>
            <a:stretch>
              <a:fillRect l="-1481" t="-1070" r="-2000"/>
            </a:stretch>
          </a:blipFill>
        </p:spPr>
        <p:txBody>
          <a:bodyPr/>
          <a:lstStyle/>
          <a:p>
            <a:pPr marL="514350" indent="-514350"/>
            <a:endParaRPr lang="en-GB" dirty="0">
              <a:no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Base </a:t>
            </a:r>
            <a:r>
              <a:rPr lang="en-GB" sz="3600" i="1" u="sng" dirty="0" smtClean="0">
                <a:solidFill>
                  <a:schemeClr val="tx2"/>
                </a:solidFill>
              </a:rPr>
              <a:t>e</a:t>
            </a:r>
            <a:r>
              <a:rPr lang="en-GB" sz="3600" u="sng" dirty="0" smtClean="0">
                <a:solidFill>
                  <a:schemeClr val="tx2"/>
                </a:solidFill>
              </a:rPr>
              <a:t> exponential functions</a:t>
            </a:r>
            <a:endParaRPr lang="en-GB" sz="3600" u="sng" dirty="0">
              <a:solidFill>
                <a:schemeClr val="tx2"/>
              </a:solidFill>
            </a:endParaRPr>
          </a:p>
        </p:txBody>
      </p:sp>
      <p:sp>
        <p:nvSpPr>
          <p:cNvPr id="3" name="Content Placeholder 2"/>
          <p:cNvSpPr>
            <a:spLocks noGrp="1"/>
          </p:cNvSpPr>
          <p:nvPr>
            <p:ph idx="1"/>
          </p:nvPr>
        </p:nvSpPr>
        <p:spPr/>
        <p:txBody>
          <a:bodyPr>
            <a:normAutofit fontScale="92500"/>
          </a:bodyPr>
          <a:lstStyle/>
          <a:p>
            <a:pPr>
              <a:buNone/>
            </a:pPr>
            <a:r>
              <a:rPr lang="en-GB" sz="2800" dirty="0" smtClean="0"/>
              <a:t>A special class of exponential functions is of the form</a:t>
            </a:r>
          </a:p>
          <a:p>
            <a:pPr>
              <a:buNone/>
            </a:pPr>
            <a:endParaRPr lang="en-GB" sz="2800" dirty="0" smtClean="0"/>
          </a:p>
          <a:p>
            <a:pPr>
              <a:buNone/>
            </a:pPr>
            <a:endParaRPr lang="en-GB" sz="2800" dirty="0" smtClean="0"/>
          </a:p>
          <a:p>
            <a:r>
              <a:rPr lang="en-GB" sz="2800" dirty="0" smtClean="0"/>
              <a:t>Base </a:t>
            </a:r>
            <a:r>
              <a:rPr lang="en-GB" sz="2800" i="1" dirty="0" smtClean="0"/>
              <a:t>e</a:t>
            </a:r>
            <a:r>
              <a:rPr lang="en-GB" sz="2800" dirty="0" smtClean="0"/>
              <a:t> exponential functions also called as </a:t>
            </a:r>
            <a:r>
              <a:rPr lang="en-GB" sz="2800" b="1" i="1" dirty="0" smtClean="0"/>
              <a:t>natural exponential </a:t>
            </a:r>
            <a:r>
              <a:rPr lang="en-GB" sz="2800" dirty="0" smtClean="0"/>
              <a:t>functions and are particularly appropriate in modelling continuous growth and decay process, continuous compounding of interest.</a:t>
            </a:r>
          </a:p>
          <a:p>
            <a:r>
              <a:rPr lang="en-GB" sz="2800" dirty="0" smtClean="0"/>
              <a:t>Base </a:t>
            </a:r>
            <a:r>
              <a:rPr lang="en-GB" sz="2800" i="1" dirty="0" smtClean="0"/>
              <a:t>e </a:t>
            </a:r>
            <a:r>
              <a:rPr lang="en-GB" sz="2800" dirty="0" smtClean="0"/>
              <a:t> exponential functions are more widely applied than any other class of functions.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r>
              <a:rPr lang="en-GB" sz="2800" dirty="0" smtClean="0"/>
              <a:t>Two special exponential functions are </a:t>
            </a: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Conversion to base </a:t>
            </a:r>
            <a:r>
              <a:rPr lang="en-GB" sz="3600" i="1" u="sng" dirty="0" smtClean="0">
                <a:solidFill>
                  <a:schemeClr val="tx2"/>
                </a:solidFill>
              </a:rPr>
              <a:t>e</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r>
              <a:rPr lang="en-GB" sz="2800" dirty="0" smtClean="0"/>
              <a:t>There are instances where base </a:t>
            </a:r>
            <a:r>
              <a:rPr lang="en-GB" sz="2800" i="1" dirty="0" smtClean="0"/>
              <a:t>e</a:t>
            </a:r>
            <a:r>
              <a:rPr lang="en-GB" sz="2800" dirty="0" smtClean="0"/>
              <a:t> exponential functions are preferred to those having another base. Exponential functions having a base other than </a:t>
            </a:r>
            <a:r>
              <a:rPr lang="en-GB" sz="2800" i="1" dirty="0" smtClean="0"/>
              <a:t>e</a:t>
            </a:r>
            <a:r>
              <a:rPr lang="en-GB" sz="2800" dirty="0" smtClean="0"/>
              <a:t> can be transformed into equivalent base </a:t>
            </a:r>
            <a:r>
              <a:rPr lang="en-GB" sz="2800" i="1" dirty="0" smtClean="0"/>
              <a:t>e</a:t>
            </a:r>
            <a:r>
              <a:rPr lang="en-GB" sz="2800" dirty="0" smtClean="0"/>
              <a:t> functions.</a:t>
            </a:r>
          </a:p>
          <a:p>
            <a:r>
              <a:rPr lang="en-GB" sz="2800" dirty="0" smtClean="0"/>
              <a:t>This can be done because any positive number can be expressed equivalently as some power of the base </a:t>
            </a:r>
            <a:r>
              <a:rPr lang="en-GB" sz="2800" i="1" dirty="0" smtClean="0"/>
              <a:t>e</a:t>
            </a:r>
            <a:r>
              <a:rPr lang="en-GB" sz="2800" dirty="0" smtClean="0"/>
              <a:t>, or we can find an exponent </a:t>
            </a:r>
            <a:r>
              <a:rPr lang="en-GB" sz="2800" i="1" dirty="0" smtClean="0"/>
              <a:t>n</a:t>
            </a:r>
            <a:r>
              <a:rPr lang="en-GB" sz="2800" dirty="0" smtClean="0"/>
              <a:t> such that </a:t>
            </a:r>
            <a:endParaRPr lang="en-GB"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b="1" dirty="0" smtClean="0"/>
              <a:t>Example:</a:t>
            </a:r>
            <a:endParaRPr lang="en-GB" sz="28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Applications of exponential functions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r>
              <a:rPr lang="en-GB" sz="2800" i="1" dirty="0" smtClean="0"/>
              <a:t>Exponential Growth process</a:t>
            </a:r>
            <a:r>
              <a:rPr lang="en-GB" sz="2800" dirty="0" smtClean="0"/>
              <a:t>: </a:t>
            </a:r>
            <a:r>
              <a:rPr lang="en-GB" sz="2800" dirty="0" smtClean="0"/>
              <a:t>When a growth process is characterized by a constant per cent increase in value, it is referred as an exponential growth process.</a:t>
            </a:r>
          </a:p>
          <a:p>
            <a:r>
              <a:rPr lang="en-GB" sz="2800" i="1" dirty="0" smtClean="0"/>
              <a:t>Exponential </a:t>
            </a:r>
            <a:r>
              <a:rPr lang="en-GB" sz="2800" i="1" dirty="0" smtClean="0"/>
              <a:t> Decay </a:t>
            </a:r>
            <a:r>
              <a:rPr lang="en-GB" sz="2800" i="1" dirty="0" smtClean="0"/>
              <a:t>process:</a:t>
            </a:r>
            <a:r>
              <a:rPr lang="en-GB" sz="2800" dirty="0" smtClean="0"/>
              <a:t> </a:t>
            </a:r>
            <a:r>
              <a:rPr lang="en-GB" sz="2800" dirty="0"/>
              <a:t>When a </a:t>
            </a:r>
            <a:r>
              <a:rPr lang="en-GB" sz="2800" dirty="0" smtClean="0"/>
              <a:t>decay</a:t>
            </a:r>
            <a:r>
              <a:rPr lang="en-GB" sz="2800" dirty="0" smtClean="0"/>
              <a:t> </a:t>
            </a:r>
            <a:r>
              <a:rPr lang="en-GB" sz="2800" dirty="0"/>
              <a:t>process is characterized by a constant per cent </a:t>
            </a:r>
            <a:r>
              <a:rPr lang="en-GB" sz="2800" dirty="0" smtClean="0"/>
              <a:t>decrease </a:t>
            </a:r>
            <a:r>
              <a:rPr lang="en-GB" sz="2800" dirty="0"/>
              <a:t>in value, it is referred as an exponential </a:t>
            </a:r>
            <a:r>
              <a:rPr lang="en-GB" sz="2800" dirty="0" smtClean="0"/>
              <a:t>decay </a:t>
            </a:r>
            <a:r>
              <a:rPr lang="en-GB" sz="2800" dirty="0"/>
              <a:t>process.</a:t>
            </a:r>
          </a:p>
          <a:p>
            <a:pPr>
              <a:buNone/>
            </a:pPr>
            <a:r>
              <a:rPr lang="en-GB" sz="2800" dirty="0" smtClean="0"/>
              <a:t> </a:t>
            </a:r>
            <a:endParaRPr lang="en-GB" sz="2800" i="1" dirty="0"/>
          </a:p>
        </p:txBody>
      </p:sp>
    </p:spTree>
    <p:extLst>
      <p:ext uri="{BB962C8B-B14F-4D97-AF65-F5344CB8AC3E}">
        <p14:creationId xmlns:p14="http://schemas.microsoft.com/office/powerpoint/2010/main" xmlns="" val="15210318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Applications of exponential functions</a:t>
            </a:r>
            <a:endParaRPr lang="en-GB" sz="3600" u="sng" dirty="0">
              <a:solidFill>
                <a:schemeClr val="tx2"/>
              </a:solidFill>
            </a:endParaRPr>
          </a:p>
        </p:txBody>
      </p:sp>
      <p:sp>
        <p:nvSpPr>
          <p:cNvPr id="3" name="Content Placeholder 2"/>
          <p:cNvSpPr>
            <a:spLocks noGrp="1"/>
          </p:cNvSpPr>
          <p:nvPr>
            <p:ph idx="1"/>
          </p:nvPr>
        </p:nvSpPr>
        <p:spPr/>
        <p:txBody>
          <a:bodyPr>
            <a:normAutofit fontScale="92500" lnSpcReduction="20000"/>
          </a:bodyPr>
          <a:lstStyle/>
          <a:p>
            <a:r>
              <a:rPr lang="en-GB" sz="2800" dirty="0" smtClean="0"/>
              <a:t>Exponential functions have particular application to </a:t>
            </a:r>
            <a:r>
              <a:rPr lang="en-GB" sz="2800" i="1" dirty="0" smtClean="0"/>
              <a:t>growth processes</a:t>
            </a:r>
            <a:r>
              <a:rPr lang="en-GB" sz="2800" dirty="0" smtClean="0"/>
              <a:t> and </a:t>
            </a:r>
            <a:r>
              <a:rPr lang="en-GB" sz="2800" i="1" dirty="0" smtClean="0"/>
              <a:t>decay processes</a:t>
            </a:r>
            <a:r>
              <a:rPr lang="en-GB" sz="2800" dirty="0" smtClean="0"/>
              <a:t>.</a:t>
            </a:r>
          </a:p>
          <a:p>
            <a:r>
              <a:rPr lang="en-GB" sz="2800" i="1" dirty="0" smtClean="0"/>
              <a:t>Growth processes</a:t>
            </a:r>
            <a:r>
              <a:rPr lang="en-GB" sz="2800" dirty="0" smtClean="0"/>
              <a:t>: population growth, appreciation in the value of assets, inflation, growth in the rate at which some resources(like energy) are used.</a:t>
            </a:r>
          </a:p>
          <a:p>
            <a:r>
              <a:rPr lang="en-GB" sz="2800" i="1" dirty="0" smtClean="0"/>
              <a:t>Decay processes:</a:t>
            </a:r>
            <a:r>
              <a:rPr lang="en-GB" sz="2800" dirty="0" smtClean="0"/>
              <a:t> declining value of certain assets such as machinery, decline in the efficiency of machine, decline in the rate of incidence of certain diseases with the improvement of medical research and technology. … </a:t>
            </a:r>
            <a:r>
              <a:rPr lang="en-GB" sz="2800" i="1" dirty="0" smtClean="0"/>
              <a:t>exponential decay process.</a:t>
            </a:r>
          </a:p>
          <a:p>
            <a:r>
              <a:rPr lang="en-GB" sz="2800" dirty="0" smtClean="0"/>
              <a:t>Both process are usually stated in terms of time.</a:t>
            </a:r>
          </a:p>
          <a:p>
            <a:pPr>
              <a:buNone/>
            </a:pPr>
            <a:r>
              <a:rPr lang="en-GB" sz="2800" dirty="0" smtClean="0"/>
              <a:t> </a:t>
            </a:r>
            <a:endParaRPr lang="en-GB" sz="2800" i="1" dirty="0"/>
          </a:p>
        </p:txBody>
      </p:sp>
    </p:spTree>
    <p:extLst>
      <p:ext uri="{BB962C8B-B14F-4D97-AF65-F5344CB8AC3E}">
        <p14:creationId xmlns:p14="http://schemas.microsoft.com/office/powerpoint/2010/main" xmlns="" val="9446239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19256" cy="4569371"/>
          </a:xfrm>
        </p:spPr>
        <p:txBody>
          <a:bodyPr>
            <a:normAutofit/>
          </a:bodyPr>
          <a:lstStyle/>
          <a:p>
            <a:pPr>
              <a:buNone/>
            </a:pPr>
            <a:r>
              <a:rPr lang="en-GB" sz="2800" b="1" dirty="0" smtClean="0"/>
              <a:t>Compound Interest</a:t>
            </a:r>
            <a:r>
              <a:rPr lang="en-GB" sz="2800" dirty="0" smtClean="0">
                <a:solidFill>
                  <a:schemeClr val="tx2"/>
                </a:solidFill>
              </a:rPr>
              <a:t>: </a:t>
            </a:r>
            <a:r>
              <a:rPr lang="en-GB" sz="2800" dirty="0" smtClean="0"/>
              <a:t>The interest earned by an invested amount of money is reinvested so that it also earns interest, i.e. the interest is converted into principal and hence there is “</a:t>
            </a:r>
            <a:r>
              <a:rPr lang="en-GB" sz="2800" i="1" dirty="0" smtClean="0"/>
              <a:t>interest on interest”</a:t>
            </a:r>
            <a:r>
              <a:rPr lang="en-GB" sz="2800" dirty="0" smtClean="0"/>
              <a:t>.</a:t>
            </a:r>
          </a:p>
          <a:p>
            <a:pPr>
              <a:buNone/>
            </a:pPr>
            <a:endParaRPr lang="en-GB" sz="2800" dirty="0" smtClean="0"/>
          </a:p>
        </p:txBody>
      </p:sp>
      <p:sp>
        <p:nvSpPr>
          <p:cNvPr id="4" name="Title 1"/>
          <p:cNvSpPr>
            <a:spLocks noGrp="1"/>
          </p:cNvSpPr>
          <p:nvPr>
            <p:ph type="title"/>
          </p:nvPr>
        </p:nvSpPr>
        <p:spPr>
          <a:xfrm>
            <a:off x="457200" y="274638"/>
            <a:ext cx="8229600" cy="1143000"/>
          </a:xfrm>
        </p:spPr>
        <p:txBody>
          <a:bodyPr>
            <a:normAutofit/>
          </a:bodyPr>
          <a:lstStyle/>
          <a:p>
            <a:pPr algn="l"/>
            <a:r>
              <a:rPr lang="en-GB" sz="3600" u="sng" dirty="0" smtClean="0">
                <a:solidFill>
                  <a:schemeClr val="tx2"/>
                </a:solidFill>
              </a:rPr>
              <a:t>Example (Compound interest)</a:t>
            </a:r>
            <a:endParaRPr lang="en-GB" sz="3600" u="sng" dirty="0">
              <a:solidFill>
                <a:schemeClr val="tx2"/>
              </a:solidFill>
            </a:endParaRPr>
          </a:p>
        </p:txBody>
      </p:sp>
    </p:spTree>
    <p:extLst>
      <p:ext uri="{BB962C8B-B14F-4D97-AF65-F5344CB8AC3E}">
        <p14:creationId xmlns:p14="http://schemas.microsoft.com/office/powerpoint/2010/main" xmlns="" val="2761111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pPr algn="l"/>
            <a:r>
              <a:rPr lang="en-GB" sz="3600" u="sng" dirty="0" smtClean="0">
                <a:solidFill>
                  <a:schemeClr val="tx2"/>
                </a:solidFill>
              </a:rPr>
              <a:t>Compound interest cont’d</a:t>
            </a:r>
            <a:endParaRPr lang="en-GB" sz="3600" u="sng" dirty="0">
              <a:solidFill>
                <a:schemeClr val="tx2"/>
              </a:solidFill>
            </a:endParaRPr>
          </a:p>
        </p:txBody>
      </p:sp>
      <p:sp>
        <p:nvSpPr>
          <p:cNvPr id="7" name="Content Placeholder 2"/>
          <p:cNvSpPr>
            <a:spLocks noGrp="1" noRot="1" noChangeAspect="1" noMove="1" noResize="1" noEditPoints="1" noAdjustHandles="1" noChangeArrowheads="1" noChangeShapeType="1" noTextEdit="1"/>
          </p:cNvSpPr>
          <p:nvPr>
            <p:ph idx="1"/>
          </p:nvPr>
        </p:nvSpPr>
        <p:spPr>
          <a:blipFill>
            <a:blip r:embed="rId3" cstate="print"/>
            <a:stretch>
              <a:fillRect l="-1558" t="-1333" r="-2448" b="-4667"/>
            </a:stretch>
          </a:blipFill>
        </p:spPr>
        <p:txBody>
          <a:bodyPr/>
          <a:lstStyle/>
          <a:p>
            <a:r>
              <a:rPr lang="en-GB">
                <a:noFill/>
              </a:rPr>
              <a:t> </a:t>
            </a:r>
          </a:p>
        </p:txBody>
      </p:sp>
    </p:spTree>
    <p:extLst>
      <p:ext uri="{BB962C8B-B14F-4D97-AF65-F5344CB8AC3E}">
        <p14:creationId xmlns:p14="http://schemas.microsoft.com/office/powerpoint/2010/main" xmlns="" val="3439427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67544" y="1556792"/>
                <a:ext cx="8219256" cy="4569371"/>
              </a:xfrm>
            </p:spPr>
            <p:txBody>
              <a:bodyPr>
                <a:normAutofit/>
              </a:bodyPr>
              <a:lstStyle/>
              <a:p>
                <a:r>
                  <a:rPr lang="en-GB" sz="2800" dirty="0" smtClean="0"/>
                  <a:t>If we consider </a:t>
                </a:r>
                <a14:m>
                  <m:oMath xmlns:m="http://schemas.openxmlformats.org/officeDocument/2006/math">
                    <m:r>
                      <a:rPr lang="en-GB" sz="2800" b="0" i="1" smtClean="0">
                        <a:latin typeface="Cambria Math"/>
                      </a:rPr>
                      <m:t>𝑆</m:t>
                    </m:r>
                  </m:oMath>
                </a14:m>
                <a:r>
                  <a:rPr lang="en-GB" sz="2800" dirty="0" smtClean="0"/>
                  <a:t> to be a function of </a:t>
                </a:r>
                <a14:m>
                  <m:oMath xmlns:m="http://schemas.openxmlformats.org/officeDocument/2006/math">
                    <m:r>
                      <a:rPr lang="en-GB" sz="2800" b="0" i="1" smtClean="0">
                        <a:latin typeface="Cambria Math"/>
                      </a:rPr>
                      <m:t>𝑛</m:t>
                    </m:r>
                  </m:oMath>
                </a14:m>
                <a:r>
                  <a:rPr lang="en-GB" sz="2800" dirty="0" smtClean="0"/>
                  <a:t>, then </a:t>
                </a:r>
                <a14:m>
                  <m:oMath xmlns:m="http://schemas.openxmlformats.org/officeDocument/2006/math">
                    <m:r>
                      <a:rPr lang="en-GB" sz="2800" b="0" i="1" smtClean="0">
                        <a:latin typeface="Cambria Math"/>
                      </a:rPr>
                      <m:t>𝑆</m:t>
                    </m:r>
                    <m:r>
                      <a:rPr lang="en-GB" sz="2800" b="0" i="1" smtClean="0">
                        <a:latin typeface="Cambria Math"/>
                      </a:rPr>
                      <m:t>=</m:t>
                    </m:r>
                    <m:r>
                      <a:rPr lang="en-GB" sz="2800" b="0" i="1" smtClean="0">
                        <a:latin typeface="Cambria Math"/>
                      </a:rPr>
                      <m:t>𝑃</m:t>
                    </m:r>
                    <m:sSup>
                      <m:sSupPr>
                        <m:ctrlPr>
                          <a:rPr lang="en-GB" sz="2800" b="0" i="1" smtClean="0">
                            <a:latin typeface="Cambria Math"/>
                          </a:rPr>
                        </m:ctrlPr>
                      </m:sSupPr>
                      <m:e>
                        <m:d>
                          <m:dPr>
                            <m:ctrlPr>
                              <a:rPr lang="en-GB" sz="2800" b="0" i="1" smtClean="0">
                                <a:latin typeface="Cambria Math"/>
                              </a:rPr>
                            </m:ctrlPr>
                          </m:dPr>
                          <m:e>
                            <m:r>
                              <a:rPr lang="en-GB" sz="2800" b="0" i="1" smtClean="0">
                                <a:latin typeface="Cambria Math"/>
                              </a:rPr>
                              <m:t>1+</m:t>
                            </m:r>
                            <m:r>
                              <a:rPr lang="en-GB" sz="2800" b="0" i="1" smtClean="0">
                                <a:latin typeface="Cambria Math"/>
                              </a:rPr>
                              <m:t>𝑖</m:t>
                            </m:r>
                          </m:e>
                        </m:d>
                      </m:e>
                      <m:sup>
                        <m:r>
                          <a:rPr lang="en-GB" sz="2800" b="0" i="1" smtClean="0">
                            <a:latin typeface="Cambria Math"/>
                          </a:rPr>
                          <m:t>𝑛</m:t>
                        </m:r>
                      </m:sup>
                    </m:sSup>
                  </m:oMath>
                </a14:m>
                <a:r>
                  <a:rPr lang="en-GB" sz="2800" dirty="0" smtClean="0"/>
                  <a:t> can be viewed as having the form of </a:t>
                </a:r>
              </a:p>
              <a:p>
                <a:pPr marL="0" indent="0">
                  <a:buNone/>
                </a:pPr>
                <a:endParaRPr lang="en-GB" sz="2800" dirty="0"/>
              </a:p>
              <a:p>
                <a:pPr marL="0" indent="0">
                  <a:buNone/>
                </a:pPr>
                <a:r>
                  <a:rPr lang="en-GB" sz="2800" dirty="0" smtClean="0"/>
                  <a:t>where </a:t>
                </a:r>
                <a14:m>
                  <m:oMath xmlns:m="http://schemas.openxmlformats.org/officeDocument/2006/math">
                    <m:r>
                      <a:rPr lang="en-GB" sz="2800" b="0" i="1" smtClean="0">
                        <a:latin typeface="Cambria Math"/>
                      </a:rPr>
                      <m:t>𝑎</m:t>
                    </m:r>
                    <m:r>
                      <a:rPr lang="en-GB" sz="2800" b="0" i="1" smtClean="0">
                        <a:latin typeface="Cambria Math"/>
                      </a:rPr>
                      <m:t>=</m:t>
                    </m:r>
                    <m:r>
                      <a:rPr lang="en-GB" sz="2800" b="0" i="1" smtClean="0">
                        <a:latin typeface="Cambria Math"/>
                      </a:rPr>
                      <m:t>𝑃</m:t>
                    </m:r>
                  </m:oMath>
                </a14:m>
                <a:r>
                  <a:rPr lang="en-GB" sz="2800" dirty="0" smtClean="0"/>
                  <a:t>, </a:t>
                </a:r>
                <a14:m>
                  <m:oMath xmlns:m="http://schemas.openxmlformats.org/officeDocument/2006/math">
                    <m:r>
                      <a:rPr lang="en-GB" sz="2800" b="0" i="1" smtClean="0">
                        <a:latin typeface="Cambria Math"/>
                      </a:rPr>
                      <m:t>𝑏</m:t>
                    </m:r>
                    <m:r>
                      <a:rPr lang="en-GB" sz="2800" b="0" i="1" smtClean="0">
                        <a:latin typeface="Cambria Math"/>
                      </a:rPr>
                      <m:t>=1+</m:t>
                    </m:r>
                    <m:r>
                      <a:rPr lang="en-GB" sz="2800" b="0" i="1" smtClean="0">
                        <a:latin typeface="Cambria Math"/>
                      </a:rPr>
                      <m:t>𝑖</m:t>
                    </m:r>
                    <m:r>
                      <a:rPr lang="en-GB" sz="2800" b="0" i="1" smtClean="0">
                        <a:latin typeface="Cambria Math"/>
                      </a:rPr>
                      <m:t> </m:t>
                    </m:r>
                  </m:oMath>
                </a14:m>
                <a:r>
                  <a:rPr lang="en-GB" sz="2800" dirty="0" smtClean="0"/>
                  <a:t>and </a:t>
                </a:r>
                <a14:m>
                  <m:oMath xmlns:m="http://schemas.openxmlformats.org/officeDocument/2006/math">
                    <m:r>
                      <a:rPr lang="en-GB" sz="2800" b="0" i="1" smtClean="0">
                        <a:latin typeface="Cambria Math"/>
                      </a:rPr>
                      <m:t>𝑚</m:t>
                    </m:r>
                    <m:r>
                      <a:rPr lang="en-GB" sz="2800" b="0" i="1" smtClean="0">
                        <a:latin typeface="Cambria Math"/>
                      </a:rPr>
                      <m:t>=1</m:t>
                    </m:r>
                  </m:oMath>
                </a14:m>
                <a:r>
                  <a:rPr lang="en-GB" sz="2800" dirty="0" smtClean="0"/>
                  <a:t>.</a:t>
                </a: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67544" y="1556792"/>
                <a:ext cx="8219256" cy="4569371"/>
              </a:xfrm>
              <a:blipFill rotWithShape="1">
                <a:blip r:embed="rId3" cstate="print"/>
                <a:stretch>
                  <a:fillRect l="-1558" t="-1333" r="-593"/>
                </a:stretch>
              </a:blipFill>
            </p:spPr>
            <p:txBody>
              <a:bodyPr/>
              <a:lstStyle/>
              <a:p>
                <a:r>
                  <a:rPr lang="en-GB">
                    <a:noFill/>
                  </a:rPr>
                  <a:t> </a:t>
                </a:r>
              </a:p>
            </p:txBody>
          </p:sp>
        </mc:Fallback>
      </mc:AlternateContent>
      <p:sp>
        <p:nvSpPr>
          <p:cNvPr id="4" name="Title 1"/>
          <p:cNvSpPr>
            <a:spLocks noGrp="1"/>
          </p:cNvSpPr>
          <p:nvPr>
            <p:ph type="title"/>
          </p:nvPr>
        </p:nvSpPr>
        <p:spPr>
          <a:xfrm>
            <a:off x="457200" y="274638"/>
            <a:ext cx="8229600" cy="1143000"/>
          </a:xfrm>
        </p:spPr>
        <p:txBody>
          <a:bodyPr>
            <a:normAutofit/>
          </a:bodyPr>
          <a:lstStyle/>
          <a:p>
            <a:pPr algn="l"/>
            <a:r>
              <a:rPr lang="en-GB" sz="3600" u="sng" dirty="0" smtClean="0">
                <a:solidFill>
                  <a:schemeClr val="tx2"/>
                </a:solidFill>
              </a:rPr>
              <a:t>Compound interest cont’d</a:t>
            </a:r>
            <a:endParaRPr lang="en-GB" sz="3600" u="sng" dirty="0">
              <a:solidFill>
                <a:schemeClr val="tx2"/>
              </a:solidFill>
            </a:endParaRPr>
          </a:p>
        </p:txBody>
      </p:sp>
    </p:spTree>
    <p:extLst>
      <p:ext uri="{BB962C8B-B14F-4D97-AF65-F5344CB8AC3E}">
        <p14:creationId xmlns:p14="http://schemas.microsoft.com/office/powerpoint/2010/main" xmlns="" val="42574525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556792"/>
            <a:ext cx="8219256" cy="4569371"/>
          </a:xfrm>
        </p:spPr>
        <p:txBody>
          <a:bodyPr>
            <a:normAutofit/>
          </a:bodyPr>
          <a:lstStyle/>
          <a:p>
            <a:pPr marL="0" indent="0">
              <a:buNone/>
            </a:pPr>
            <a:endParaRPr lang="en-GB" sz="2800" dirty="0"/>
          </a:p>
        </p:txBody>
      </p:sp>
      <p:sp>
        <p:nvSpPr>
          <p:cNvPr id="4" name="Title 1"/>
          <p:cNvSpPr>
            <a:spLocks noGrp="1"/>
          </p:cNvSpPr>
          <p:nvPr>
            <p:ph type="title"/>
          </p:nvPr>
        </p:nvSpPr>
        <p:spPr>
          <a:xfrm>
            <a:off x="457200" y="274638"/>
            <a:ext cx="8229600" cy="1143000"/>
          </a:xfrm>
        </p:spPr>
        <p:txBody>
          <a:bodyPr>
            <a:normAutofit/>
          </a:bodyPr>
          <a:lstStyle/>
          <a:p>
            <a:pPr algn="l"/>
            <a:r>
              <a:rPr lang="en-GB" sz="3600" u="sng" dirty="0" smtClean="0">
                <a:solidFill>
                  <a:schemeClr val="tx2"/>
                </a:solidFill>
              </a:rPr>
              <a:t>Compound interest cont’d</a:t>
            </a:r>
            <a:endParaRPr lang="en-GB" sz="3600" u="sng" dirty="0">
              <a:solidFill>
                <a:schemeClr val="tx2"/>
              </a:solidFill>
            </a:endParaRPr>
          </a:p>
        </p:txBody>
      </p:sp>
    </p:spTree>
    <p:extLst>
      <p:ext uri="{BB962C8B-B14F-4D97-AF65-F5344CB8AC3E}">
        <p14:creationId xmlns:p14="http://schemas.microsoft.com/office/powerpoint/2010/main" xmlns="" val="1888897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67544" y="1556792"/>
                <a:ext cx="8219256" cy="4569371"/>
              </a:xfrm>
            </p:spPr>
            <p:txBody>
              <a:bodyPr>
                <a:normAutofit/>
              </a:bodyPr>
              <a:lstStyle/>
              <a:p>
                <a:pPr marL="0" indent="0">
                  <a:buNone/>
                </a:pPr>
                <a:r>
                  <a:rPr lang="en-GB" sz="2800" dirty="0" smtClean="0"/>
                  <a:t>When compounding of interest is more than once a year, the previous equation can be restated as:</a:t>
                </a:r>
              </a:p>
              <a:p>
                <a:pPr marL="0" indent="0" algn="ctr">
                  <a:buNone/>
                </a:pPr>
                <a14:m>
                  <m:oMathPara xmlns:m="http://schemas.openxmlformats.org/officeDocument/2006/math">
                    <m:oMathParaPr>
                      <m:jc m:val="centerGroup"/>
                    </m:oMathParaPr>
                    <m:oMath xmlns:m="http://schemas.openxmlformats.org/officeDocument/2006/math">
                      <m:r>
                        <a:rPr lang="en-GB" sz="2800" b="0" i="1" smtClean="0">
                          <a:latin typeface="Cambria Math"/>
                        </a:rPr>
                        <m:t>𝑆</m:t>
                      </m:r>
                      <m:r>
                        <a:rPr lang="en-GB" sz="2800" b="0" i="1" smtClean="0">
                          <a:latin typeface="Cambria Math"/>
                        </a:rPr>
                        <m:t>=</m:t>
                      </m:r>
                      <m:r>
                        <a:rPr lang="en-GB" sz="2800" b="0" i="1" smtClean="0">
                          <a:latin typeface="Cambria Math"/>
                        </a:rPr>
                        <m:t>𝑃</m:t>
                      </m:r>
                      <m:sSup>
                        <m:sSupPr>
                          <m:ctrlPr>
                            <a:rPr lang="en-GB" sz="2800" b="0" i="1" smtClean="0">
                              <a:latin typeface="Cambria Math"/>
                            </a:rPr>
                          </m:ctrlPr>
                        </m:sSupPr>
                        <m:e>
                          <m:d>
                            <m:dPr>
                              <m:ctrlPr>
                                <a:rPr lang="en-GB" sz="2800" b="0" i="1" smtClean="0">
                                  <a:latin typeface="Cambria Math"/>
                                </a:rPr>
                              </m:ctrlPr>
                            </m:dPr>
                            <m:e>
                              <m:r>
                                <a:rPr lang="en-GB" sz="2800" b="0" i="1" smtClean="0">
                                  <a:latin typeface="Cambria Math"/>
                                </a:rPr>
                                <m:t>1+</m:t>
                              </m:r>
                              <m:f>
                                <m:fPr>
                                  <m:ctrlPr>
                                    <a:rPr lang="en-GB" sz="2800" b="0" i="1" smtClean="0">
                                      <a:latin typeface="Cambria Math"/>
                                    </a:rPr>
                                  </m:ctrlPr>
                                </m:fPr>
                                <m:num>
                                  <m:r>
                                    <a:rPr lang="en-GB" sz="2800" b="0" i="1" smtClean="0">
                                      <a:latin typeface="Cambria Math"/>
                                    </a:rPr>
                                    <m:t>𝑖</m:t>
                                  </m:r>
                                </m:num>
                                <m:den>
                                  <m:r>
                                    <a:rPr lang="en-GB" sz="2800" b="0" i="1" smtClean="0">
                                      <a:latin typeface="Cambria Math"/>
                                    </a:rPr>
                                    <m:t>𝑚</m:t>
                                  </m:r>
                                </m:den>
                              </m:f>
                            </m:e>
                          </m:d>
                        </m:e>
                        <m:sup>
                          <m:r>
                            <a:rPr lang="en-GB" sz="2800" b="0" i="1" smtClean="0">
                              <a:latin typeface="Cambria Math"/>
                            </a:rPr>
                            <m:t>𝑛</m:t>
                          </m:r>
                        </m:sup>
                      </m:sSup>
                    </m:oMath>
                  </m:oMathPara>
                </a14:m>
                <a:endParaRPr lang="en-GB" sz="2800" dirty="0" smtClean="0"/>
              </a:p>
              <a:p>
                <a:pPr marL="0" indent="0">
                  <a:buNone/>
                </a:pPr>
                <a:r>
                  <a:rPr lang="en-GB" sz="2800" dirty="0" smtClean="0"/>
                  <a:t>where </a:t>
                </a:r>
                <a14:m>
                  <m:oMath xmlns:m="http://schemas.openxmlformats.org/officeDocument/2006/math">
                    <m:r>
                      <a:rPr lang="en-GB" sz="2800" b="0" i="1" smtClean="0">
                        <a:latin typeface="Cambria Math"/>
                      </a:rPr>
                      <m:t>𝑚</m:t>
                    </m:r>
                    <m:r>
                      <a:rPr lang="en-GB" sz="2800" b="0" i="1" smtClean="0">
                        <a:latin typeface="Cambria Math"/>
                      </a:rPr>
                      <m:t>=</m:t>
                    </m:r>
                  </m:oMath>
                </a14:m>
                <a:r>
                  <a:rPr lang="en-GB" sz="2800" dirty="0" smtClean="0"/>
                  <a:t> number of compounding periods per year.</a:t>
                </a:r>
                <a:endParaRPr lang="en-GB" sz="2800" dirty="0"/>
              </a:p>
              <a:p>
                <a:pPr marL="0" indent="0">
                  <a:buNone/>
                </a:pP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67544" y="1556792"/>
                <a:ext cx="8219256" cy="4569371"/>
              </a:xfrm>
              <a:blipFill rotWithShape="1">
                <a:blip r:embed="rId2" cstate="print"/>
                <a:stretch>
                  <a:fillRect l="-1558" t="-1333"/>
                </a:stretch>
              </a:blipFill>
            </p:spPr>
            <p:txBody>
              <a:bodyPr/>
              <a:lstStyle/>
              <a:p>
                <a:r>
                  <a:rPr lang="en-GB">
                    <a:noFill/>
                  </a:rPr>
                  <a:t> </a:t>
                </a:r>
              </a:p>
            </p:txBody>
          </p:sp>
        </mc:Fallback>
      </mc:AlternateContent>
      <p:sp>
        <p:nvSpPr>
          <p:cNvPr id="4" name="Title 1"/>
          <p:cNvSpPr>
            <a:spLocks noGrp="1"/>
          </p:cNvSpPr>
          <p:nvPr>
            <p:ph type="title"/>
          </p:nvPr>
        </p:nvSpPr>
        <p:spPr>
          <a:xfrm>
            <a:off x="323528" y="274638"/>
            <a:ext cx="8496944" cy="1143000"/>
          </a:xfrm>
        </p:spPr>
        <p:txBody>
          <a:bodyPr>
            <a:normAutofit/>
          </a:bodyPr>
          <a:lstStyle/>
          <a:p>
            <a:pPr algn="l"/>
            <a:r>
              <a:rPr lang="en-GB" sz="3600" u="sng" dirty="0" smtClean="0">
                <a:solidFill>
                  <a:schemeClr val="tx2"/>
                </a:solidFill>
              </a:rPr>
              <a:t>Compound interest cont’d</a:t>
            </a:r>
            <a:endParaRPr lang="en-GB" sz="3600" u="sng" dirty="0">
              <a:solidFill>
                <a:schemeClr val="tx2"/>
              </a:solidFill>
            </a:endParaRPr>
          </a:p>
        </p:txBody>
      </p:sp>
    </p:spTree>
    <p:extLst>
      <p:ext uri="{BB962C8B-B14F-4D97-AF65-F5344CB8AC3E}">
        <p14:creationId xmlns:p14="http://schemas.microsoft.com/office/powerpoint/2010/main" xmlns="" val="9168774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67544" y="1556792"/>
                <a:ext cx="8219256" cy="4569371"/>
              </a:xfrm>
            </p:spPr>
            <p:txBody>
              <a:bodyPr>
                <a:normAutofit/>
              </a:bodyPr>
              <a:lstStyle/>
              <a:p>
                <a:r>
                  <a:rPr lang="en-GB" sz="2800" dirty="0" smtClean="0"/>
                  <a:t>When compounding of interest is continuous means compounding is occurring all the time, i.e. there are infinite number of compounding periods each year. Then the following equation is used to compute the compounding amount.</a:t>
                </a:r>
                <a:endParaRPr lang="en-GB" sz="2800" dirty="0"/>
              </a:p>
              <a:p>
                <a:pPr marL="0" indent="0" algn="ctr">
                  <a:buNone/>
                </a:pPr>
                <a:r>
                  <a:rPr lang="en-GB" sz="2800" dirty="0" smtClean="0"/>
                  <a:t>  </a:t>
                </a:r>
                <a14:m>
                  <m:oMath xmlns:m="http://schemas.openxmlformats.org/officeDocument/2006/math">
                    <m:r>
                      <a:rPr lang="en-GB" sz="2800" b="0" i="1" smtClean="0">
                        <a:latin typeface="Cambria Math"/>
                      </a:rPr>
                      <m:t>𝑆</m:t>
                    </m:r>
                    <m:r>
                      <a:rPr lang="en-GB" sz="2800" b="0" i="1" smtClean="0">
                        <a:latin typeface="Cambria Math"/>
                      </a:rPr>
                      <m:t>=</m:t>
                    </m:r>
                    <m:r>
                      <a:rPr lang="en-GB" sz="2800" b="0" i="1" smtClean="0">
                        <a:latin typeface="Cambria Math"/>
                      </a:rPr>
                      <m:t>𝑓</m:t>
                    </m:r>
                    <m:d>
                      <m:dPr>
                        <m:ctrlPr>
                          <a:rPr lang="en-GB" sz="2800" b="0" i="1" smtClean="0">
                            <a:latin typeface="Cambria Math"/>
                          </a:rPr>
                        </m:ctrlPr>
                      </m:dPr>
                      <m:e>
                        <m:r>
                          <a:rPr lang="en-GB" sz="2800" b="0" i="1" smtClean="0">
                            <a:latin typeface="Cambria Math"/>
                          </a:rPr>
                          <m:t>𝑡</m:t>
                        </m:r>
                      </m:e>
                    </m:d>
                    <m:r>
                      <a:rPr lang="en-GB" sz="2800" b="0" i="1" smtClean="0">
                        <a:latin typeface="Cambria Math"/>
                      </a:rPr>
                      <m:t>=</m:t>
                    </m:r>
                    <m:r>
                      <a:rPr lang="en-GB" sz="2800" b="0" i="1" smtClean="0">
                        <a:latin typeface="Cambria Math"/>
                      </a:rPr>
                      <m:t>𝑃</m:t>
                    </m:r>
                    <m:sSup>
                      <m:sSupPr>
                        <m:ctrlPr>
                          <a:rPr lang="en-GB" sz="2800" b="0" i="1" smtClean="0">
                            <a:latin typeface="Cambria Math"/>
                          </a:rPr>
                        </m:ctrlPr>
                      </m:sSupPr>
                      <m:e>
                        <m:r>
                          <a:rPr lang="en-GB" sz="2800" b="0" i="1" smtClean="0">
                            <a:latin typeface="Cambria Math"/>
                          </a:rPr>
                          <m:t>𝑒</m:t>
                        </m:r>
                      </m:e>
                      <m:sup>
                        <m:r>
                          <a:rPr lang="en-GB" sz="2800" b="0" i="1" smtClean="0">
                            <a:latin typeface="Cambria Math"/>
                          </a:rPr>
                          <m:t>𝑖𝑡</m:t>
                        </m:r>
                      </m:sup>
                    </m:sSup>
                  </m:oMath>
                </a14:m>
                <a:endParaRPr lang="en-GB" sz="2800" b="0" dirty="0" smtClean="0"/>
              </a:p>
              <a:p>
                <a:pPr marL="0" indent="0">
                  <a:buNone/>
                </a:pPr>
                <a:r>
                  <a:rPr lang="en-GB" sz="2800" dirty="0" smtClean="0"/>
                  <a:t>In last example, we computed the amount that $1000 investment would grow to if invested at 8% per year for 25 years compounded annually. </a:t>
                </a:r>
                <a:endParaRPr lang="en-GB"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67544" y="1556792"/>
                <a:ext cx="8219256" cy="4569371"/>
              </a:xfrm>
              <a:blipFill rotWithShape="1">
                <a:blip r:embed="rId2" cstate="print"/>
                <a:stretch>
                  <a:fillRect l="-1558" t="-1333" r="-74"/>
                </a:stretch>
              </a:blipFill>
            </p:spPr>
            <p:txBody>
              <a:bodyPr/>
              <a:lstStyle/>
              <a:p>
                <a:r>
                  <a:rPr lang="en-GB">
                    <a:noFill/>
                  </a:rPr>
                  <a:t> </a:t>
                </a:r>
              </a:p>
            </p:txBody>
          </p:sp>
        </mc:Fallback>
      </mc:AlternateContent>
      <p:sp>
        <p:nvSpPr>
          <p:cNvPr id="4" name="Title 1"/>
          <p:cNvSpPr>
            <a:spLocks noGrp="1"/>
          </p:cNvSpPr>
          <p:nvPr>
            <p:ph type="title"/>
          </p:nvPr>
        </p:nvSpPr>
        <p:spPr>
          <a:xfrm>
            <a:off x="323528" y="274638"/>
            <a:ext cx="8496944" cy="1143000"/>
          </a:xfrm>
        </p:spPr>
        <p:txBody>
          <a:bodyPr>
            <a:normAutofit/>
          </a:bodyPr>
          <a:lstStyle/>
          <a:p>
            <a:pPr algn="l"/>
            <a:r>
              <a:rPr lang="en-GB" sz="3600" u="sng" dirty="0">
                <a:solidFill>
                  <a:schemeClr val="tx2"/>
                </a:solidFill>
              </a:rPr>
              <a:t>C</a:t>
            </a:r>
            <a:r>
              <a:rPr lang="en-GB" sz="3600" u="sng" dirty="0" smtClean="0">
                <a:solidFill>
                  <a:schemeClr val="tx2"/>
                </a:solidFill>
              </a:rPr>
              <a:t>ontinuous compounding</a:t>
            </a:r>
            <a:endParaRPr lang="en-GB" sz="3600" u="sng" dirty="0">
              <a:solidFill>
                <a:schemeClr val="tx2"/>
              </a:solidFill>
            </a:endParaRPr>
          </a:p>
        </p:txBody>
      </p:sp>
    </p:spTree>
    <p:extLst>
      <p:ext uri="{BB962C8B-B14F-4D97-AF65-F5344CB8AC3E}">
        <p14:creationId xmlns:p14="http://schemas.microsoft.com/office/powerpoint/2010/main" xmlns="" val="41233894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u="sng" dirty="0" smtClean="0">
                <a:solidFill>
                  <a:schemeClr val="tx2"/>
                </a:solidFill>
              </a:rPr>
              <a:t>(Continuous compounding) cont’d:</a:t>
            </a:r>
          </a:p>
          <a:p>
            <a:pPr>
              <a:buNone/>
            </a:pPr>
            <a:endParaRPr lang="en-GB" sz="2800" u="sng" dirty="0">
              <a:solidFill>
                <a:schemeClr val="tx2"/>
              </a:solidFill>
            </a:endParaRPr>
          </a:p>
          <a:p>
            <a:r>
              <a:rPr lang="en-GB" sz="2800" dirty="0" smtClean="0"/>
              <a:t>If the $1,000 earns 8% per year compounded continuously, it will grow to a sum </a:t>
            </a:r>
          </a:p>
          <a:p>
            <a:endParaRPr lang="en-GB" sz="2800" dirty="0"/>
          </a:p>
          <a:p>
            <a:endParaRPr lang="en-GB" sz="2800" dirty="0" smtClean="0"/>
          </a:p>
          <a:p>
            <a:endParaRPr lang="en-GB" sz="2800" dirty="0"/>
          </a:p>
          <a:p>
            <a:endParaRPr lang="en-GB" sz="2800" dirty="0" smtClean="0"/>
          </a:p>
          <a:p>
            <a:endParaRPr lang="en-GB" sz="2800" dirty="0" smtClean="0"/>
          </a:p>
          <a:p>
            <a:pPr>
              <a:buNone/>
            </a:pPr>
            <a:endParaRPr lang="en-GB" sz="2800" dirty="0" smtClean="0"/>
          </a:p>
          <a:p>
            <a:pPr>
              <a:buNone/>
            </a:pPr>
            <a:endParaRPr lang="en-GB" sz="2800" u="sng" dirty="0" smtClean="0">
              <a:solidFill>
                <a:schemeClr val="tx2"/>
              </a:solidFill>
            </a:endParaRPr>
          </a:p>
          <a:p>
            <a:pPr>
              <a:buNone/>
            </a:pPr>
            <a:endParaRPr lang="en-GB" sz="2800" u="sng" dirty="0" smtClean="0">
              <a:solidFill>
                <a:schemeClr val="tx2"/>
              </a:solidFill>
            </a:endParaRPr>
          </a:p>
        </p:txBody>
      </p:sp>
    </p:spTree>
    <p:extLst>
      <p:ext uri="{BB962C8B-B14F-4D97-AF65-F5344CB8AC3E}">
        <p14:creationId xmlns:p14="http://schemas.microsoft.com/office/powerpoint/2010/main" xmlns="" val="176682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GB" sz="2800" u="sng" dirty="0" smtClean="0">
                <a:solidFill>
                  <a:schemeClr val="tx2"/>
                </a:solidFill>
              </a:rPr>
              <a:t>(Continuous compounding) cont’d:</a:t>
            </a:r>
          </a:p>
          <a:p>
            <a:pPr>
              <a:buNone/>
            </a:pPr>
            <a:endParaRPr lang="en-GB" sz="2800" u="sng" dirty="0">
              <a:solidFill>
                <a:schemeClr val="tx2"/>
              </a:solidFill>
            </a:endParaRPr>
          </a:p>
          <a:p>
            <a:pPr>
              <a:buNone/>
            </a:pPr>
            <a:endParaRPr lang="en-GB" sz="2800" dirty="0" smtClean="0"/>
          </a:p>
          <a:p>
            <a:endParaRPr lang="en-GB" sz="2800" dirty="0"/>
          </a:p>
          <a:p>
            <a:endParaRPr lang="en-GB" sz="2800" dirty="0" smtClean="0"/>
          </a:p>
          <a:p>
            <a:endParaRPr lang="en-GB" sz="2800" dirty="0" smtClean="0"/>
          </a:p>
          <a:p>
            <a:pPr>
              <a:buNone/>
            </a:pPr>
            <a:endParaRPr lang="en-GB" sz="2800" dirty="0" smtClean="0"/>
          </a:p>
          <a:p>
            <a:pPr>
              <a:buNone/>
            </a:pPr>
            <a:endParaRPr lang="en-GB" sz="2800" u="sng" dirty="0" smtClean="0">
              <a:solidFill>
                <a:schemeClr val="tx2"/>
              </a:solidFill>
            </a:endParaRPr>
          </a:p>
          <a:p>
            <a:pPr>
              <a:buNone/>
            </a:pPr>
            <a:endParaRPr lang="en-GB" sz="2800" u="sng" dirty="0" smtClean="0">
              <a:solidFill>
                <a:schemeClr val="tx2"/>
              </a:solidFill>
            </a:endParaRPr>
          </a:p>
        </p:txBody>
      </p:sp>
    </p:spTree>
    <p:extLst>
      <p:ext uri="{BB962C8B-B14F-4D97-AF65-F5344CB8AC3E}">
        <p14:creationId xmlns:p14="http://schemas.microsoft.com/office/powerpoint/2010/main" xmlns="" val="23649370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Example(population growth process)</a:t>
            </a:r>
            <a:endParaRPr lang="en-GB" sz="3600" u="sng" dirty="0">
              <a:solidFill>
                <a:schemeClr val="tx2"/>
              </a:solidFill>
            </a:endParaRPr>
          </a:p>
        </p:txBody>
      </p:sp>
      <mc:AlternateContent xmlns:mc="http://schemas.openxmlformats.org/markup-compatibility/2006">
        <mc:Choice xmlns:a14="http://schemas.microsoft.com/office/drawing/2010/main" xmlns="" Requires="a14">
          <p:sp>
            <p:nvSpPr>
              <p:cNvPr id="3" name="Content Placeholder 2"/>
              <p:cNvSpPr>
                <a:spLocks noGrp="1"/>
              </p:cNvSpPr>
              <p:nvPr>
                <p:ph idx="1"/>
              </p:nvPr>
            </p:nvSpPr>
            <p:spPr/>
            <p:txBody>
              <a:bodyPr>
                <a:normAutofit lnSpcReduction="10000"/>
              </a:bodyPr>
              <a:lstStyle/>
              <a:p>
                <a:r>
                  <a:rPr lang="en-GB" sz="2800" dirty="0" smtClean="0"/>
                  <a:t>This function characterized by a constant percentage  of increase in the value over time. </a:t>
                </a:r>
              </a:p>
              <a:p>
                <a:r>
                  <a:rPr lang="en-GB" sz="2800" dirty="0" smtClean="0"/>
                  <a:t>Such process may be describe by the general function;</a:t>
                </a:r>
              </a:p>
              <a:p>
                <a:pPr marL="0" indent="0">
                  <a:buNone/>
                </a:pPr>
                <a:endParaRPr lang="en-GB" sz="2800" dirty="0"/>
              </a:p>
              <a:p>
                <a:pPr marL="0" indent="0">
                  <a:buNone/>
                </a:pPr>
                <a:r>
                  <a:rPr lang="en-GB" sz="2800" dirty="0" smtClean="0"/>
                  <a:t>here </a:t>
                </a:r>
                <a14:m>
                  <m:oMath xmlns:m="http://schemas.openxmlformats.org/officeDocument/2006/math">
                    <m:r>
                      <a:rPr lang="en-GB" sz="2800" b="0" i="1" smtClean="0">
                        <a:latin typeface="Cambria Math"/>
                      </a:rPr>
                      <m:t>𝑉</m:t>
                    </m:r>
                  </m:oMath>
                </a14:m>
                <a:r>
                  <a:rPr lang="en-GB" sz="2800" dirty="0" smtClean="0"/>
                  <a:t>= value of function at time </a:t>
                </a:r>
                <a14:m>
                  <m:oMath xmlns:m="http://schemas.openxmlformats.org/officeDocument/2006/math">
                    <m:r>
                      <a:rPr lang="en-GB" sz="2800" b="0" i="1" smtClean="0">
                        <a:latin typeface="Cambria Math"/>
                      </a:rPr>
                      <m:t>𝑡</m:t>
                    </m:r>
                  </m:oMath>
                </a14:m>
                <a:r>
                  <a:rPr lang="en-GB" sz="2800" dirty="0" smtClean="0"/>
                  <a:t>,</a:t>
                </a:r>
              </a:p>
              <a:p>
                <a:pPr marL="0" indent="0">
                  <a:buNone/>
                </a:pPr>
                <a:r>
                  <a:rPr lang="en-GB" sz="2800" dirty="0" smtClean="0"/>
                  <a:t> </a:t>
                </a:r>
                <a14:m>
                  <m:oMath xmlns:m="http://schemas.openxmlformats.org/officeDocument/2006/math">
                    <m:sSub>
                      <m:sSubPr>
                        <m:ctrlPr>
                          <a:rPr lang="en-GB" sz="2800" b="0" i="1" smtClean="0">
                            <a:latin typeface="Cambria Math"/>
                          </a:rPr>
                        </m:ctrlPr>
                      </m:sSubPr>
                      <m:e>
                        <m:r>
                          <a:rPr lang="en-GB" sz="2800" b="0" i="1" smtClean="0">
                            <a:latin typeface="Cambria Math"/>
                          </a:rPr>
                          <m:t>𝑉</m:t>
                        </m:r>
                      </m:e>
                      <m:sub>
                        <m:r>
                          <a:rPr lang="en-GB" sz="2800" b="0" i="1" smtClean="0">
                            <a:latin typeface="Cambria Math"/>
                          </a:rPr>
                          <m:t>0</m:t>
                        </m:r>
                      </m:sub>
                    </m:sSub>
                  </m:oMath>
                </a14:m>
                <a:r>
                  <a:rPr lang="en-GB" sz="2800" dirty="0" smtClean="0"/>
                  <a:t>= value of function at time </a:t>
                </a:r>
                <a14:m>
                  <m:oMath xmlns:m="http://schemas.openxmlformats.org/officeDocument/2006/math">
                    <m:r>
                      <a:rPr lang="en-GB" sz="2800" b="0" i="1" smtClean="0">
                        <a:latin typeface="Cambria Math"/>
                      </a:rPr>
                      <m:t>𝑡</m:t>
                    </m:r>
                    <m:r>
                      <a:rPr lang="en-GB" sz="2800" b="0" i="1" smtClean="0">
                        <a:latin typeface="Cambria Math"/>
                      </a:rPr>
                      <m:t>=0,</m:t>
                    </m:r>
                  </m:oMath>
                </a14:m>
                <a:endParaRPr lang="en-GB" sz="2800" b="0" dirty="0" smtClean="0"/>
              </a:p>
              <a:p>
                <a:pPr marL="0" indent="0">
                  <a:buNone/>
                </a:pPr>
                <a14:m>
                  <m:oMath xmlns:m="http://schemas.openxmlformats.org/officeDocument/2006/math">
                    <m:r>
                      <a:rPr lang="en-GB" sz="2800" b="0" i="1" smtClean="0">
                        <a:latin typeface="Cambria Math"/>
                      </a:rPr>
                      <m:t>𝑘</m:t>
                    </m:r>
                  </m:oMath>
                </a14:m>
                <a:r>
                  <a:rPr lang="en-GB" sz="2800" dirty="0" smtClean="0"/>
                  <a:t> = percentage rate of growth,</a:t>
                </a:r>
              </a:p>
              <a:p>
                <a:pPr marL="0" indent="0">
                  <a:buNone/>
                </a:pPr>
                <a14:m>
                  <m:oMath xmlns:m="http://schemas.openxmlformats.org/officeDocument/2006/math">
                    <m:r>
                      <a:rPr lang="en-GB" sz="2800" b="0" i="1" smtClean="0">
                        <a:latin typeface="Cambria Math"/>
                      </a:rPr>
                      <m:t>𝑡</m:t>
                    </m:r>
                    <m:r>
                      <a:rPr lang="en-GB" sz="2800" b="0" i="1" smtClean="0">
                        <a:latin typeface="Cambria Math"/>
                      </a:rPr>
                      <m:t>=</m:t>
                    </m:r>
                  </m:oMath>
                </a14:m>
                <a:r>
                  <a:rPr lang="en-GB" sz="2800" dirty="0" smtClean="0"/>
                  <a:t> time measured in the appropriate units(hours, days, weeks, years, etc.)</a:t>
                </a:r>
                <a:endParaRPr lang="en-GB" sz="2800" dirty="0"/>
              </a:p>
              <a:p>
                <a:endParaRPr lang="en-GB" sz="2800" i="1"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cstate="print"/>
                <a:stretch>
                  <a:fillRect l="-1481" t="-2291" b="-12264"/>
                </a:stretch>
              </a:blipFill>
            </p:spPr>
            <p:txBody>
              <a:bodyPr/>
              <a:lstStyle/>
              <a:p>
                <a:r>
                  <a:rPr lang="en-GB">
                    <a:noFill/>
                  </a:rPr>
                  <a:t> </a:t>
                </a:r>
              </a:p>
            </p:txBody>
          </p:sp>
        </mc:Fallback>
      </mc:AlternateContent>
    </p:spTree>
    <p:extLst>
      <p:ext uri="{BB962C8B-B14F-4D97-AF65-F5344CB8AC3E}">
        <p14:creationId xmlns:p14="http://schemas.microsoft.com/office/powerpoint/2010/main" xmlns="" val="18540039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 Cont’d</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r>
              <a:rPr lang="en-GB" sz="2800" dirty="0" smtClean="0"/>
              <a:t>The population of a country was 100 million in 1990 and is growing at the constant rate of 4 per cent per year. </a:t>
            </a:r>
            <a:endParaRPr lang="en-GB" sz="2800" dirty="0"/>
          </a:p>
        </p:txBody>
      </p:sp>
    </p:spTree>
    <p:extLst>
      <p:ext uri="{BB962C8B-B14F-4D97-AF65-F5344CB8AC3E}">
        <p14:creationId xmlns:p14="http://schemas.microsoft.com/office/powerpoint/2010/main" xmlns="" val="21611481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642918"/>
                <a:ext cx="8229600" cy="5483245"/>
              </a:xfrm>
            </p:spPr>
            <p:txBody>
              <a:bodyPr>
                <a:normAutofit/>
              </a:bodyPr>
              <a:lstStyle/>
              <a:p>
                <a:pPr>
                  <a:buNone/>
                </a:pPr>
                <a:r>
                  <a:rPr lang="en-GB" sz="2800" u="sng" dirty="0" smtClean="0">
                    <a:solidFill>
                      <a:schemeClr val="tx2"/>
                    </a:solidFill>
                  </a:rPr>
                  <a:t>Decay functions (price of a machinery):</a:t>
                </a:r>
              </a:p>
              <a:p>
                <a:pPr>
                  <a:buNone/>
                </a:pPr>
                <a:r>
                  <a:rPr lang="en-GB" sz="2800" dirty="0" smtClean="0"/>
                  <a:t>The general </a:t>
                </a:r>
                <a:r>
                  <a:rPr lang="en-GB" sz="2800" dirty="0" smtClean="0"/>
                  <a:t>form of the exponential decay function </a:t>
                </a:r>
                <a:r>
                  <a:rPr lang="en-GB" sz="2800" dirty="0" smtClean="0"/>
                  <a:t>is </a:t>
                </a:r>
              </a:p>
              <a:p>
                <a:pPr>
                  <a:buNone/>
                </a:pPr>
                <a:endParaRPr lang="en-GB" sz="2800" dirty="0"/>
              </a:p>
              <a:p>
                <a:pPr>
                  <a:buNone/>
                </a:pPr>
                <a:r>
                  <a:rPr lang="en-GB" sz="2800" dirty="0" smtClean="0"/>
                  <a:t>The resale value </a:t>
                </a:r>
                <a14:m>
                  <m:oMath xmlns:m="http://schemas.openxmlformats.org/officeDocument/2006/math">
                    <m:r>
                      <a:rPr lang="en-GB" sz="2800" b="0" i="1" smtClean="0">
                        <a:latin typeface="Cambria Math"/>
                      </a:rPr>
                      <m:t>𝑉</m:t>
                    </m:r>
                  </m:oMath>
                </a14:m>
                <a:r>
                  <a:rPr lang="en-GB" sz="2800" dirty="0" smtClean="0"/>
                  <a:t> of certain type of industrial equipment has been found to behave according to the function </a:t>
                </a:r>
              </a:p>
              <a:p>
                <a:pPr>
                  <a:buNone/>
                </a:pPr>
                <a14:m>
                  <m:oMathPara xmlns:m="http://schemas.openxmlformats.org/officeDocument/2006/math">
                    <m:oMathParaPr>
                      <m:jc m:val="centerGroup"/>
                    </m:oMathParaPr>
                    <m:oMath xmlns:m="http://schemas.openxmlformats.org/officeDocument/2006/math">
                      <m:r>
                        <a:rPr lang="en-GB" sz="2800" b="0" i="1" smtClean="0">
                          <a:latin typeface="Cambria Math"/>
                        </a:rPr>
                        <m:t>𝑉</m:t>
                      </m:r>
                      <m:r>
                        <a:rPr lang="en-GB" sz="2800" b="0" i="1" smtClean="0">
                          <a:latin typeface="Cambria Math"/>
                        </a:rPr>
                        <m:t>=</m:t>
                      </m:r>
                      <m:r>
                        <a:rPr lang="en-GB" sz="2800" b="0" i="1" smtClean="0">
                          <a:latin typeface="Cambria Math"/>
                        </a:rPr>
                        <m:t>𝑓</m:t>
                      </m:r>
                      <m:d>
                        <m:dPr>
                          <m:ctrlPr>
                            <a:rPr lang="en-GB" sz="2800" b="0" i="1" smtClean="0">
                              <a:latin typeface="Cambria Math"/>
                            </a:rPr>
                          </m:ctrlPr>
                        </m:dPr>
                        <m:e>
                          <m:r>
                            <a:rPr lang="en-GB" sz="2800" b="0" i="1" smtClean="0">
                              <a:latin typeface="Cambria Math"/>
                            </a:rPr>
                            <m:t>𝑡</m:t>
                          </m:r>
                        </m:e>
                      </m:d>
                      <m:r>
                        <a:rPr lang="en-GB" sz="2800" b="0" i="1" smtClean="0">
                          <a:latin typeface="Cambria Math"/>
                        </a:rPr>
                        <m:t>=</m:t>
                      </m:r>
                    </m:oMath>
                  </m:oMathPara>
                </a14:m>
                <a:endParaRPr lang="en-GB" sz="2800" dirty="0" smtClean="0"/>
              </a:p>
              <a:p>
                <a:pPr marL="514350" indent="-514350">
                  <a:buFont typeface="+mj-lt"/>
                  <a:buAutoNum type="alphaLcParenR"/>
                </a:pPr>
                <a:r>
                  <a:rPr lang="en-GB" sz="2800" dirty="0" smtClean="0"/>
                  <a:t>Find original value of the price of </a:t>
                </a:r>
                <a:r>
                  <a:rPr lang="en-GB" sz="2800" dirty="0" err="1" smtClean="0"/>
                  <a:t>eqiupment</a:t>
                </a:r>
                <a:r>
                  <a:rPr lang="en-GB" sz="2800" dirty="0" smtClean="0"/>
                  <a:t>.</a:t>
                </a:r>
              </a:p>
              <a:p>
                <a:pPr marL="514350" indent="-514350">
                  <a:buFont typeface="+mj-lt"/>
                  <a:buAutoNum type="alphaLcParenR"/>
                </a:pPr>
                <a:endParaRPr lang="en-GB" sz="2800" dirty="0"/>
              </a:p>
              <a:p>
                <a:pPr marL="514350" indent="-514350">
                  <a:buFont typeface="+mj-lt"/>
                  <a:buAutoNum type="alphaLcParenR"/>
                </a:pPr>
                <a:r>
                  <a:rPr lang="en-GB" sz="2800" dirty="0" smtClean="0"/>
                  <a:t>Its value after 5 years.</a:t>
                </a:r>
                <a:endParaRPr lang="en-GB" sz="2800" dirty="0" smtClean="0"/>
              </a:p>
              <a:p>
                <a:pPr>
                  <a:buNone/>
                </a:pPr>
                <a:endParaRPr lang="en-GB" sz="2800" dirty="0" smtClean="0"/>
              </a:p>
              <a:p>
                <a:pPr>
                  <a:buNone/>
                </a:pPr>
                <a:endParaRPr lang="en-GB" sz="2800" dirty="0" smtClean="0"/>
              </a:p>
              <a:p>
                <a:pPr>
                  <a:buNone/>
                </a:pPr>
                <a:endParaRPr lang="en-GB" sz="2800" u="sng" dirty="0" smtClean="0">
                  <a:solidFill>
                    <a:schemeClr val="tx2"/>
                  </a:solidFill>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642918"/>
                <a:ext cx="8229600" cy="5483245"/>
              </a:xfrm>
              <a:blipFill rotWithShape="1">
                <a:blip r:embed="rId3" cstate="print"/>
                <a:stretch>
                  <a:fillRect l="-1481" t="-1111" r="-2370" b="-27667"/>
                </a:stretch>
              </a:blipFill>
            </p:spPr>
            <p:txBody>
              <a:bodyPr/>
              <a:lstStyle/>
              <a:p>
                <a:r>
                  <a:rPr lang="en-GB">
                    <a:noFill/>
                  </a:rPr>
                  <a:t> </a:t>
                </a:r>
              </a:p>
            </p:txBody>
          </p:sp>
        </mc:Fallback>
      </mc:AlternateContent>
    </p:spTree>
    <p:extLst>
      <p:ext uri="{BB962C8B-B14F-4D97-AF65-F5344CB8AC3E}">
        <p14:creationId xmlns:p14="http://schemas.microsoft.com/office/powerpoint/2010/main" xmlns="" val="400379978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Summary</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Properties of exponents and radicals</a:t>
            </a:r>
          </a:p>
          <a:p>
            <a:r>
              <a:rPr lang="en-GB" sz="2800" dirty="0" smtClean="0"/>
              <a:t>Exponential functions</a:t>
            </a:r>
          </a:p>
          <a:p>
            <a:r>
              <a:rPr lang="en-GB" sz="2800" dirty="0" smtClean="0"/>
              <a:t>Exponential functions with base </a:t>
            </a:r>
            <a:r>
              <a:rPr lang="en-GB" sz="2800" i="1" dirty="0" smtClean="0"/>
              <a:t>e</a:t>
            </a:r>
            <a:endParaRPr lang="en-GB" sz="2800" dirty="0" smtClean="0"/>
          </a:p>
          <a:p>
            <a:r>
              <a:rPr lang="en-GB" sz="2800" dirty="0" smtClean="0"/>
              <a:t>Applications of exponential functions</a:t>
            </a:r>
            <a:endParaRPr lang="en-GB"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Next Lecture</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dirty="0" smtClean="0"/>
              <a:t>Interest</a:t>
            </a:r>
          </a:p>
          <a:p>
            <a:r>
              <a:rPr lang="en-GB" sz="2800" dirty="0" smtClean="0"/>
              <a:t>Simple interest</a:t>
            </a:r>
          </a:p>
          <a:p>
            <a:r>
              <a:rPr lang="en-GB" sz="2800" dirty="0" smtClean="0"/>
              <a:t>Compound interest</a:t>
            </a:r>
          </a:p>
          <a:p>
            <a:r>
              <a:rPr lang="en-GB" sz="2800" dirty="0" smtClean="0"/>
              <a:t>Graphical comparison</a:t>
            </a:r>
          </a:p>
          <a:p>
            <a:r>
              <a:rPr lang="en-GB" sz="2800" smtClean="0"/>
              <a:t>Single payment and its computations</a:t>
            </a:r>
            <a:endParaRPr lang="en-GB" sz="2800" dirty="0"/>
          </a:p>
          <a:p>
            <a:endParaRPr lang="en-GB" sz="2800" dirty="0"/>
          </a:p>
        </p:txBody>
      </p:sp>
    </p:spTree>
    <p:extLst>
      <p:ext uri="{BB962C8B-B14F-4D97-AF65-F5344CB8AC3E}">
        <p14:creationId xmlns:p14="http://schemas.microsoft.com/office/powerpoint/2010/main" xmlns="" val="8338390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1209</TotalTime>
  <Words>500</Words>
  <Application>Microsoft Office PowerPoint</Application>
  <PresentationFormat>On-screen Show (4:3)</PresentationFormat>
  <Paragraphs>88</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Business Mathematics  MTH-367 </vt:lpstr>
      <vt:lpstr>Chapter 7</vt:lpstr>
      <vt:lpstr>Main topics </vt:lpstr>
      <vt:lpstr>Objectives </vt:lpstr>
      <vt:lpstr>Properties of exponents and radicals</vt:lpstr>
      <vt:lpstr>Exponential Function</vt:lpstr>
      <vt:lpstr> </vt:lpstr>
      <vt:lpstr>Slide 8</vt:lpstr>
      <vt:lpstr>Graphs of exponential functions</vt:lpstr>
      <vt:lpstr> </vt:lpstr>
      <vt:lpstr>Slide 11</vt:lpstr>
      <vt:lpstr>Base e exponential functions</vt:lpstr>
      <vt:lpstr>Slide 13</vt:lpstr>
      <vt:lpstr>Conversion to base e</vt:lpstr>
      <vt:lpstr>Slide 15</vt:lpstr>
      <vt:lpstr>Applications of exponential functions</vt:lpstr>
      <vt:lpstr>Applications of exponential functions</vt:lpstr>
      <vt:lpstr>Example (Compound interest)</vt:lpstr>
      <vt:lpstr>Compound interest cont’d</vt:lpstr>
      <vt:lpstr>Compound interest cont’d</vt:lpstr>
      <vt:lpstr>Compound interest cont’d</vt:lpstr>
      <vt:lpstr>Compound interest cont’d</vt:lpstr>
      <vt:lpstr>Continuous compounding</vt:lpstr>
      <vt:lpstr>Slide 24</vt:lpstr>
      <vt:lpstr>Slide 25</vt:lpstr>
      <vt:lpstr>Example(population growth process)</vt:lpstr>
      <vt:lpstr>Example Cont’d</vt:lpstr>
      <vt:lpstr>Slide 28</vt:lpstr>
      <vt:lpstr>Summary </vt:lpstr>
      <vt:lpstr>Next Lecture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106</cp:revision>
  <dcterms:created xsi:type="dcterms:W3CDTF">2012-06-03T17:31:20Z</dcterms:created>
  <dcterms:modified xsi:type="dcterms:W3CDTF">2012-12-15T05:50:06Z</dcterms:modified>
</cp:coreProperties>
</file>