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58" r:id="rId3"/>
    <p:sldId id="257" r:id="rId4"/>
    <p:sldId id="259" r:id="rId5"/>
    <p:sldId id="260" r:id="rId6"/>
    <p:sldId id="261" r:id="rId7"/>
    <p:sldId id="262" r:id="rId8"/>
    <p:sldId id="268" r:id="rId9"/>
    <p:sldId id="270" r:id="rId10"/>
    <p:sldId id="271" r:id="rId11"/>
    <p:sldId id="272" r:id="rId12"/>
    <p:sldId id="273" r:id="rId13"/>
    <p:sldId id="296" r:id="rId14"/>
    <p:sldId id="282" r:id="rId15"/>
    <p:sldId id="284" r:id="rId16"/>
    <p:sldId id="288" r:id="rId17"/>
    <p:sldId id="297" r:id="rId18"/>
    <p:sldId id="298" r:id="rId19"/>
    <p:sldId id="301" r:id="rId20"/>
    <p:sldId id="302" r:id="rId21"/>
    <p:sldId id="303" r:id="rId22"/>
    <p:sldId id="304" r:id="rId23"/>
    <p:sldId id="305" r:id="rId24"/>
    <p:sldId id="323" r:id="rId25"/>
    <p:sldId id="309" r:id="rId26"/>
    <p:sldId id="325" r:id="rId27"/>
    <p:sldId id="326" r:id="rId28"/>
    <p:sldId id="336" r:id="rId29"/>
    <p:sldId id="321" r:id="rId30"/>
    <p:sldId id="324" r:id="rId31"/>
    <p:sldId id="307" r:id="rId32"/>
    <p:sldId id="334" r:id="rId33"/>
    <p:sldId id="294" r:id="rId34"/>
    <p:sldId id="33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B7213-6D3D-45BC-9931-CE4E2ADCCD36}" type="datetimeFigureOut">
              <a:rPr lang="en-US" smtClean="0"/>
              <a:pPr/>
              <a:t>12/14/2012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4C500-3736-41E7-B17A-051CBF0B79E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Arial" pitchFamily="34" charset="0"/>
                <a:cs typeface="Arial" pitchFamily="34" charset="0"/>
              </a:rPr>
              <a:t>Business Mathematics </a:t>
            </a:r>
            <a:br>
              <a:rPr lang="en-GB" b="1" dirty="0">
                <a:latin typeface="Arial" pitchFamily="34" charset="0"/>
                <a:cs typeface="Arial" pitchFamily="34" charset="0"/>
              </a:rPr>
            </a:br>
            <a:r>
              <a:rPr lang="en-GB" b="1" dirty="0" smtClean="0">
                <a:latin typeface="Arial" pitchFamily="34" charset="0"/>
                <a:cs typeface="Arial" pitchFamily="34" charset="0"/>
              </a:rPr>
              <a:t>MTH-367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7</a:t>
            </a:r>
            <a:endParaRPr lang="en-GB" sz="4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587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6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Quadratic and Polynomial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Generally, introduce the reader to nonlinear functions</a:t>
            </a:r>
          </a:p>
          <a:p>
            <a:r>
              <a:rPr lang="en-GB" dirty="0" smtClean="0"/>
              <a:t>More specifically, provide an understanding of the algebraic and graphical characteristics of quadratic and polynomial functions</a:t>
            </a:r>
          </a:p>
          <a:p>
            <a:r>
              <a:rPr lang="en-GB" dirty="0" smtClean="0"/>
              <a:t>Illustrate a variety of applications of these types of functions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Linear Depreciation</a:t>
            </a:r>
          </a:p>
          <a:p>
            <a:r>
              <a:rPr lang="en-US" dirty="0"/>
              <a:t>Linear demand functions</a:t>
            </a:r>
          </a:p>
          <a:p>
            <a:r>
              <a:rPr lang="en-US" dirty="0"/>
              <a:t>Linear supply functions</a:t>
            </a:r>
          </a:p>
          <a:p>
            <a:r>
              <a:rPr lang="en-US" dirty="0"/>
              <a:t>Market equilibrium</a:t>
            </a:r>
          </a:p>
          <a:p>
            <a:r>
              <a:rPr lang="en-US" dirty="0"/>
              <a:t>Break-even </a:t>
            </a:r>
            <a:r>
              <a:rPr lang="en-US" dirty="0" smtClean="0"/>
              <a:t>models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Quadratic functions and their characteristics</a:t>
            </a:r>
          </a:p>
          <a:p>
            <a:r>
              <a:rPr lang="en-GB" dirty="0" smtClean="0"/>
              <a:t>Graphical representation</a:t>
            </a:r>
          </a:p>
          <a:p>
            <a:r>
              <a:rPr lang="en-GB" dirty="0" smtClean="0"/>
              <a:t>Applications of quadratic functions as revenue function, demand function, supply functions.</a:t>
            </a:r>
            <a:endParaRPr lang="en-GB" dirty="0"/>
          </a:p>
          <a:p>
            <a:r>
              <a:rPr lang="en-GB" dirty="0"/>
              <a:t>Polynomial function</a:t>
            </a:r>
          </a:p>
          <a:p>
            <a:r>
              <a:rPr lang="en-GB" dirty="0" smtClean="0"/>
              <a:t>Application of rational functions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2"/>
            <a:ext cx="8075240" cy="420933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We focused on linear and non linear mathematics and linear mathematics is very useful and convenient.</a:t>
            </a:r>
          </a:p>
          <a:p>
            <a:r>
              <a:rPr lang="en-GB" sz="2800" dirty="0"/>
              <a:t>T</a:t>
            </a:r>
            <a:r>
              <a:rPr lang="en-GB" sz="2800" dirty="0" smtClean="0"/>
              <a:t>here are many phenomena which do not behave in a linear manner and can not be approximated by using linear functions.</a:t>
            </a:r>
          </a:p>
          <a:p>
            <a:r>
              <a:rPr lang="en-GB" sz="2800" dirty="0" smtClean="0"/>
              <a:t>We need to introduce nonlinear functions.</a:t>
            </a:r>
          </a:p>
          <a:p>
            <a:r>
              <a:rPr lang="en-GB" sz="2800" dirty="0" smtClean="0"/>
              <a:t>One of the more common nonlinear function is the quadratic function. </a:t>
            </a:r>
            <a:endParaRPr lang="en-GB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Why Quadratic Functions?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u="sng" dirty="0" smtClean="0">
                <a:solidFill>
                  <a:schemeClr val="tx2"/>
                </a:solidFill>
              </a:rPr>
              <a:t>Definition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sz="2800" dirty="0" smtClean="0"/>
              <a:t>A </a:t>
            </a:r>
            <a:r>
              <a:rPr lang="en-GB" sz="2800" b="1" i="1" dirty="0" smtClean="0"/>
              <a:t>quadratic function</a:t>
            </a:r>
            <a:r>
              <a:rPr lang="en-GB" sz="2800" dirty="0" smtClean="0"/>
              <a:t> involving one independent variable x and the dependent variable y has the general form</a:t>
            </a:r>
          </a:p>
          <a:p>
            <a:pPr>
              <a:buNone/>
            </a:pPr>
            <a:endParaRPr lang="en-GB" sz="2800" u="sng" dirty="0"/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r>
              <a:rPr lang="en-GB" sz="2800" dirty="0"/>
              <a:t>O</a:t>
            </a:r>
            <a:r>
              <a:rPr lang="en-GB" sz="2800" dirty="0" smtClean="0"/>
              <a:t>bserve that the coefficient of     can not be equal zero.</a:t>
            </a:r>
          </a:p>
          <a:p>
            <a:pPr>
              <a:buNone/>
            </a:pPr>
            <a:r>
              <a:rPr lang="en-GB" sz="2800" dirty="0" smtClean="0"/>
              <a:t>Clearly, if                       then our equation reduces to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u="sng" dirty="0" smtClean="0"/>
              <a:t> </a:t>
            </a:r>
            <a:endParaRPr lang="en-GB" sz="2800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Graphical Representation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Recall that all linear functions are graphed as straight lines. What would be the graph of quadratic functions?</a:t>
                </a:r>
              </a:p>
              <a:p>
                <a:r>
                  <a:rPr lang="en-GB" sz="2800" dirty="0" smtClean="0"/>
                  <a:t>A straight line or a curve?</a:t>
                </a:r>
              </a:p>
              <a:p>
                <a:r>
                  <a:rPr lang="en-GB" sz="2800" dirty="0" smtClean="0"/>
                  <a:t>All quadratic functions have graphs as curves called </a:t>
                </a:r>
                <a:r>
                  <a:rPr lang="en-GB" sz="2800" b="1" i="1" dirty="0" smtClean="0"/>
                  <a:t>parabolas</a:t>
                </a:r>
                <a:r>
                  <a:rPr lang="en-GB" sz="2800" dirty="0" smtClean="0"/>
                  <a:t>.</a:t>
                </a:r>
              </a:p>
              <a:p>
                <a:pPr>
                  <a:buNone/>
                </a:pPr>
                <a:r>
                  <a:rPr lang="en-GB" sz="2800" dirty="0" smtClean="0"/>
                  <a:t>e.g. consider the function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 smtClean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556792"/>
                <a:ext cx="8363272" cy="4569371"/>
              </a:xfrm>
            </p:spPr>
            <p:txBody>
              <a:bodyPr>
                <a:normAutofit/>
              </a:bodyPr>
              <a:lstStyle/>
              <a:p>
                <a:r>
                  <a:rPr lang="en-GB" sz="2800" dirty="0" smtClean="0"/>
                  <a:t>A </a:t>
                </a:r>
                <a:r>
                  <a:rPr lang="en-GB" sz="2800" dirty="0" smtClean="0"/>
                  <a:t>parabola which opens “upward” is said to be </a:t>
                </a:r>
                <a:r>
                  <a:rPr lang="en-GB" sz="2800" b="1" i="1" dirty="0" smtClean="0"/>
                  <a:t>concave up.</a:t>
                </a:r>
                <a:endParaRPr lang="en-GB" sz="2800" i="1" u="sng" dirty="0" smtClean="0"/>
              </a:p>
              <a:p>
                <a:r>
                  <a:rPr lang="en-GB" sz="2800" dirty="0" smtClean="0"/>
                  <a:t>A parabola which opens “downward” is said to be </a:t>
                </a:r>
                <a:r>
                  <a:rPr lang="en-GB" sz="2800" b="1" i="1" dirty="0" smtClean="0"/>
                  <a:t>concave down.</a:t>
                </a:r>
              </a:p>
              <a:p>
                <a:r>
                  <a:rPr lang="en-GB" sz="2800" dirty="0" smtClean="0"/>
                  <a:t>The point at which a parabola either </a:t>
                </a:r>
                <a:r>
                  <a:rPr lang="en-GB" sz="2800" dirty="0" smtClean="0"/>
                  <a:t>concave up or down is called </a:t>
                </a:r>
                <a:r>
                  <a:rPr lang="en-GB" sz="2800" dirty="0" smtClean="0"/>
                  <a:t>the </a:t>
                </a:r>
                <a:r>
                  <a:rPr lang="en-GB" sz="2800" b="1" i="1" dirty="0" smtClean="0"/>
                  <a:t>vertex</a:t>
                </a:r>
                <a:r>
                  <a:rPr lang="en-GB" sz="2800" dirty="0" smtClean="0"/>
                  <a:t> of the parabola</a:t>
                </a:r>
                <a:r>
                  <a:rPr lang="en-GB" sz="2800" dirty="0" smtClean="0"/>
                  <a:t>.</a:t>
                </a:r>
              </a:p>
              <a:p>
                <a:pPr marL="0" indent="0">
                  <a:buNone/>
                </a:pPr>
                <a:r>
                  <a:rPr lang="en-GB" sz="2800" b="1" dirty="0" smtClean="0"/>
                  <a:t>Note: </a:t>
                </a:r>
                <a:r>
                  <a:rPr lang="en-GB" sz="2800" dirty="0" smtClean="0"/>
                  <a:t>A quadratic function of the form</a:t>
                </a:r>
              </a:p>
              <a:p>
                <a:pPr marL="0" indent="0" algn="ctr">
                  <a:buNone/>
                </a:pPr>
                <a:r>
                  <a:rPr lang="en-GB" sz="2800" dirty="0" smtClean="0"/>
                  <a:t>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𝑎</m:t>
                    </m:r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GB" sz="2800" b="0" i="1" smtClean="0">
                        <a:latin typeface="Cambria Math"/>
                      </a:rPr>
                      <m:t>+</m:t>
                    </m:r>
                    <m:r>
                      <a:rPr lang="en-GB" sz="2800" b="0" i="1" smtClean="0">
                        <a:latin typeface="Cambria Math"/>
                      </a:rPr>
                      <m:t>𝑏𝑥</m:t>
                    </m:r>
                    <m:r>
                      <a:rPr lang="en-GB" sz="2800" b="0" i="1" smtClean="0">
                        <a:latin typeface="Cambria Math"/>
                      </a:rPr>
                      <m:t>+</m:t>
                    </m:r>
                    <m:r>
                      <a:rPr lang="en-GB" sz="2800" b="0" i="1" smtClean="0">
                        <a:latin typeface="Cambria Math"/>
                      </a:rPr>
                      <m:t>𝑐</m:t>
                    </m:r>
                  </m:oMath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/>
                  <a:t>h</a:t>
                </a:r>
                <a:r>
                  <a:rPr lang="en-GB" sz="2800" dirty="0" smtClean="0"/>
                  <a:t>as the vertex coordinate                            .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u="sng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556792"/>
                <a:ext cx="8363272" cy="4569371"/>
              </a:xfrm>
              <a:blipFill rotWithShape="1">
                <a:blip r:embed="rId3" cstate="print"/>
                <a:stretch>
                  <a:fillRect l="-1458" t="-1333" r="-1603" b="-10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>
                <a:solidFill>
                  <a:schemeClr val="tx2"/>
                </a:solidFill>
              </a:rPr>
              <a:t>Properties of Parabolas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As we have discussed earlier, here are the results about concavity.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If          ; the function will graph as parabola which is concave up.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If          ; the function will graph as parabola which is concave </a:t>
            </a:r>
            <a:r>
              <a:rPr lang="en-GB" sz="2800" dirty="0" smtClean="0"/>
              <a:t>down.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Properties of Parabolas</a:t>
            </a:r>
          </a:p>
          <a:p>
            <a:r>
              <a:rPr lang="en-GB" sz="2800" dirty="0" smtClean="0"/>
              <a:t>A parabola is a curve having a particular symmetry.</a:t>
            </a:r>
          </a:p>
          <a:p>
            <a:r>
              <a:rPr lang="en-GB" sz="2800" dirty="0" smtClean="0"/>
              <a:t>The line which passes through the vertex is called the </a:t>
            </a:r>
            <a:r>
              <a:rPr lang="en-GB" sz="2800" b="1" i="1" dirty="0" smtClean="0"/>
              <a:t>axis of symmetry</a:t>
            </a:r>
            <a:r>
              <a:rPr lang="en-GB" sz="2800" dirty="0" smtClean="0"/>
              <a:t>.</a:t>
            </a:r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r>
              <a:rPr lang="en-GB" sz="2800" dirty="0" smtClean="0"/>
              <a:t>This line separates the parabola into two equal halves.</a:t>
            </a:r>
            <a:endParaRPr lang="en-GB" sz="2800" dirty="0"/>
          </a:p>
          <a:p>
            <a:endParaRPr lang="en-GB" sz="2800" dirty="0" smtClean="0"/>
          </a:p>
          <a:p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Sketching of Parabola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Parabolas can be sketched by using the method of chapter 4. But, there are certain things which can make the sketching relative easy.</a:t>
            </a:r>
          </a:p>
          <a:p>
            <a:pPr>
              <a:buNone/>
            </a:pPr>
            <a:r>
              <a:rPr lang="en-GB" sz="2800" dirty="0" smtClean="0"/>
              <a:t>These include:</a:t>
            </a:r>
          </a:p>
          <a:p>
            <a:r>
              <a:rPr lang="en-GB" sz="2800" dirty="0" smtClean="0"/>
              <a:t>Concavity of the parabola</a:t>
            </a:r>
          </a:p>
          <a:p>
            <a:r>
              <a:rPr lang="en-GB" sz="2800" dirty="0" smtClean="0"/>
              <a:t>Y-intercept, where graph meets y-axis.</a:t>
            </a:r>
          </a:p>
          <a:p>
            <a:r>
              <a:rPr lang="en-GB" sz="2800" dirty="0" smtClean="0"/>
              <a:t>X-intercept, where graph meets x-axis</a:t>
            </a:r>
          </a:p>
          <a:p>
            <a:r>
              <a:rPr lang="en-GB" sz="2800" dirty="0" smtClean="0"/>
              <a:t>Vertex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How to find intercepts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Algebraically,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/>
                  <a:t>-</a:t>
                </a:r>
                <a:r>
                  <a:rPr lang="en-GB" sz="2800" dirty="0"/>
                  <a:t>intercept is obtained when the value of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/>
                  <a:t> </a:t>
                </a:r>
                <a:r>
                  <a:rPr lang="en-GB" sz="2800" dirty="0"/>
                  <a:t>is equal to </a:t>
                </a:r>
                <a:r>
                  <a:rPr lang="en-GB" sz="2800" dirty="0"/>
                  <a:t>zero</a:t>
                </a:r>
                <a:r>
                  <a:rPr lang="en-GB" sz="2800" dirty="0"/>
                  <a:t> </a:t>
                </a:r>
                <a:r>
                  <a:rPr lang="en-GB" sz="2800" dirty="0"/>
                  <a:t>in the given function.</a:t>
                </a:r>
                <a:endParaRPr lang="en-GB" sz="2800" dirty="0"/>
              </a:p>
              <a:p>
                <a:pPr>
                  <a:buNone/>
                </a:pPr>
                <a:r>
                  <a:rPr lang="en-GB" sz="2800" dirty="0" smtClean="0"/>
                  <a:t>Algebraically,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-intercept is obtained when 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en-GB" sz="2800" dirty="0" smtClean="0"/>
                  <a:t> is set equal to zero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92387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Methods to find the x-intercept</a:t>
            </a:r>
          </a:p>
          <a:p>
            <a:r>
              <a:rPr lang="en-GB" sz="2800" dirty="0" smtClean="0"/>
              <a:t>The x-intercept of a quadratic equation is determined by finding the roots of an equation.</a:t>
            </a:r>
          </a:p>
          <a:p>
            <a:pPr>
              <a:buNone/>
            </a:pPr>
            <a:r>
              <a:rPr lang="en-GB" sz="2800" b="1" dirty="0" smtClean="0"/>
              <a:t>Finding roots by factorisation:</a:t>
            </a:r>
          </a:p>
          <a:p>
            <a:pPr>
              <a:buNone/>
            </a:pPr>
            <a:r>
              <a:rPr lang="en-GB" sz="2800" dirty="0" smtClean="0"/>
              <a:t>If a quadratic can be factored, it is an easy way to find the roots, e.g.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Finding roots by using the quadratic formula</a:t>
            </a:r>
            <a:endParaRPr lang="en-GB" sz="2800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The quadratic formula will always identify the real roots of an equation if any exist.</a:t>
            </a:r>
          </a:p>
          <a:p>
            <a:pPr>
              <a:buNone/>
            </a:pPr>
            <a:r>
              <a:rPr lang="en-GB" sz="2800" dirty="0" smtClean="0"/>
              <a:t>The quadratic formula of an equation which has the general form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will be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functions; Applications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u="sng" dirty="0" smtClean="0">
                    <a:solidFill>
                      <a:schemeClr val="tx2"/>
                    </a:solidFill>
                  </a:rPr>
                  <a:t>Quadratic Revenue Function</a:t>
                </a:r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Suppose that the demand function for the product </a:t>
                </a:r>
                <a:r>
                  <a:rPr lang="en-GB" sz="2800" dirty="0" smtClean="0"/>
                  <a:t>is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𝑞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𝑝</m:t>
                        </m:r>
                      </m:e>
                    </m:d>
                  </m:oMath>
                </a14:m>
                <a:r>
                  <a:rPr lang="en-GB" sz="2800" dirty="0" smtClean="0"/>
                  <a:t>.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r>
                  <a:rPr lang="en-GB" sz="2800" dirty="0" smtClean="0"/>
                  <a:t>Total revenue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from selling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units of price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is </a:t>
                </a:r>
                <a:r>
                  <a:rPr lang="en-GB" sz="2800" dirty="0" smtClean="0"/>
                  <a:t>stated as the product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GB" sz="2800" dirty="0" smtClean="0"/>
                  <a:t> and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𝑞</m:t>
                    </m:r>
                  </m:oMath>
                </a14:m>
                <a:r>
                  <a:rPr lang="en-GB" sz="2800" dirty="0" smtClean="0"/>
                  <a:t> or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𝑅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r>
                      <a:rPr lang="en-GB" sz="2800" b="0" i="1" smtClean="0">
                        <a:latin typeface="Cambria Math"/>
                      </a:rPr>
                      <m:t>𝑝𝑞</m:t>
                    </m:r>
                    <m:r>
                      <a:rPr lang="en-GB" sz="28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 b="-132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05206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Since the demand function q is stated in terms of price p, total revenue as a function of price is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56177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supply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Market surveys of suppliers of a particular product have resulted in the conclusion that the supply function is approximately quadratic in form. </a:t>
            </a:r>
          </a:p>
          <a:p>
            <a:r>
              <a:rPr lang="en-GB" sz="2800" dirty="0" smtClean="0"/>
              <a:t>Suppliers were asked what quantities they would be willing to supply at different market prices. </a:t>
            </a:r>
          </a:p>
          <a:p>
            <a:r>
              <a:rPr lang="en-GB" sz="2800" dirty="0" smtClean="0"/>
              <a:t>Results of the survey indicated that at market prices of $25, $30 and $ 40, the quantities which suppliers would be willing to offer to the market were 112.5, 250 and 600 (thousands) units, respectively. </a:t>
            </a: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58646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We determine the equation of the quadratic supply function by substituting the tree price-quantity combination into the general equation. </a:t>
            </a:r>
            <a:endParaRPr lang="en-GB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supply function cont’d</a:t>
            </a:r>
            <a:endParaRPr lang="en-GB" sz="3600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222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19907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Quadratic demand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txBody>
          <a:bodyPr>
            <a:noAutofit/>
          </a:bodyPr>
          <a:lstStyle/>
          <a:p>
            <a:r>
              <a:rPr lang="en-GB" sz="2600" dirty="0" smtClean="0"/>
              <a:t>A consumer survey was conducted to determine the demand function for the same product as in the previous example discussed for supply function.</a:t>
            </a:r>
          </a:p>
          <a:p>
            <a:r>
              <a:rPr lang="en-GB" sz="2600" dirty="0" smtClean="0"/>
              <a:t>Researchers asked consumers if they would purchase the product at various prices and from their responses constructed estimates of market demand at various market prices. </a:t>
            </a:r>
          </a:p>
          <a:p>
            <a:r>
              <a:rPr lang="en-GB" sz="2600" dirty="0" smtClean="0"/>
              <a:t>After sample data points were plotted, it was concluded that the demand relationship was estimated best by a quadratic function. Researchers concluded that the quadratic representation was valid for prices between $5 and $45. </a:t>
            </a:r>
            <a:endParaRPr lang="en-GB" sz="2600" dirty="0"/>
          </a:p>
        </p:txBody>
      </p:sp>
    </p:spTree>
    <p:extLst>
      <p:ext uri="{BB962C8B-B14F-4D97-AF65-F5344CB8AC3E}">
        <p14:creationId xmlns="" xmlns:p14="http://schemas.microsoft.com/office/powerpoint/2010/main" val="100266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Three data points chosen for fitting the curve were (5, 2025), (10, 1600) and (20, 900). </a:t>
            </a:r>
            <a:endParaRPr lang="en-GB" sz="2800" dirty="0"/>
          </a:p>
          <a:p>
            <a:r>
              <a:rPr lang="en-GB" sz="2800" dirty="0" smtClean="0"/>
              <a:t>Substituting these data points into the general equation for a quadratic function and solving the resulting system simultaneously gives the demand function:</a:t>
            </a:r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18400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Polynomial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 smtClean="0"/>
                  <a:t>A </a:t>
                </a:r>
                <a:r>
                  <a:rPr lang="en-GB" sz="2800" b="1" i="1" dirty="0" smtClean="0"/>
                  <a:t>polynomial function </a:t>
                </a:r>
                <a:r>
                  <a:rPr lang="en-GB" sz="2800" i="1" dirty="0" smtClean="0"/>
                  <a:t>of degree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involving </a:t>
                </a:r>
                <a:r>
                  <a:rPr lang="en-GB" sz="2800" dirty="0" smtClean="0"/>
                  <a:t>the independent variable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and </a:t>
                </a:r>
                <a:r>
                  <a:rPr lang="en-GB" sz="2800" dirty="0" smtClean="0"/>
                  <a:t>the dependent variable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𝑦</m:t>
                    </m:r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has </a:t>
                </a:r>
                <a:r>
                  <a:rPr lang="en-GB" sz="2800" dirty="0" smtClean="0"/>
                  <a:t>the general </a:t>
                </a:r>
                <a:r>
                  <a:rPr lang="en-GB" sz="2800" dirty="0" smtClean="0"/>
                  <a:t>form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  <a:p>
                <a:pPr>
                  <a:buNone/>
                </a:pPr>
                <a:r>
                  <a:rPr lang="en-GB" sz="2800" dirty="0" smtClean="0"/>
                  <a:t>What can you say about the linear and quadratic functions?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1544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</a:t>
            </a:r>
            <a:r>
              <a:rPr lang="en-GB" sz="2800" b="1" i="1" dirty="0" smtClean="0"/>
              <a:t>degree </a:t>
            </a:r>
            <a:r>
              <a:rPr lang="en-GB" sz="2800" dirty="0" smtClean="0"/>
              <a:t>of a polynomial is the exponent of the highest powered term in the expression.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A </a:t>
            </a:r>
            <a:r>
              <a:rPr lang="en-GB" sz="2800" i="1" dirty="0" smtClean="0"/>
              <a:t>linear function</a:t>
            </a:r>
            <a:r>
              <a:rPr lang="en-GB" sz="2800" dirty="0" smtClean="0"/>
              <a:t> is a </a:t>
            </a:r>
            <a:r>
              <a:rPr lang="en-GB" sz="2800" i="1" dirty="0" smtClean="0"/>
              <a:t>first-degree polynomial function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A </a:t>
            </a:r>
            <a:r>
              <a:rPr lang="en-GB" sz="2800" i="1" dirty="0" smtClean="0"/>
              <a:t>quadratic function</a:t>
            </a:r>
            <a:r>
              <a:rPr lang="en-GB" sz="2800" dirty="0" smtClean="0"/>
              <a:t> is a </a:t>
            </a:r>
            <a:r>
              <a:rPr lang="en-GB" sz="2800" i="1" dirty="0" smtClean="0"/>
              <a:t>second-degree polynomial function</a:t>
            </a:r>
            <a:r>
              <a:rPr lang="en-GB" sz="2800" dirty="0" smtClean="0"/>
              <a:t>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255689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Ultimate Direction Attribute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None/>
                </a:pPr>
                <a:r>
                  <a:rPr lang="en-GB" sz="2800" dirty="0" smtClean="0"/>
                  <a:t>The </a:t>
                </a:r>
                <a:r>
                  <a:rPr lang="en-GB" sz="2800" b="1" i="1" dirty="0" smtClean="0"/>
                  <a:t>ultimate direction</a:t>
                </a:r>
                <a:r>
                  <a:rPr lang="en-GB" sz="2800" dirty="0" smtClean="0"/>
                  <a:t> of a function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refers to the behaviour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as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assumes larger and larger positive values and as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 </a:t>
                </a:r>
                <a:r>
                  <a:rPr lang="en-GB" sz="2800" dirty="0" smtClean="0"/>
                  <a:t>assumes larger and larger negative values. </a:t>
                </a:r>
              </a:p>
              <a:p>
                <a:r>
                  <a:rPr lang="en-GB" sz="2800" dirty="0" smtClean="0"/>
                  <a:t>For polynomials, the ultimate behaviour is determined by the behaviour of the highest powered term in the function, because this term contributes more to the value of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GB" sz="2800" dirty="0" smtClean="0"/>
                  <a:t>.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1348" r="-2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6821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188640"/>
                <a:ext cx="8363272" cy="5937523"/>
              </a:xfrm>
            </p:spPr>
            <p:txBody>
              <a:bodyPr>
                <a:normAutofit fontScale="92500"/>
              </a:bodyPr>
              <a:lstStyle/>
              <a:p>
                <a:r>
                  <a:rPr lang="en-GB" sz="2800" dirty="0" smtClean="0"/>
                  <a:t>For the polynomial functions of the form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28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sz="28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sz="2800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GB" sz="28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𝑛</m:t>
                          </m:r>
                        </m:sup>
                      </m:sSup>
                      <m:r>
                        <a:rPr lang="en-GB" sz="2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/>
                            </a:rPr>
                            <m:t>−1 </m:t>
                          </m:r>
                        </m:sub>
                      </m:sSub>
                      <m:sSup>
                        <m:sSup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GB" sz="28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2800" b="0" i="1" smtClean="0">
                          <a:latin typeface="Cambria Math"/>
                        </a:rPr>
                        <m:t>+⋯+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GB" sz="2800" b="0" i="1" smtClean="0">
                          <a:latin typeface="Cambria Math"/>
                        </a:rPr>
                        <m:t>𝑥</m:t>
                      </m:r>
                      <m:r>
                        <a:rPr lang="en-GB" sz="28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GB" sz="28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sz="2800" b="0" i="1" smtClean="0">
                              <a:latin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GB" sz="28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 sz="2800" dirty="0" smtClean="0"/>
              </a:p>
              <a:p>
                <a:pPr>
                  <a:buNone/>
                </a:pPr>
                <a:r>
                  <a:rPr lang="en-GB" sz="2800" dirty="0" smtClean="0"/>
                  <a:t>the ultimate behaviour depends on the term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sSup>
                      <m:sSup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2800" b="0" i="1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800" dirty="0" smtClean="0"/>
                  <a:t>.      </a:t>
                </a:r>
              </a:p>
              <a:p>
                <a:pPr>
                  <a:buNone/>
                </a:pPr>
                <a:r>
                  <a:rPr lang="en-GB" sz="2800" dirty="0" smtClean="0"/>
                  <a:t>The sign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sz="2800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GB" sz="28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GB" sz="2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800" dirty="0" smtClean="0"/>
                  <a:t>and whether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en-GB" sz="2800" dirty="0" smtClean="0"/>
                  <a:t> is odd or even are the significant factors in determining the ultimate direction.</a:t>
                </a:r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88640"/>
                <a:ext cx="8363272" cy="5937523"/>
              </a:xfrm>
              <a:blipFill rotWithShape="1">
                <a:blip r:embed="rId2" cstate="print"/>
                <a:stretch>
                  <a:fillRect l="-1239" t="-924" r="-6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11013794"/>
                  </p:ext>
                </p:extLst>
              </p:nvPr>
            </p:nvGraphicFramePr>
            <p:xfrm>
              <a:off x="395536" y="2852936"/>
              <a:ext cx="8143932" cy="3496478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1728192"/>
                    <a:gridCol w="1629394"/>
                    <a:gridCol w="1571636"/>
                    <a:gridCol w="3214710"/>
                  </a:tblGrid>
                  <a:tr h="571505">
                    <a:tc>
                      <a:txBody>
                        <a:bodyPr/>
                        <a:lstStyle/>
                        <a:p>
                          <a:r>
                            <a:rPr lang="en-GB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oMath>
                          </a14:m>
                          <a:r>
                            <a:rPr lang="en-GB" sz="2800" dirty="0" smtClean="0"/>
                            <a:t> </a:t>
                          </a:r>
                          <a:r>
                            <a:rPr lang="en-GB" sz="2800" dirty="0" smtClean="0"/>
                            <a:t>Even/ odd</a:t>
                          </a:r>
                          <a:r>
                            <a:rPr lang="en-GB" dirty="0" smtClean="0"/>
                            <a:t> 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GB" sz="2800" b="0" i="1" baseline="-2500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2800" b="0" i="1" baseline="-2500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2800" b="0" i="1" baseline="-25000" smtClean="0">
                                        <a:solidFill>
                                          <a:schemeClr val="tx2"/>
                                        </a:solidFill>
                                        <a:latin typeface="Cambria Math"/>
                                      </a:rPr>
                                      <m:t>𝑛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GB" sz="2800" baseline="-25000" dirty="0">
                            <a:solidFill>
                              <a:schemeClr val="tx2"/>
                            </a:solidFill>
                          </a:endParaRPr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Sign of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2800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b="0" i="1" smtClean="0">
                                      <a:latin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GB" sz="28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endParaRPr lang="en-GB" sz="2800" baseline="-25000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340203">
                    <a:tc row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Even </a:t>
                          </a:r>
                          <a:endParaRPr lang="en-GB" sz="2800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Positive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Positive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 and II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  <a:tr h="340203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negative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III and IV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  <a:tr h="570398">
                    <a:tc row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Odd 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+, 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0" i="1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800" dirty="0" smtClean="0"/>
                            <a:t> </a:t>
                          </a:r>
                          <a:r>
                            <a:rPr lang="en-GB" sz="2800" dirty="0" smtClean="0"/>
                            <a:t>&gt; 0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Positive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 and III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  <a:tr h="570398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-, </a:t>
                          </a:r>
                          <a14:m>
                            <m:oMath xmlns:m="http://schemas.openxmlformats.org/officeDocument/2006/math">
                              <m:r>
                                <a:rPr lang="en-GB" sz="2800" b="0" i="1" smtClean="0">
                                  <a:latin typeface="Cambria Math"/>
                                </a:rPr>
                                <m:t>𝑥</m:t>
                              </m:r>
                            </m:oMath>
                          </a14:m>
                          <a:r>
                            <a:rPr lang="en-GB" sz="2800" dirty="0" smtClean="0"/>
                            <a:t> </a:t>
                          </a:r>
                          <a:r>
                            <a:rPr lang="en-GB" sz="2800" dirty="0" smtClean="0"/>
                            <a:t>&lt; 0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Negative 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II and IV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="" xmlns:p14="http://schemas.microsoft.com/office/powerpoint/2010/main" val="2011013794"/>
                  </p:ext>
                </p:extLst>
              </p:nvPr>
            </p:nvGraphicFramePr>
            <p:xfrm>
              <a:off x="395536" y="2852936"/>
              <a:ext cx="8143932" cy="3496478"/>
            </p:xfrm>
            <a:graphic>
              <a:graphicData uri="http://schemas.openxmlformats.org/drawingml/2006/table">
                <a:tbl>
                  <a:tblPr>
                    <a:tableStyleId>{5940675A-B579-460E-94D1-54222C63F5DA}</a:tableStyleId>
                  </a:tblPr>
                  <a:tblGrid>
                    <a:gridCol w="1728192"/>
                    <a:gridCol w="1629394"/>
                    <a:gridCol w="1571636"/>
                    <a:gridCol w="3214710"/>
                  </a:tblGrid>
                  <a:tr h="9448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52" t="-6452" r="-370423" b="-2883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6742" t="-6452" r="-294007" b="-288387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70318" t="-6452" b="-288387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</a:tr>
                  <a:tr h="518160">
                    <a:tc row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Even </a:t>
                          </a:r>
                          <a:endParaRPr lang="en-GB" sz="2800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Positive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Positive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 and II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  <a:tr h="518160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negative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III and IV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  <a:tr h="570398">
                    <a:tc rowSpan="2"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Odd 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6742" t="-356383" r="-294007" b="-1946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Positive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 and III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  <a:tr h="944880">
                    <a:tc v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6742" t="-276774" r="-294007" b="-180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Negative </a:t>
                          </a:r>
                          <a:endParaRPr lang="en-GB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GB" sz="2800" dirty="0" smtClean="0"/>
                            <a:t>II and IV quadrant</a:t>
                          </a:r>
                          <a:endParaRPr lang="en-GB" sz="2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="" xmlns:p14="http://schemas.microsoft.com/office/powerpoint/2010/main" val="298498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Rational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Rational functions are the ratios of two polynomial functions with the general form as: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="" xmlns:p14="http://schemas.microsoft.com/office/powerpoint/2010/main" val="381093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Disability Rehabilitation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800" dirty="0" smtClean="0"/>
                  <a:t>Physical therapist often find that the rehabilitation process is characterised by a diminishing returns effect</a:t>
                </a:r>
                <a:r>
                  <a:rPr lang="en-GB" sz="2800" dirty="0" smtClean="0"/>
                  <a:t>, i.e. regained functionality usually increases with the length of a therapy program but eventually in decreased amount relative to additional program efforts.</a:t>
                </a:r>
              </a:p>
              <a:p>
                <a:r>
                  <a:rPr lang="en-GB" sz="2800" dirty="0" smtClean="0"/>
                  <a:t>For one particular disability, therapist have developed a mathematical function of the percentage of functionality recovered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GB" sz="2800" dirty="0" smtClean="0"/>
                  <a:t>.</a:t>
                </a:r>
                <a:endParaRPr lang="en-GB" sz="2800" dirty="0" smtClean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 smtClean="0"/>
              </a:p>
              <a:p>
                <a:pPr>
                  <a:buNone/>
                </a:pP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481" t="-1348" r="-222" b="-264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49242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14356"/>
                <a:ext cx="8229600" cy="5411807"/>
              </a:xfrm>
            </p:spPr>
            <p:txBody>
              <a:bodyPr>
                <a:normAutofit/>
              </a:bodyPr>
              <a:lstStyle/>
              <a:p>
                <a:r>
                  <a:rPr lang="en-GB" sz="2800" dirty="0" smtClean="0"/>
                  <a:t>The function is a rational function having the form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𝐶</m:t>
                    </m:r>
                    <m:r>
                      <a:rPr lang="en-GB" sz="28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/>
                          </a:rPr>
                          <m:t>5</m:t>
                        </m:r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GB" sz="2800" b="0" i="1" smtClean="0">
                            <a:latin typeface="Cambria Math"/>
                          </a:rPr>
                          <m:t>120−</m:t>
                        </m:r>
                        <m:r>
                          <a:rPr lang="en-GB" sz="28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en-GB" sz="2800" b="0" i="1" smtClean="0">
                        <a:latin typeface="Cambria Math"/>
                      </a:rPr>
                      <m:t>,  </m:t>
                    </m:r>
                  </m:oMath>
                </a14:m>
                <a:r>
                  <a:rPr lang="en-GB" sz="2800" dirty="0" smtClean="0"/>
                  <a:t> for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/>
                      </a:rPr>
                      <m:t>0</m:t>
                    </m:r>
                    <m:r>
                      <a:rPr lang="en-GB" sz="2800" b="0" i="1" smtClean="0">
                        <a:latin typeface="Cambria Math"/>
                      </a:rPr>
                      <m:t>≤</m:t>
                    </m:r>
                    <m:r>
                      <a:rPr lang="en-GB" sz="2800" b="0" i="1" smtClean="0">
                        <a:latin typeface="Cambria Math"/>
                      </a:rPr>
                      <m:t>𝑥</m:t>
                    </m:r>
                    <m:r>
                      <a:rPr lang="en-GB" sz="2800" b="0" i="1" smtClean="0">
                        <a:latin typeface="Cambria Math"/>
                      </a:rPr>
                      <m:t>≤100</m:t>
                    </m:r>
                    <m:r>
                      <a:rPr lang="en-GB" sz="28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GB" sz="2800" dirty="0" smtClean="0"/>
                  <a:t> where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en-GB" sz="2800" dirty="0" smtClean="0"/>
                  <a:t> is measured in thousands of dollars.</a:t>
                </a:r>
                <a:endParaRPr lang="en-GB" sz="28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14356"/>
                <a:ext cx="8229600" cy="5411807"/>
              </a:xfrm>
              <a:blipFill rotWithShape="1">
                <a:blip r:embed="rId3" cstate="print"/>
                <a:stretch>
                  <a:fillRect l="-1259" t="-11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79227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374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Quadratic functions and their Characteristics</a:t>
            </a:r>
          </a:p>
          <a:p>
            <a:r>
              <a:rPr lang="en-GB" dirty="0"/>
              <a:t>Graphical representation</a:t>
            </a:r>
          </a:p>
          <a:p>
            <a:r>
              <a:rPr lang="en-GB" dirty="0"/>
              <a:t>Applications of quadratic functions as revenue function, demand function, supply functions</a:t>
            </a:r>
            <a:r>
              <a:rPr lang="en-GB" dirty="0" smtClean="0"/>
              <a:t>.</a:t>
            </a:r>
          </a:p>
          <a:p>
            <a:r>
              <a:rPr lang="en-GB" dirty="0" smtClean="0"/>
              <a:t>Polynomial function</a:t>
            </a:r>
            <a:endParaRPr lang="en-GB" dirty="0"/>
          </a:p>
          <a:p>
            <a:r>
              <a:rPr lang="en-GB" dirty="0"/>
              <a:t>Application of rational functions</a:t>
            </a:r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Exponential functions</a:t>
            </a:r>
          </a:p>
          <a:p>
            <a:r>
              <a:rPr lang="en-GB" dirty="0" smtClean="0"/>
              <a:t>Characteristics of exponential functions</a:t>
            </a:r>
          </a:p>
          <a:p>
            <a:r>
              <a:rPr lang="en-GB" dirty="0" smtClean="0"/>
              <a:t>Applications of </a:t>
            </a:r>
            <a:r>
              <a:rPr lang="en-GB" smtClean="0"/>
              <a:t>exponential functions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13009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805</Words>
  <Application>Microsoft Office PowerPoint</Application>
  <PresentationFormat>On-screen Show (4:3)</PresentationFormat>
  <Paragraphs>137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Business Mathematics  MTH-367 </vt:lpstr>
      <vt:lpstr>Chapter 6</vt:lpstr>
      <vt:lpstr>Objectives</vt:lpstr>
      <vt:lpstr>Review </vt:lpstr>
      <vt:lpstr>Today’s Topics</vt:lpstr>
      <vt:lpstr>Why Quadratic Functions?</vt:lpstr>
      <vt:lpstr>Quadratic Functions</vt:lpstr>
      <vt:lpstr>Graphical Representation</vt:lpstr>
      <vt:lpstr>Properties of Parabolas</vt:lpstr>
      <vt:lpstr>Slide 10</vt:lpstr>
      <vt:lpstr>Slide 11</vt:lpstr>
      <vt:lpstr>Sketching of Parabola</vt:lpstr>
      <vt:lpstr>How to find intercepts</vt:lpstr>
      <vt:lpstr>Slide 14</vt:lpstr>
      <vt:lpstr>Slide 15</vt:lpstr>
      <vt:lpstr>Example </vt:lpstr>
      <vt:lpstr>Quadratic functions; Applications</vt:lpstr>
      <vt:lpstr>Slide 18</vt:lpstr>
      <vt:lpstr>Quadratic supply function</vt:lpstr>
      <vt:lpstr>Quadratic supply function cont’d</vt:lpstr>
      <vt:lpstr>Slide 21</vt:lpstr>
      <vt:lpstr>Quadratic demand function</vt:lpstr>
      <vt:lpstr>Slide 23</vt:lpstr>
      <vt:lpstr>Polynomial functions</vt:lpstr>
      <vt:lpstr>Slide 25</vt:lpstr>
      <vt:lpstr>Ultimate Direction Attribute</vt:lpstr>
      <vt:lpstr>Slide 27</vt:lpstr>
      <vt:lpstr>Slide 28</vt:lpstr>
      <vt:lpstr>Rational Functions</vt:lpstr>
      <vt:lpstr>Disability Rehabilitation</vt:lpstr>
      <vt:lpstr>Slide 31</vt:lpstr>
      <vt:lpstr>Slide 32</vt:lpstr>
      <vt:lpstr>Summary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Administrator</cp:lastModifiedBy>
  <cp:revision>119</cp:revision>
  <dcterms:created xsi:type="dcterms:W3CDTF">2012-05-31T05:43:25Z</dcterms:created>
  <dcterms:modified xsi:type="dcterms:W3CDTF">2012-12-14T14:28:34Z</dcterms:modified>
</cp:coreProperties>
</file>