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8" r:id="rId14"/>
    <p:sldId id="292" r:id="rId15"/>
    <p:sldId id="293" r:id="rId16"/>
    <p:sldId id="297" r:id="rId17"/>
    <p:sldId id="298" r:id="rId18"/>
    <p:sldId id="296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9" r:id="rId29"/>
    <p:sldId id="285" r:id="rId30"/>
    <p:sldId id="287" r:id="rId31"/>
    <p:sldId id="30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30BD1-404E-4781-998F-B3A561CE61B1}" type="datetimeFigureOut">
              <a:rPr lang="en-US" smtClean="0"/>
              <a:pPr/>
              <a:t>12/14/2012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CE130-E778-42EF-9B73-AB6CA99357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6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587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Chapter 5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chemeClr val="tx2"/>
                </a:solidFill>
              </a:rPr>
              <a:t>Linear Functions: Applications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Review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Graphical representation of functions</a:t>
            </a:r>
          </a:p>
          <a:p>
            <a:r>
              <a:rPr lang="en-GB" sz="2800" dirty="0" smtClean="0"/>
              <a:t>Vertical line test </a:t>
            </a:r>
          </a:p>
          <a:p>
            <a:r>
              <a:rPr lang="en-GB" sz="2800" dirty="0"/>
              <a:t>Characteristics of linear </a:t>
            </a:r>
            <a:r>
              <a:rPr lang="en-GB" sz="2800" dirty="0" smtClean="0"/>
              <a:t>function</a:t>
            </a:r>
            <a:endParaRPr lang="en-GB" sz="2800" dirty="0"/>
          </a:p>
          <a:p>
            <a:r>
              <a:rPr lang="en-GB" sz="2800" dirty="0" smtClean="0"/>
              <a:t>Applications of linear functions as a Cost, Revenue and Profit function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Today’s </a:t>
            </a:r>
            <a:r>
              <a:rPr lang="en-US" sz="3600" u="sng" dirty="0" smtClean="0">
                <a:solidFill>
                  <a:schemeClr val="tx2"/>
                </a:solidFill>
              </a:rPr>
              <a:t>Topics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Linear Depreciation</a:t>
            </a:r>
          </a:p>
          <a:p>
            <a:r>
              <a:rPr lang="en-US" sz="2800" dirty="0" smtClean="0"/>
              <a:t>Linear demand functions</a:t>
            </a:r>
          </a:p>
          <a:p>
            <a:r>
              <a:rPr lang="en-US" sz="2800" dirty="0" smtClean="0"/>
              <a:t>Linear supply functions</a:t>
            </a:r>
          </a:p>
          <a:p>
            <a:r>
              <a:rPr lang="en-US" sz="2800" dirty="0" smtClean="0"/>
              <a:t>Market equilibrium</a:t>
            </a:r>
          </a:p>
          <a:p>
            <a:r>
              <a:rPr lang="en-US" sz="2800" dirty="0" smtClean="0"/>
              <a:t>Break-even models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When organizations purchase an item, usually cost is allocated for the item over the period the item is used.</a:t>
            </a:r>
          </a:p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b="1" dirty="0" smtClean="0"/>
              <a:t>Example: </a:t>
            </a:r>
            <a:r>
              <a:rPr lang="en-US" sz="2800" dirty="0" smtClean="0"/>
              <a:t>If a company purchases a vehicle costing  $20,000 having a useful life of 5 years, then accountants might allocate $4,000 per year as a cost of owning the vehicle.</a:t>
            </a:r>
            <a:endParaRPr lang="en-US" sz="2800" i="1" dirty="0" smtClean="0"/>
          </a:p>
          <a:p>
            <a:pPr>
              <a:buNone/>
            </a:pPr>
            <a:r>
              <a:rPr lang="en-US" sz="2800" b="1" dirty="0" smtClean="0"/>
              <a:t>Definition: </a:t>
            </a:r>
            <a:r>
              <a:rPr lang="en-US" sz="2800" dirty="0" smtClean="0"/>
              <a:t>The cost allocated to any given period is called </a:t>
            </a:r>
            <a:r>
              <a:rPr lang="en-US" sz="2800" b="1" dirty="0" smtClean="0"/>
              <a:t>depreciation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value of the truck at the limp of purchase is $20,000 and after one year,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Each major item purchased is recorded according to its </a:t>
            </a:r>
            <a:r>
              <a:rPr lang="en-US" sz="2800" i="1" dirty="0" smtClean="0"/>
              <a:t>current</a:t>
            </a:r>
            <a:r>
              <a:rPr lang="en-US" sz="2800" dirty="0" smtClean="0"/>
              <a:t> or </a:t>
            </a:r>
            <a:r>
              <a:rPr lang="en-US" sz="2800" i="1" dirty="0" smtClean="0"/>
              <a:t>book</a:t>
            </a:r>
            <a:r>
              <a:rPr lang="en-US" sz="2800" dirty="0" smtClean="0"/>
              <a:t> value.</a:t>
            </a:r>
          </a:p>
          <a:p>
            <a:pPr>
              <a:buNone/>
            </a:pPr>
            <a:r>
              <a:rPr lang="en-US" sz="2800" dirty="0" smtClean="0"/>
              <a:t>e.g. value of truck may appear on accounting statements as $ 20,000 at the time of purchase, but, after 1 year the price will be </a:t>
            </a:r>
          </a:p>
          <a:p>
            <a:pPr algn="ctr">
              <a:buNone/>
            </a:pPr>
            <a:r>
              <a:rPr lang="en-US" sz="2800" dirty="0" smtClean="0"/>
              <a:t>$20000- $4000 = $ 16000</a:t>
            </a:r>
          </a:p>
          <a:p>
            <a:pPr>
              <a:buNone/>
            </a:pPr>
            <a:r>
              <a:rPr lang="en-US" sz="2800" dirty="0"/>
              <a:t>a</a:t>
            </a:r>
            <a:r>
              <a:rPr lang="en-US" sz="2800" dirty="0" smtClean="0"/>
              <a:t>nd so forth. </a:t>
            </a:r>
          </a:p>
          <a:p>
            <a:pPr>
              <a:buNone/>
            </a:pPr>
            <a:r>
              <a:rPr lang="en-US" sz="2800" dirty="0" smtClean="0"/>
              <a:t>In this case, depreciation can also be thought of as an amount by which the book value of an asset has decreased.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Straight line depreciation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Straight line depreciation is one of the simplest method. Under this method, the rate of depreciation is constant.</a:t>
            </a:r>
          </a:p>
          <a:p>
            <a:pPr>
              <a:buNone/>
            </a:pPr>
            <a:r>
              <a:rPr lang="en-US" sz="2800" dirty="0" smtClean="0"/>
              <a:t>Thus, the book value declines as a linear function over time. If </a:t>
            </a:r>
            <a:r>
              <a:rPr lang="en-US" sz="2800" i="1" dirty="0" smtClean="0"/>
              <a:t>V</a:t>
            </a:r>
            <a:r>
              <a:rPr lang="en-US" sz="2800" dirty="0" smtClean="0"/>
              <a:t> equals the book value of an asset and </a:t>
            </a:r>
            <a:r>
              <a:rPr lang="en-US" sz="2800" i="1" dirty="0" smtClean="0"/>
              <a:t>t</a:t>
            </a:r>
            <a:r>
              <a:rPr lang="en-US" sz="2800" dirty="0" smtClean="0"/>
              <a:t> equals time (in years) measured from the purchase date for the previously mentioned truck, then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Linear demand functions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A </a:t>
            </a:r>
            <a:r>
              <a:rPr lang="en-US" sz="2800" b="1" i="1" dirty="0" smtClean="0"/>
              <a:t>demand function</a:t>
            </a:r>
            <a:r>
              <a:rPr lang="en-US" sz="2800" dirty="0" smtClean="0"/>
              <a:t> is a mathematical relationship expressing the way in which the quantity demanded of an item varies with the price charged for it.</a:t>
            </a:r>
          </a:p>
          <a:p>
            <a:pPr>
              <a:buNone/>
            </a:pPr>
            <a:r>
              <a:rPr lang="en-US" sz="2800" dirty="0" smtClean="0"/>
              <a:t>The relationship between these two variables---</a:t>
            </a:r>
            <a:r>
              <a:rPr lang="en-US" sz="2800" i="1" dirty="0" smtClean="0"/>
              <a:t>quantity demanded</a:t>
            </a:r>
            <a:r>
              <a:rPr lang="en-US" sz="2800" dirty="0" smtClean="0"/>
              <a:t> and </a:t>
            </a:r>
            <a:r>
              <a:rPr lang="en-US" sz="2800" i="1" dirty="0" smtClean="0"/>
              <a:t>price per unit</a:t>
            </a:r>
            <a:r>
              <a:rPr lang="en-US" sz="2800" dirty="0" smtClean="0"/>
              <a:t> ---is usually inverse, i.e. a decrease in price results in increase in demand.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Most demand functions are nonlinear, but there are situations in which the demand relationship either is, or can be approximated by a linear function.</a:t>
            </a:r>
          </a:p>
          <a:p>
            <a:pPr>
              <a:buNone/>
            </a:pPr>
            <a:r>
              <a:rPr lang="en-US" sz="2800" dirty="0" smtClean="0"/>
              <a:t>Quantity demanded = f(price per unit)</a:t>
            </a:r>
          </a:p>
          <a:p>
            <a:pPr>
              <a:buNone/>
            </a:pPr>
            <a:r>
              <a:rPr lang="en-US" sz="2800" dirty="0" smtClean="0"/>
              <a:t>q=f(p)=45000-75000p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Linear Supply Function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A </a:t>
            </a:r>
            <a:r>
              <a:rPr lang="en-US" sz="2800" b="1" i="1" dirty="0" smtClean="0"/>
              <a:t>supply function</a:t>
            </a:r>
            <a:r>
              <a:rPr lang="en-US" sz="2800" dirty="0" smtClean="0"/>
              <a:t> relates market price to the quantities that suppliers are willing to produce or sell. The supply function implicates:</a:t>
            </a:r>
          </a:p>
          <a:p>
            <a:r>
              <a:rPr lang="en-US" sz="2800" dirty="0" smtClean="0"/>
              <a:t>What is brought to the market depends upon the price people are willing to pay.</a:t>
            </a:r>
          </a:p>
          <a:p>
            <a:r>
              <a:rPr lang="en-US" sz="2800" dirty="0" smtClean="0"/>
              <a:t>In contrast to the demand function, the quantity which suppliers are willing to supply usually varies directly with the market price.</a:t>
            </a:r>
          </a:p>
          <a:p>
            <a:r>
              <a:rPr lang="en-US" sz="2800" dirty="0" smtClean="0"/>
              <a:t>The higher the market price, the more </a:t>
            </a:r>
            <a:r>
              <a:rPr lang="en-US" sz="2800" dirty="0" smtClean="0"/>
              <a:t>a </a:t>
            </a:r>
            <a:r>
              <a:rPr lang="en-US" sz="2800" dirty="0" smtClean="0"/>
              <a:t>supplier would like to produce and sell.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The lower the price people willing to pay, the less incentive to produce and sell.</a:t>
            </a:r>
          </a:p>
          <a:p>
            <a:pPr>
              <a:buNone/>
            </a:pPr>
            <a:r>
              <a:rPr lang="en-US" sz="2800" dirty="0" smtClean="0"/>
              <a:t>    Quantity supplied = f(market price)</a:t>
            </a:r>
          </a:p>
          <a:p>
            <a:r>
              <a:rPr lang="en-US" sz="2800" dirty="0" smtClean="0"/>
              <a:t>Assume that you own a fish boat. All others factors considered equal, how much incentive is there to sell the fishes if wholesale price is $ 100 per kg. How much incentive is there  if wholesale price is $ 350 per kg.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16563"/>
          </a:xfrm>
        </p:spPr>
        <p:txBody>
          <a:bodyPr/>
          <a:lstStyle/>
          <a:p>
            <a:r>
              <a:rPr lang="en-GB" dirty="0" smtClean="0"/>
              <a:t>The following figure Illustrate a sample supply function.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Market Equilibrium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Given supply and demand functions of a product, </a:t>
            </a:r>
            <a:r>
              <a:rPr lang="en-US" sz="2800" b="1" dirty="0" smtClean="0"/>
              <a:t>market equilibrium</a:t>
            </a:r>
            <a:r>
              <a:rPr lang="en-US" sz="2800" dirty="0" smtClean="0"/>
              <a:t> exits if there is a price at which the quantity demanded equals the quantity supplied.</a:t>
            </a:r>
          </a:p>
          <a:p>
            <a:pPr>
              <a:buNone/>
            </a:pPr>
            <a:r>
              <a:rPr lang="en-US" sz="2800" u="sng" dirty="0" smtClean="0"/>
              <a:t>Example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Suppose demand and supply functions have been estimated for two competing products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59539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92268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demand and supply functions are linear.</a:t>
            </a:r>
          </a:p>
          <a:p>
            <a:r>
              <a:rPr lang="en-US" sz="2800" dirty="0" smtClean="0"/>
              <a:t>Quantity demanded of a given product depends not only on the price of the product but also on the price of competing product. </a:t>
            </a:r>
          </a:p>
          <a:p>
            <a:r>
              <a:rPr lang="en-US" sz="2800" dirty="0" smtClean="0"/>
              <a:t>The quantity supplied of a product depends only upon the price of that product. </a:t>
            </a:r>
          </a:p>
          <a:p>
            <a:r>
              <a:rPr lang="en-US" sz="2800" dirty="0" smtClean="0"/>
              <a:t>Market equilibrium would exist in this two-product market place if prices existed such that 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4015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Supply and demand are equal for product 1, when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Supply and demand are equal for product 2 when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5513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If the products are priced accordingly, the quantities demanded and supplied will be equal for each product.</a:t>
            </a:r>
          </a:p>
          <a:p>
            <a:pP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71810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Break-Even Models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 smtClean="0"/>
              <a:t>Break-even models</a:t>
            </a:r>
            <a:r>
              <a:rPr lang="en-US" sz="2800" dirty="0" smtClean="0"/>
              <a:t> is a set of planning tools which can be useful in managing organizations. One significant indication of the performance of a company is reflected by how much profit is earned. </a:t>
            </a:r>
          </a:p>
          <a:p>
            <a:r>
              <a:rPr lang="en-US" sz="2800" b="1" dirty="0" smtClean="0"/>
              <a:t>Break-even analysis </a:t>
            </a:r>
            <a:r>
              <a:rPr lang="en-US" sz="2800" dirty="0" smtClean="0"/>
              <a:t>focuses upon the profitability of a firm.</a:t>
            </a:r>
          </a:p>
          <a:p>
            <a:r>
              <a:rPr lang="en-US" sz="2800" dirty="0" smtClean="0"/>
              <a:t>Break-even analysis identifies the level of operation or level of output that would result in a </a:t>
            </a:r>
            <a:r>
              <a:rPr lang="en-US" sz="2800" b="1" dirty="0" smtClean="0"/>
              <a:t>zero profit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level of operations or output is called the </a:t>
            </a:r>
            <a:r>
              <a:rPr lang="en-US" sz="2800" b="1" dirty="0" smtClean="0"/>
              <a:t>break-even point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Break-even point represents the  level of operation at which total revenue equals total cost. </a:t>
            </a:r>
          </a:p>
          <a:p>
            <a:r>
              <a:rPr lang="en-US" sz="2800" dirty="0" smtClean="0"/>
              <a:t>Any changes from the level of operations will result in either a profit or a loss.</a:t>
            </a:r>
          </a:p>
          <a:p>
            <a:r>
              <a:rPr lang="en-US" sz="2800" dirty="0" smtClean="0"/>
              <a:t>Break-even analysis is mostly used when: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Firms are offering new products or services. 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Evaluating the pros and cons of starting a new business.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Assumptions</a:t>
            </a:r>
            <a:r>
              <a:rPr lang="en-US" sz="3600" u="sng" dirty="0" smtClean="0"/>
              <a:t> 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Total cost function and total revenue function are linear.</a:t>
            </a:r>
          </a:p>
          <a:p>
            <a:pPr>
              <a:buNone/>
            </a:pPr>
            <a:r>
              <a:rPr lang="en-US" sz="2800" u="sng" dirty="0" smtClean="0"/>
              <a:t>Total cost function:</a:t>
            </a:r>
          </a:p>
          <a:p>
            <a:pPr>
              <a:buNone/>
            </a:pPr>
            <a:r>
              <a:rPr lang="en-US" sz="2800" dirty="0" smtClean="0"/>
              <a:t>Linear total cost function implies that variable costs per unit either are constant or can be assumed to be constant.</a:t>
            </a:r>
          </a:p>
          <a:p>
            <a:pPr>
              <a:buNone/>
            </a:pPr>
            <a:r>
              <a:rPr lang="en-US" sz="2800" dirty="0" smtClean="0"/>
              <a:t>Total variable costs depend upon the  level of operation or output.</a:t>
            </a:r>
          </a:p>
          <a:p>
            <a:pPr>
              <a:buNone/>
            </a:pPr>
            <a:r>
              <a:rPr lang="en-US" sz="2800" dirty="0" smtClean="0"/>
              <a:t>Fixed cost portion is constant over the level of operation or output being considered.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Assumptions</a:t>
            </a:r>
            <a:r>
              <a:rPr lang="en-US" sz="3600" u="sng" dirty="0" smtClean="0"/>
              <a:t> 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u="sng" dirty="0" smtClean="0"/>
              <a:t>Total revenue function:</a:t>
            </a:r>
          </a:p>
          <a:p>
            <a:pPr>
              <a:buNone/>
            </a:pPr>
            <a:r>
              <a:rPr lang="en-US" sz="2800" dirty="0" smtClean="0"/>
              <a:t>Linear total revenue function assumes that the selling price per unit is constant.</a:t>
            </a:r>
          </a:p>
          <a:p>
            <a:pPr>
              <a:buNone/>
            </a:pPr>
            <a:r>
              <a:rPr lang="en-US" sz="2800" dirty="0" smtClean="0"/>
              <a:t>In case of non-constant selling price, average price is chosen for purposes of conducting the analysis</a:t>
            </a:r>
            <a:r>
              <a:rPr lang="en-US" sz="2800" dirty="0" smtClean="0"/>
              <a:t>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Break-even Analysis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In break-even analysis the main goal is to determine the break-even point.</a:t>
            </a:r>
          </a:p>
          <a:p>
            <a:pPr>
              <a:buNone/>
            </a:pPr>
            <a:r>
              <a:rPr lang="en-US" sz="2800" dirty="0" smtClean="0"/>
              <a:t>The break-even point may be expressed in terms of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Volume of output (or level of activity)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total dollars sales or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Percentage of production capacity</a:t>
            </a:r>
          </a:p>
          <a:p>
            <a:pPr marL="514350" indent="-514350">
              <a:buNone/>
            </a:pPr>
            <a:r>
              <a:rPr lang="en-US" sz="2800" dirty="0" smtClean="0"/>
              <a:t>e.g. a firm will break-even at 1000 units of output, when total sales equal 2 million dollars or when the firm is operating 60% of its plant capacity.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Method:</a:t>
            </a:r>
            <a:endParaRPr lang="en-US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525963"/>
              </a:xfrm>
            </p:spPr>
            <p:txBody>
              <a:bodyPr>
                <a:normAutofit fontScale="92500"/>
              </a:bodyPr>
              <a:lstStyle/>
              <a:p>
                <a:pPr>
                  <a:buNone/>
                </a:pPr>
                <a:r>
                  <a:rPr lang="en-US" sz="2800" dirty="0" smtClean="0"/>
                  <a:t>1) Formulate total cost as a function of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 , the level of output.</a:t>
                </a:r>
              </a:p>
              <a:p>
                <a:pPr>
                  <a:buNone/>
                </a:pPr>
                <a:r>
                  <a:rPr lang="en-US" sz="2800" dirty="0" smtClean="0"/>
                  <a:t>2) Formulate total revenue as a function of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.</a:t>
                </a:r>
              </a:p>
              <a:p>
                <a:pPr>
                  <a:buNone/>
                </a:pPr>
                <a:r>
                  <a:rPr lang="en-US" sz="2800" dirty="0" smtClean="0"/>
                  <a:t>3) As break-even conditions exist when total revenue equals total cost, so we set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𝐶</m:t>
                    </m:r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 smtClean="0"/>
                  <a:t> equals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𝑅</m:t>
                    </m:r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 smtClean="0"/>
                  <a:t> and solve for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. The resulting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800" dirty="0" smtClean="0"/>
                  <a:t> is the break-even level of output and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𝐵𝐸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dirty="0" smtClean="0"/>
                  <a:t>.</a:t>
                </a:r>
              </a:p>
              <a:p>
                <a:pPr>
                  <a:buNone/>
                </a:pPr>
                <a:r>
                  <a:rPr lang="en-GB" sz="2800" dirty="0"/>
                  <a:t>An alternate, to step 3) is to construct the profit function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/>
                      </a:rPr>
                      <m:t>=</m:t>
                    </m:r>
                    <m:r>
                      <a:rPr lang="en-GB" sz="2800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GB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/>
                      </a:rPr>
                      <m:t>−</m:t>
                    </m:r>
                    <m:r>
                      <a:rPr lang="en-GB" sz="2800" i="1">
                        <a:latin typeface="Cambria Math"/>
                      </a:rPr>
                      <m:t>𝐶</m:t>
                    </m:r>
                    <m:r>
                      <a:rPr lang="en-GB" sz="2800" i="1">
                        <a:latin typeface="Cambria Math"/>
                      </a:rPr>
                      <m:t>(</m:t>
                    </m:r>
                    <m:r>
                      <a:rPr lang="en-GB" sz="2800" i="1">
                        <a:latin typeface="Cambria Math"/>
                      </a:rPr>
                      <m:t>𝑥</m:t>
                    </m:r>
                    <m:r>
                      <a:rPr lang="en-GB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/>
                  <a:t>, set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𝑃</m:t>
                    </m:r>
                    <m:r>
                      <a:rPr lang="en-GB" sz="2800" i="1">
                        <a:latin typeface="Cambria Math"/>
                      </a:rPr>
                      <m:t>(</m:t>
                    </m:r>
                    <m:r>
                      <a:rPr lang="en-GB" sz="2800" i="1">
                        <a:latin typeface="Cambria Math"/>
                      </a:rPr>
                      <m:t>𝑥</m:t>
                    </m:r>
                    <m:r>
                      <a:rPr lang="en-GB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/>
                  <a:t> equal to zero and solve to find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latin typeface="Cambria Math"/>
                          </a:rPr>
                          <m:t>𝐵𝐸</m:t>
                        </m:r>
                      </m:sub>
                    </m:sSub>
                    <m:r>
                      <a:rPr lang="en-GB" sz="2800" i="1">
                        <a:latin typeface="Cambria Math"/>
                      </a:rPr>
                      <m:t>.</m:t>
                    </m:r>
                  </m:oMath>
                </a14:m>
                <a:r>
                  <a:rPr lang="en-GB" sz="2800" dirty="0"/>
                  <a:t> </a:t>
                </a:r>
              </a:p>
              <a:p>
                <a:pPr>
                  <a:buNone/>
                </a:pPr>
                <a:endParaRPr lang="en-US" sz="2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525963"/>
              </a:xfrm>
              <a:blipFill rotWithShape="1">
                <a:blip r:embed="rId2" cstate="print"/>
                <a:stretch>
                  <a:fillRect l="-1259" t="-1213" r="-370" b="-8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Example</a:t>
            </a:r>
            <a:r>
              <a:rPr lang="en-US" sz="3600" u="sng" dirty="0" smtClean="0"/>
              <a:t> 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Group of engineers is interested in forming a company to produce smoke detectors. </a:t>
            </a:r>
          </a:p>
          <a:p>
            <a:r>
              <a:rPr lang="en-US" sz="2800" dirty="0" smtClean="0"/>
              <a:t>They have developed a design and estimated that variable costs per unit, including materials, labor, and marketing costs are $22.50. </a:t>
            </a:r>
          </a:p>
          <a:p>
            <a:r>
              <a:rPr lang="en-US" sz="2800" dirty="0" smtClean="0"/>
              <a:t>Fixed costs associated with the formation, operation, management of the company and purchase of the machinery costs $250,000.</a:t>
            </a:r>
          </a:p>
          <a:p>
            <a:r>
              <a:rPr lang="en-US" sz="2800" dirty="0" smtClean="0"/>
              <a:t>They estimated that the selling price will be 30 dollars per detector.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Example Cont’d</a:t>
            </a:r>
            <a:r>
              <a:rPr lang="en-US" sz="3600" u="sng" dirty="0" smtClean="0"/>
              <a:t> 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en-US" sz="2800" dirty="0" smtClean="0"/>
              <a:t>Determine the number of smoke detectors which must be sold in order for the firm to break-even on the venture.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Example</a:t>
            </a:r>
            <a:r>
              <a:rPr lang="en-US" sz="3600" u="sng" dirty="0">
                <a:solidFill>
                  <a:schemeClr val="tx2"/>
                </a:solidFill>
              </a:rPr>
              <a:t> </a:t>
            </a:r>
            <a:r>
              <a:rPr lang="en-US" sz="3600" u="sng" dirty="0" smtClean="0">
                <a:solidFill>
                  <a:schemeClr val="tx2"/>
                </a:solidFill>
              </a:rPr>
              <a:t>Cont’d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Example</a:t>
            </a:r>
            <a:r>
              <a:rPr lang="en-US" sz="3600" u="sng" dirty="0">
                <a:solidFill>
                  <a:schemeClr val="tx2"/>
                </a:solidFill>
              </a:rPr>
              <a:t> </a:t>
            </a:r>
            <a:r>
              <a:rPr lang="en-US" sz="3600" u="sng" dirty="0" smtClean="0">
                <a:solidFill>
                  <a:schemeClr val="tx2"/>
                </a:solidFill>
              </a:rPr>
              <a:t>Cont’d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800" dirty="0" smtClean="0"/>
              <a:t>b) Preliminary marketing data indicate that the firm can expect to sell approximately 30,000 smoke detectors over the life of the project, if the detectors are sold at $30 per unit. Determine expected profits at this level of output. </a:t>
            </a:r>
          </a:p>
        </p:txBody>
      </p:sp>
    </p:spTree>
    <p:extLst>
      <p:ext uri="{BB962C8B-B14F-4D97-AF65-F5344CB8AC3E}">
        <p14:creationId xmlns="" xmlns:p14="http://schemas.microsoft.com/office/powerpoint/2010/main" val="20928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Graphical Analysis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Summary</a:t>
            </a:r>
            <a:r>
              <a:rPr lang="en-US" sz="3600" u="sng" dirty="0" smtClean="0"/>
              <a:t> </a:t>
            </a:r>
            <a:endParaRPr lang="en-US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Linear Depreciation</a:t>
            </a:r>
          </a:p>
          <a:p>
            <a:r>
              <a:rPr lang="en-US" sz="2800" dirty="0" smtClean="0"/>
              <a:t>Linear demand functions</a:t>
            </a:r>
          </a:p>
          <a:p>
            <a:r>
              <a:rPr lang="en-US" sz="2800" dirty="0" smtClean="0"/>
              <a:t>Linear supply functions</a:t>
            </a:r>
          </a:p>
          <a:p>
            <a:r>
              <a:rPr lang="en-US" sz="2800" dirty="0" smtClean="0"/>
              <a:t>Market equilibrium</a:t>
            </a:r>
          </a:p>
          <a:p>
            <a:r>
              <a:rPr lang="en-US" sz="2800" dirty="0" smtClean="0"/>
              <a:t>Break-even models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Quadratic functions and their characteristics</a:t>
            </a:r>
          </a:p>
          <a:p>
            <a:r>
              <a:rPr lang="en-GB" dirty="0" smtClean="0"/>
              <a:t>Graphical representation</a:t>
            </a:r>
          </a:p>
          <a:p>
            <a:r>
              <a:rPr lang="en-GB" dirty="0" smtClean="0"/>
              <a:t>Applications of quadratic functions as revenue function, demand function, supply functions.</a:t>
            </a:r>
            <a:endParaRPr lang="en-GB" dirty="0"/>
          </a:p>
          <a:p>
            <a:r>
              <a:rPr lang="en-GB" dirty="0"/>
              <a:t>Polynomial function</a:t>
            </a:r>
          </a:p>
          <a:p>
            <a:r>
              <a:rPr lang="en-GB" dirty="0" smtClean="0"/>
              <a:t>Application of rational functions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1177</Words>
  <Application>Microsoft Office PowerPoint</Application>
  <PresentationFormat>On-screen Show (4:3)</PresentationFormat>
  <Paragraphs>118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Business Mathematics  MTH-367 </vt:lpstr>
      <vt:lpstr>Chapter 5</vt:lpstr>
      <vt:lpstr>Review</vt:lpstr>
      <vt:lpstr>Today’s Topics</vt:lpstr>
      <vt:lpstr>Slide 5</vt:lpstr>
      <vt:lpstr>Slide 6</vt:lpstr>
      <vt:lpstr>Straight line depreciation</vt:lpstr>
      <vt:lpstr>Slide 8</vt:lpstr>
      <vt:lpstr>Linear demand functions</vt:lpstr>
      <vt:lpstr>Slide 10</vt:lpstr>
      <vt:lpstr>Linear Supply Function</vt:lpstr>
      <vt:lpstr>Slide 12</vt:lpstr>
      <vt:lpstr>Slide 13</vt:lpstr>
      <vt:lpstr>Market Equilibrium</vt:lpstr>
      <vt:lpstr>Slide 15</vt:lpstr>
      <vt:lpstr>Slide 16</vt:lpstr>
      <vt:lpstr>Slide 17</vt:lpstr>
      <vt:lpstr>Slide 18</vt:lpstr>
      <vt:lpstr>Break-Even Models</vt:lpstr>
      <vt:lpstr>Slide 20</vt:lpstr>
      <vt:lpstr>Assumptions </vt:lpstr>
      <vt:lpstr>Assumptions </vt:lpstr>
      <vt:lpstr>Break-even Analysis</vt:lpstr>
      <vt:lpstr>Method:</vt:lpstr>
      <vt:lpstr>Example </vt:lpstr>
      <vt:lpstr>Example Cont’d </vt:lpstr>
      <vt:lpstr>Example Cont’d</vt:lpstr>
      <vt:lpstr>Example Cont’d</vt:lpstr>
      <vt:lpstr>Graphical Analysis</vt:lpstr>
      <vt:lpstr>Summary </vt:lpstr>
      <vt:lpstr>Next Lecture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MANSOOR</dc:creator>
  <cp:lastModifiedBy>Administrator</cp:lastModifiedBy>
  <cp:revision>213</cp:revision>
  <dcterms:created xsi:type="dcterms:W3CDTF">2012-05-30T07:47:12Z</dcterms:created>
  <dcterms:modified xsi:type="dcterms:W3CDTF">2012-12-14T12:26:21Z</dcterms:modified>
</cp:coreProperties>
</file>