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7" r:id="rId3"/>
    <p:sldId id="258" r:id="rId4"/>
    <p:sldId id="312" r:id="rId5"/>
    <p:sldId id="275" r:id="rId6"/>
    <p:sldId id="284" r:id="rId7"/>
    <p:sldId id="276" r:id="rId8"/>
    <p:sldId id="277" r:id="rId9"/>
    <p:sldId id="278" r:id="rId10"/>
    <p:sldId id="280" r:id="rId11"/>
    <p:sldId id="285" r:id="rId12"/>
    <p:sldId id="286" r:id="rId13"/>
    <p:sldId id="298" r:id="rId14"/>
    <p:sldId id="299" r:id="rId15"/>
    <p:sldId id="300" r:id="rId16"/>
    <p:sldId id="289" r:id="rId17"/>
    <p:sldId id="290" r:id="rId18"/>
    <p:sldId id="301" r:id="rId19"/>
    <p:sldId id="292" r:id="rId20"/>
    <p:sldId id="302" r:id="rId21"/>
    <p:sldId id="305" r:id="rId22"/>
    <p:sldId id="306" r:id="rId23"/>
    <p:sldId id="295" r:id="rId24"/>
    <p:sldId id="297" r:id="rId25"/>
    <p:sldId id="307" r:id="rId26"/>
    <p:sldId id="308" r:id="rId27"/>
    <p:sldId id="309" r:id="rId28"/>
    <p:sldId id="310" r:id="rId29"/>
    <p:sldId id="282" r:id="rId30"/>
    <p:sldId id="31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6CE29-B71A-4AF9-8AE6-BAD848B151D5}" type="datetimeFigureOut">
              <a:rPr lang="en-US" smtClean="0"/>
              <a:pPr/>
              <a:t>12/13/2012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99A95-5D9B-46FE-B57E-9B084332E56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5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47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4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Mathematical functions</a:t>
            </a:r>
          </a:p>
          <a:p>
            <a:r>
              <a:rPr lang="en-GB" sz="4400" b="1" dirty="0" smtClean="0">
                <a:solidFill>
                  <a:schemeClr val="tx2"/>
                </a:solidFill>
              </a:rPr>
              <a:t>Cont’d</a:t>
            </a:r>
          </a:p>
          <a:p>
            <a:r>
              <a:rPr lang="en-GB" sz="4400" b="1" dirty="0" smtClean="0">
                <a:solidFill>
                  <a:schemeClr val="tx2"/>
                </a:solidFill>
              </a:rPr>
              <a:t> 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Functions</a:t>
            </a:r>
          </a:p>
          <a:p>
            <a:r>
              <a:rPr lang="en-GB" dirty="0"/>
              <a:t>Domain and Range of a function</a:t>
            </a:r>
          </a:p>
          <a:p>
            <a:r>
              <a:rPr lang="en-GB" dirty="0"/>
              <a:t>Multivariate functions</a:t>
            </a:r>
          </a:p>
          <a:p>
            <a:r>
              <a:rPr lang="en-GB" dirty="0"/>
              <a:t>Types of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Graphical representation of functions</a:t>
            </a:r>
          </a:p>
          <a:p>
            <a:r>
              <a:rPr lang="en-GB" sz="2800" dirty="0" smtClean="0"/>
              <a:t>Vertical line test </a:t>
            </a:r>
          </a:p>
          <a:p>
            <a:r>
              <a:rPr lang="en-GB" sz="2800" dirty="0"/>
              <a:t>Characteristics of linear </a:t>
            </a:r>
            <a:r>
              <a:rPr lang="en-GB" sz="2800" dirty="0" smtClean="0"/>
              <a:t>function</a:t>
            </a:r>
            <a:endParaRPr lang="en-GB" sz="2800" dirty="0"/>
          </a:p>
          <a:p>
            <a:r>
              <a:rPr lang="en-GB" sz="2800" dirty="0" smtClean="0"/>
              <a:t>Applications of linear functions as a Cost, Revenue and Profit function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Representation of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The function of one or two variables (independent) can be represented graphically.</a:t>
            </a:r>
          </a:p>
          <a:p>
            <a:r>
              <a:rPr lang="en-GB" sz="2800" dirty="0" smtClean="0"/>
              <a:t>The functions of one independent variable are graphed in two dimensions, 2-space.</a:t>
            </a:r>
          </a:p>
          <a:p>
            <a:r>
              <a:rPr lang="en-GB" sz="2800" dirty="0" smtClean="0"/>
              <a:t>The functions in two independent variables are graphed in three dimension, 3-space.</a:t>
            </a:r>
          </a:p>
          <a:p>
            <a:r>
              <a:rPr lang="en-GB" sz="2800" dirty="0"/>
              <a:t>For the case of more than two independent variables, graphical representation is lost.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 smtClean="0"/>
                  <a:t>To graph a mathematical function, one can simply assign different values from the domain of the independent variable and compute the values of dependent variable.</a:t>
                </a:r>
              </a:p>
              <a:p>
                <a:r>
                  <a:rPr lang="en-GB" dirty="0" smtClean="0"/>
                  <a:t>Locate the resulting order pairs on the co-ordinate axes, the </a:t>
                </a:r>
                <a:r>
                  <a:rPr lang="en-GB" dirty="0"/>
                  <a:t>vertical axis </a:t>
                </a:r>
                <a:r>
                  <a:rPr lang="en-GB" dirty="0" smtClean="0"/>
                  <a:t>(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dirty="0" smtClean="0"/>
                  <a:t>-axis) is used to denote </a:t>
                </a:r>
                <a:r>
                  <a:rPr lang="en-GB" dirty="0"/>
                  <a:t>the dependent variable and the horizontal </a:t>
                </a:r>
                <a:r>
                  <a:rPr lang="en-GB" dirty="0" smtClean="0"/>
                  <a:t>axis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-axis) is used to denote </a:t>
                </a:r>
                <a:r>
                  <a:rPr lang="en-GB" dirty="0"/>
                  <a:t>the independent variable.</a:t>
                </a:r>
              </a:p>
              <a:p>
                <a:r>
                  <a:rPr lang="en-GB" dirty="0" smtClean="0"/>
                  <a:t>Connect all the points approximately.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481" t="-2830" r="-222" b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Method of graphing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06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Linear functions</a:t>
            </a:r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Quadratic functions</a:t>
            </a:r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Cubic functions</a:t>
            </a:r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Vertical Line Test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 smtClean="0"/>
              <a:t>By definition of a function, to each element in the domain there should correspond only one element in the range. This allows a simple graphical check to determine whether a graph represents a function or not.</a:t>
            </a:r>
          </a:p>
          <a:p>
            <a:r>
              <a:rPr lang="en-GB" sz="2800" dirty="0"/>
              <a:t>If a vertical line is drawn through any value in the domain, it will intersect the graph of the function at one point only.</a:t>
            </a:r>
          </a:p>
          <a:p>
            <a:r>
              <a:rPr lang="en-GB" sz="2800" dirty="0"/>
              <a:t>If the vertical line intersects at more than one point then, the graph depicts a relation and not a function.</a:t>
            </a:r>
          </a:p>
          <a:p>
            <a:pPr marL="0" indent="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Determine whether the given graph represents a function or not?</a:t>
            </a:r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872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Cont’d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152765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5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Linear functions, Applications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018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Present a discussion of the characteristics of linear functions</a:t>
            </a:r>
          </a:p>
          <a:p>
            <a:r>
              <a:rPr lang="en-GB" dirty="0" smtClean="0"/>
              <a:t>Present a wide variety of applications of linear functions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6050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Linear 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n-GB" u="sng" dirty="0">
                    <a:solidFill>
                      <a:schemeClr val="tx2"/>
                    </a:solidFill>
                  </a:rPr>
                  <a:t>Definition:</a:t>
                </a:r>
                <a:r>
                  <a:rPr lang="en-GB" dirty="0">
                    <a:solidFill>
                      <a:schemeClr val="tx2"/>
                    </a:solidFill>
                  </a:rPr>
                  <a:t/>
                </a:r>
                <a:r>
                  <a:rPr lang="en-GB" dirty="0"/>
                  <a:t> A linear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𝑓</m:t>
                    </m:r>
                  </m:oMath>
                </a14:m>
                <a:r>
                  <a:rPr lang="en-GB" dirty="0"/>
                  <a:t> involving one independent variable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/>
                  <a:t>  and a dependent variable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𝑦</m:t>
                    </m:r>
                  </m:oMath>
                </a14:m>
                <a:r>
                  <a:rPr lang="en-GB" dirty="0"/>
                  <a:t> has the general form</a:t>
                </a:r>
              </a:p>
              <a:p>
                <a:pPr>
                  <a:buNone/>
                </a:pPr>
                <a:endParaRPr lang="en-GB" u="sng" dirty="0">
                  <a:solidFill>
                    <a:schemeClr val="tx2"/>
                  </a:solidFill>
                </a:endParaRPr>
              </a:p>
              <a:p>
                <a:pPr>
                  <a:buNone/>
                </a:pPr>
                <a:r>
                  <a:rPr lang="en-GB" dirty="0"/>
                  <a:t>where     and      are </a:t>
                </a:r>
                <a:r>
                  <a:rPr lang="en-GB" dirty="0" smtClean="0"/>
                  <a:t>constants. </a:t>
                </a:r>
              </a:p>
              <a:p>
                <a:pPr>
                  <a:buNone/>
                </a:pPr>
                <a:r>
                  <a:rPr lang="en-GB" dirty="0"/>
                  <a:t>The given form is a slope-intercept form with slope       and y-intercept              . </a:t>
                </a:r>
              </a:p>
              <a:p>
                <a:pPr>
                  <a:buNone/>
                </a:pPr>
                <a:endParaRPr lang="en-GB" dirty="0"/>
              </a:p>
              <a:p>
                <a:pPr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 r="-2444" b="-270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6703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>
                  <a:buNone/>
                </a:pPr>
                <a:r>
                  <a:rPr lang="en-GB" sz="2800" dirty="0" smtClean="0"/>
                  <a:t>Consider the weekly salary function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=300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+2500 </m:t>
                      </m:r>
                    </m:oMath>
                  </m:oMathPara>
                </a14:m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where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is defined as the weekly salary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is the no. of units sold per week.</a:t>
                </a:r>
              </a:p>
              <a:p>
                <a:pPr>
                  <a:buNone/>
                </a:pPr>
                <a:r>
                  <a:rPr lang="en-GB" sz="2800" dirty="0" smtClean="0"/>
                  <a:t>Clearly, this is a weekly function in one independent variable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. </a:t>
                </a:r>
              </a:p>
              <a:p>
                <a:r>
                  <a:rPr lang="en-GB" sz="2800" dirty="0"/>
                  <a:t>2500 represents the base salary, i.e. when no units are sold per week and 300 is the commission of each unit sold.</a:t>
                </a:r>
              </a:p>
              <a:p>
                <a:r>
                  <a:rPr lang="en-GB" sz="2800" dirty="0"/>
                  <a:t>The change in weekly salary is directly proportional to the change in the no. of units sold.</a:t>
                </a:r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259" t="-2156" b="-9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4715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28604"/>
                <a:ext cx="8229600" cy="5697559"/>
              </a:xfrm>
            </p:spPr>
            <p:txBody>
              <a:bodyPr>
                <a:normAutofit/>
              </a:bodyPr>
              <a:lstStyle/>
              <a:p>
                <a:r>
                  <a:rPr lang="en-GB" sz="2800" dirty="0" smtClean="0"/>
                  <a:t>Slope of 3 indicates the increase in weekly salary associated with each additional unit sold.</a:t>
                </a:r>
              </a:p>
              <a:p>
                <a:r>
                  <a:rPr lang="en-GB" sz="2800" dirty="0" smtClean="0"/>
                  <a:t>The graph is in the first quadrant, allowing x and y to be positive values only.</a:t>
                </a:r>
              </a:p>
              <a:p>
                <a:endParaRPr lang="en-GB" sz="2800" dirty="0"/>
              </a:p>
              <a:p>
                <a:pPr marL="0" indent="0" algn="ctr">
                  <a:buNone/>
                </a:pPr>
                <a:r>
                  <a:rPr lang="en-GB" sz="2800" dirty="0" smtClean="0"/>
                  <a:t>In general , for a linear function having the form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GB" sz="2800" dirty="0" smtClean="0"/>
              </a:p>
              <a:p>
                <a:pPr marL="0" indent="0">
                  <a:buNone/>
                </a:pPr>
                <a:r>
                  <a:rPr lang="en-GB" sz="2800" dirty="0"/>
                  <a:t/>
                </a:r>
                <a:r>
                  <a:rPr lang="en-GB" sz="2800" dirty="0" smtClean="0"/>
                  <a:t>a change in the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is directly proportional to a change in the variable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.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28604"/>
                <a:ext cx="8229600" cy="5697559"/>
              </a:xfrm>
              <a:blipFill rotWithShape="1">
                <a:blip r:embed="rId3" cstate="print"/>
                <a:stretch>
                  <a:fillRect l="-1481" t="-1070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0368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Linear function in two independent variables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>
                  <a:buNone/>
                </a:pPr>
                <a:r>
                  <a:rPr lang="en-GB" b="1" u="sng" dirty="0" smtClean="0">
                    <a:solidFill>
                      <a:schemeClr val="tx2"/>
                    </a:solidFill>
                  </a:rPr>
                  <a:t>Definition:</a:t>
                </a:r>
                <a:r>
                  <a:rPr lang="en-GB" dirty="0"/>
                  <a:t> A linear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dirty="0" smtClean="0"/>
                  <a:t/>
                </a:r>
                <a:r>
                  <a:rPr lang="en-GB" dirty="0"/>
                  <a:t>involving two independent </a:t>
                </a:r>
                <a:r>
                  <a:rPr lang="en-GB" dirty="0" smtClean="0"/>
                  <a:t>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 smtClean="0"/>
                  <a:t/>
                </a:r>
                <a:r>
                  <a:rPr lang="en-GB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 smtClean="0"/>
                  <a:t/>
                </a:r>
                <a:r>
                  <a:rPr lang="en-GB" dirty="0"/>
                  <a:t>and a dependent variable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dirty="0" smtClean="0"/>
                  <a:t/>
                </a:r>
                <a:r>
                  <a:rPr lang="en-GB" dirty="0"/>
                  <a:t>has the general form</a:t>
                </a:r>
              </a:p>
              <a:p>
                <a:pPr>
                  <a:buNone/>
                </a:pPr>
                <a:endParaRPr lang="en-GB" u="sng" dirty="0">
                  <a:solidFill>
                    <a:schemeClr val="tx2"/>
                  </a:solidFill>
                </a:endParaRPr>
              </a:p>
              <a:p>
                <a:pPr>
                  <a:buNone/>
                </a:pPr>
                <a:r>
                  <a:rPr lang="en-GB" dirty="0"/>
                  <a:t>where      and       are non-zero constants and     is </a:t>
                </a:r>
                <a:r>
                  <a:rPr lang="en-GB" dirty="0" smtClean="0"/>
                  <a:t>any </a:t>
                </a:r>
                <a:r>
                  <a:rPr lang="en-GB" dirty="0"/>
                  <a:t>constant.</a:t>
                </a:r>
              </a:p>
              <a:p>
                <a:r>
                  <a:rPr lang="en-GB" dirty="0"/>
                  <a:t>This equation tells us that the variable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dirty="0" smtClean="0"/>
                  <a:t/>
                </a:r>
                <a:r>
                  <a:rPr lang="en-GB" dirty="0"/>
                  <a:t>depends jointly on the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  <a:p>
                <a:r>
                  <a:rPr lang="en-GB" dirty="0"/>
                  <a:t>The value of </a:t>
                </a:r>
                <a:r>
                  <a:rPr lang="en-GB" dirty="0" smtClean="0"/>
                  <a:t/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dirty="0" smtClean="0"/>
                  <a:t>  is directly  proportional </a:t>
                </a:r>
                <a:r>
                  <a:rPr lang="en-GB" dirty="0"/>
                  <a:t>to </a:t>
                </a:r>
                <a:r>
                  <a:rPr lang="en-GB" dirty="0" smtClean="0"/>
                  <a:t>the changes </a:t>
                </a:r>
                <a:r>
                  <a:rPr lang="en-GB" dirty="0"/>
                  <a:t>in the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dirty="0" smtClean="0"/>
                  <a:t>.</a:t>
                </a:r>
              </a:p>
              <a:p>
                <a:pPr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704" t="-3774" r="-3704" b="-152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6747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28604"/>
                <a:ext cx="8229600" cy="5697559"/>
              </a:xfrm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GB" sz="2800" u="sng" dirty="0" smtClean="0">
                    <a:solidFill>
                      <a:schemeClr val="tx2"/>
                    </a:solidFill>
                  </a:rPr>
                  <a:t>Example</a:t>
                </a:r>
                <a:r>
                  <a:rPr lang="en-GB" sz="2800" dirty="0" smtClean="0"/>
                  <a:t/>
                </a:r>
                <a:r>
                  <a:rPr lang="en-GB" sz="2800" dirty="0" smtClean="0">
                    <a:solidFill>
                      <a:schemeClr val="tx2"/>
                    </a:solidFill>
                  </a:rPr>
                  <a:t>weekly Salary Function</a:t>
                </a:r>
              </a:p>
              <a:p>
                <a:pPr>
                  <a:buNone/>
                </a:pPr>
                <a:r>
                  <a:rPr lang="en-GB" sz="2800" dirty="0" smtClean="0"/>
                  <a:t>Assume that a salesperson salary depends on the no. of units sold of each of two products, i.e. the salary function is given as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=300</m:t>
                      </m:r>
                      <m:sSub>
                        <m:sSub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2800" b="0" i="1" smtClean="0">
                          <a:latin typeface="Cambria Math"/>
                        </a:rPr>
                        <m:t>+500 </m:t>
                      </m:r>
                      <m:sSub>
                        <m:sSub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2800" b="0" i="1" smtClean="0">
                          <a:latin typeface="Cambria Math"/>
                        </a:rPr>
                        <m:t>+2500</m:t>
                      </m:r>
                    </m:oMath>
                  </m:oMathPara>
                </a14:m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Where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= weekly salary,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 smtClean="0"/>
                  <a:t> = no. of units sold of product 1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 smtClean="0"/>
                  <a:t> = no. of units sold of product 2</a:t>
                </a:r>
              </a:p>
              <a:p>
                <a:pPr>
                  <a:buNone/>
                </a:pPr>
                <a:r>
                  <a:rPr lang="en-GB" sz="2800" dirty="0" smtClean="0"/>
                  <a:t>This salary function gives a base salary of 2500, commission of 300 on each unit sold of product 1 and 500 on each unit sold of product 2. 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28604"/>
                <a:ext cx="8229600" cy="5697559"/>
              </a:xfrm>
              <a:blipFill rotWithShape="1">
                <a:blip r:embed="rId2" cstate="print"/>
                <a:stretch>
                  <a:fillRect l="-1481" t="-1070" r="-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7211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Linear function in n-independent variables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4000" dirty="0"/>
          </a:p>
          <a:p>
            <a:pPr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609600" y="1752600"/>
                <a:ext cx="8229600" cy="45259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itchFamily="34" charset="0"/>
                  <a:buNone/>
                </a:pPr>
                <a:r>
                  <a:rPr lang="en-GB" sz="4000" b="1" u="sng" dirty="0" smtClean="0">
                    <a:solidFill>
                      <a:schemeClr val="tx2"/>
                    </a:solidFill>
                  </a:rPr>
                  <a:t>Definition:</a:t>
                </a:r>
                <a:r>
                  <a:rPr lang="en-GB" sz="4000" dirty="0"/>
                  <a:t>  A linear function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/>
                      </a:rPr>
                      <m:t>𝑓</m:t>
                    </m:r>
                  </m:oMath>
                </a14:m>
                <a:r>
                  <a:rPr lang="en-GB" sz="4000" dirty="0"/>
                  <a:t> involving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/>
                      </a:rPr>
                      <m:t>𝑛</m:t>
                    </m:r>
                  </m:oMath>
                </a14:m>
                <a:r>
                  <a:rPr lang="en-GB" sz="4000" dirty="0"/>
                  <a:t> independent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40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40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40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4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40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4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4000" i="1">
                        <a:latin typeface="Cambria Math"/>
                      </a:rPr>
                      <m:t>,⋯, </m:t>
                    </m:r>
                    <m:sSub>
                      <m:sSubPr>
                        <m:ctrlPr>
                          <a:rPr lang="en-GB" sz="4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40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4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4000" dirty="0"/>
                  <a:t> and a dependent variable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/>
                      </a:rPr>
                      <m:t>𝑦</m:t>
                    </m:r>
                  </m:oMath>
                </a14:m>
                <a:r>
                  <a:rPr lang="en-GB" sz="4000" dirty="0"/>
                  <a:t> has the general form</a:t>
                </a:r>
              </a:p>
              <a:p>
                <a:pPr>
                  <a:buFont typeface="Arial" pitchFamily="34" charset="0"/>
                  <a:buNone/>
                </a:pPr>
                <a:endParaRPr lang="en-GB" sz="4000" dirty="0"/>
              </a:p>
              <a:p>
                <a:pPr>
                  <a:buFont typeface="Arial" pitchFamily="34" charset="0"/>
                  <a:buNone/>
                </a:pPr>
                <a:endParaRPr lang="en-GB" sz="4000" dirty="0"/>
              </a:p>
              <a:p>
                <a:pPr>
                  <a:buFont typeface="Arial" pitchFamily="34" charset="0"/>
                  <a:buNone/>
                </a:pPr>
                <a:r>
                  <a:rPr lang="en-GB" sz="4000" dirty="0"/>
                  <a:t>where                                  are non-zero constants and      is any constant. </a:t>
                </a:r>
              </a:p>
              <a:p>
                <a:r>
                  <a:rPr lang="en-GB" sz="4000" dirty="0" smtClean="0"/>
                  <a:t>This </a:t>
                </a:r>
                <a:r>
                  <a:rPr lang="en-GB" sz="4000" dirty="0"/>
                  <a:t>equation tells us that the variable </a:t>
                </a:r>
                <a14:m>
                  <m:oMath xmlns:m="http://schemas.openxmlformats.org/officeDocument/2006/math">
                    <m:r>
                      <a:rPr lang="en-GB" sz="400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4000" dirty="0" smtClean="0"/>
                  <a:t/>
                </a:r>
                <a:r>
                  <a:rPr lang="en-GB" sz="4000" dirty="0"/>
                  <a:t>depends jointly on the values </a:t>
                </a:r>
                <a:r>
                  <a:rPr lang="en-GB" sz="4000" dirty="0" smtClean="0"/>
                  <a:t>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400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400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sz="400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GB" sz="4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400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400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sz="4000" i="1" smtClean="0">
                        <a:latin typeface="Cambria Math"/>
                      </a:rPr>
                      <m:t>,⋯, </m:t>
                    </m:r>
                    <m:sSub>
                      <m:sSubPr>
                        <m:ctrlPr>
                          <a:rPr lang="en-GB" sz="4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400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sz="400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4000" dirty="0" smtClean="0"/>
                  <a:t>.</a:t>
                </a:r>
                <a:endParaRPr lang="en-GB" sz="4000" dirty="0"/>
              </a:p>
              <a:p>
                <a:pPr>
                  <a:buFont typeface="Arial" pitchFamily="34" charset="0"/>
                  <a:buNone/>
                </a:pPr>
                <a:endParaRPr lang="en-GB" dirty="0" smtClean="0"/>
              </a:p>
              <a:p>
                <a:pPr marL="0" indent="0">
                  <a:buFont typeface="Arial" pitchFamily="34" charset="0"/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752600"/>
                <a:ext cx="8229600" cy="4525963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778" t="-3774" b="-138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4315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Linear cost 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/>
              <a:t>Cost: </a:t>
            </a:r>
            <a:r>
              <a:rPr lang="en-GB" dirty="0" smtClean="0"/>
              <a:t>The </a:t>
            </a:r>
            <a:r>
              <a:rPr lang="en-GB" dirty="0"/>
              <a:t>organizations are concerned with the costs as they reflect the money flowing out of the organisation. The total cost usually consists on two components: </a:t>
            </a:r>
            <a:r>
              <a:rPr lang="en-GB" b="1" i="1" dirty="0"/>
              <a:t>total variable cost</a:t>
            </a:r>
            <a:r>
              <a:rPr lang="en-GB" dirty="0"/>
              <a:t> and </a:t>
            </a:r>
            <a:r>
              <a:rPr lang="en-GB" b="1" i="1" dirty="0"/>
              <a:t>total fixed cost</a:t>
            </a:r>
            <a:r>
              <a:rPr lang="en-GB" b="1" i="1" dirty="0" smtClean="0"/>
              <a:t>. </a:t>
            </a:r>
            <a:r>
              <a:rPr lang="en-GB" dirty="0" smtClean="0"/>
              <a:t> These two components determines the total cost of the organisation</a:t>
            </a:r>
            <a:r>
              <a:rPr lang="en-GB" sz="3500" dirty="0" smtClean="0"/>
              <a:t>. </a:t>
            </a:r>
            <a:endParaRPr lang="en-GB" sz="3500" dirty="0"/>
          </a:p>
          <a:p>
            <a:pPr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6475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642918"/>
            <a:ext cx="8229600" cy="5643602"/>
          </a:xfrm>
          <a:blipFill rotWithShape="1">
            <a:blip r:embed="rId3" cstate="print"/>
            <a:stretch>
              <a:fillRect l="-1852" t="-1404" r="-963" b="-3996"/>
            </a:stretch>
          </a:blipFill>
        </p:spPr>
        <p:txBody>
          <a:bodyPr>
            <a:normAutofit/>
          </a:bodyPr>
          <a:lstStyle/>
          <a:p>
            <a:r>
              <a:rPr lang="en-GB" sz="2800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127177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/>
              <a:t>Solution:</a:t>
            </a:r>
          </a:p>
          <a:p>
            <a:pPr>
              <a:buNone/>
            </a:pPr>
            <a:r>
              <a:rPr lang="en-GB" sz="2800" dirty="0" smtClean="0"/>
              <a:t>The total cost function will be in the form:</a:t>
            </a:r>
          </a:p>
          <a:p>
            <a:pPr algn="ctr">
              <a:buNone/>
            </a:pPr>
            <a:endParaRPr lang="en-GB" sz="2800" dirty="0" smtClean="0"/>
          </a:p>
          <a:p>
            <a:pPr algn="ctr">
              <a:buNone/>
            </a:pPr>
            <a:r>
              <a:rPr lang="en-GB" sz="2800" dirty="0" smtClean="0"/>
              <a:t>=total variable cost + total fixed cost</a:t>
            </a:r>
          </a:p>
          <a:p>
            <a:pPr>
              <a:buNone/>
            </a:pPr>
            <a:r>
              <a:rPr lang="en-GB" sz="2800" dirty="0" smtClean="0"/>
              <a:t>Total fixed cost = 50,000</a:t>
            </a:r>
          </a:p>
          <a:p>
            <a:pPr>
              <a:buNone/>
            </a:pPr>
            <a:r>
              <a:rPr lang="en-GB" sz="2800" dirty="0" smtClean="0"/>
              <a:t>Total variable cost = total raw material cost +</a:t>
            </a:r>
          </a:p>
          <a:p>
            <a:pPr>
              <a:buNone/>
            </a:pPr>
            <a:r>
              <a:rPr lang="en-GB" sz="2800" dirty="0" smtClean="0"/>
              <a:t>                                    total labour cost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70606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Linear Revenue function</a:t>
            </a:r>
            <a:r>
              <a:rPr lang="en-GB" sz="3600" dirty="0">
                <a:solidFill>
                  <a:schemeClr val="tx2"/>
                </a:solidFill>
              </a:rPr>
              <a:t/>
            </a:r>
            <a:br>
              <a:rPr lang="en-GB" sz="3600" dirty="0">
                <a:solidFill>
                  <a:schemeClr val="tx2"/>
                </a:solidFill>
              </a:rPr>
            </a:b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</p:spPr>
            <p:txBody>
              <a:bodyPr>
                <a:normAutofit lnSpcReduction="10000"/>
              </a:bodyPr>
              <a:lstStyle/>
              <a:p>
                <a:pPr>
                  <a:buNone/>
                </a:pPr>
                <a:r>
                  <a:rPr lang="en-GB" b="1" dirty="0" smtClean="0"/>
                  <a:t>Revenue:</a:t>
                </a:r>
                <a:r>
                  <a:rPr lang="en-GB" dirty="0" smtClean="0"/>
                  <a:t> The money which flows out into an organisation from either selling or providing services is often referred to as revenue. </a:t>
                </a:r>
              </a:p>
              <a:p>
                <a:pPr>
                  <a:buNone/>
                </a:pPr>
                <a:r>
                  <a:rPr lang="en-GB" dirty="0" smtClean="0"/>
                  <a:t>Total Revenue = Price x Quantity sold </a:t>
                </a:r>
              </a:p>
              <a:p>
                <a:pPr>
                  <a:buNone/>
                </a:pPr>
                <a:r>
                  <a:rPr lang="en-GB" dirty="0" smtClean="0"/>
                  <a:t>Suppose a firm sells product.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 smtClean="0"/>
                  <a:t> be the price of the product and number of units per product respectively. Then</a:t>
                </a:r>
              </a:p>
              <a:p>
                <a:pPr>
                  <a:buNone/>
                </a:pPr>
                <a:r>
                  <a:rPr lang="en-GB" dirty="0" smtClean="0"/>
                  <a:t>Revenue  =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+⋯+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 smtClean="0"/>
                  <a:t>.  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  <a:blipFill rotWithShape="1">
                <a:blip r:embed="rId3" cstate="print"/>
                <a:stretch>
                  <a:fillRect l="-1926" t="-2830" b="-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3814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Linear </a:t>
            </a:r>
            <a:r>
              <a:rPr lang="en-GB" sz="3600" u="sng" dirty="0" smtClean="0">
                <a:solidFill>
                  <a:schemeClr val="tx2"/>
                </a:solidFill>
              </a:rPr>
              <a:t>Profit </a:t>
            </a:r>
            <a:r>
              <a:rPr lang="en-GB" sz="3600" u="sng" dirty="0">
                <a:solidFill>
                  <a:schemeClr val="tx2"/>
                </a:solidFill>
              </a:rPr>
              <a:t>function</a:t>
            </a:r>
            <a:r>
              <a:rPr lang="en-GB" sz="3600" dirty="0">
                <a:solidFill>
                  <a:schemeClr val="tx2"/>
                </a:solidFill>
              </a:rPr>
              <a:t/>
            </a:r>
            <a:br>
              <a:rPr lang="en-GB" sz="3600" dirty="0">
                <a:solidFill>
                  <a:schemeClr val="tx2"/>
                </a:solidFill>
              </a:rPr>
            </a:b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buNone/>
                </a:pPr>
                <a:r>
                  <a:rPr lang="en-GB" b="1" dirty="0" smtClean="0"/>
                  <a:t>Profit:</a:t>
                </a:r>
                <a:r>
                  <a:rPr lang="en-GB" dirty="0" smtClean="0"/>
                  <a:t> The profit of an organisation is the difference between total revenue and total cost. In equation form</a:t>
                </a:r>
              </a:p>
              <a:p>
                <a:pPr>
                  <a:buNone/>
                </a:pPr>
                <a:r>
                  <a:rPr lang="en-GB" dirty="0" smtClean="0"/>
                  <a:t>Profit= Total revenue – Total cost</a:t>
                </a:r>
              </a:p>
              <a:p>
                <a:pPr>
                  <a:buNone/>
                </a:pPr>
                <a:r>
                  <a:rPr lang="en-GB" dirty="0" smtClean="0"/>
                  <a:t>If Total revenue =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endParaRPr lang="en-GB" dirty="0" smtClean="0"/>
              </a:p>
              <a:p>
                <a:pPr>
                  <a:buNone/>
                </a:pPr>
                <a:r>
                  <a:rPr lang="en-GB" dirty="0" smtClean="0"/>
                  <a:t>   Total   cost     =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𝐶</m:t>
                    </m:r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/>
                </a:r>
              </a:p>
              <a:p>
                <a:pPr>
                  <a:buNone/>
                </a:pPr>
                <a:r>
                  <a:rPr lang="en-GB" dirty="0" smtClean="0"/>
                  <a:t>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GB" dirty="0" smtClean="0"/>
                  <a:t> quantity produced and sold, then profit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𝑃</m:t>
                    </m:r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 is defined as</a:t>
                </a:r>
              </a:p>
              <a:p>
                <a:pPr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−</m:t>
                    </m:r>
                    <m:r>
                      <a:rPr lang="en-GB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dirty="0" smtClean="0"/>
                  <a:t/>
                </a:r>
              </a:p>
              <a:p>
                <a:pPr algn="ctr">
                  <a:buNone/>
                </a:pPr>
                <a:endParaRPr lang="en-GB" dirty="0" smtClean="0"/>
              </a:p>
              <a:p>
                <a:pPr>
                  <a:buNone/>
                </a:pPr>
                <a:endParaRPr lang="en-GB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  <a:blipFill rotWithShape="1">
                <a:blip r:embed="rId2" cstate="print"/>
                <a:stretch>
                  <a:fillRect l="-1778" t="-2830" b="-203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5939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Linear </a:t>
            </a:r>
            <a:r>
              <a:rPr lang="en-GB" sz="3600" u="sng" dirty="0" smtClean="0">
                <a:solidFill>
                  <a:schemeClr val="tx2"/>
                </a:solidFill>
              </a:rPr>
              <a:t>Profit </a:t>
            </a:r>
            <a:r>
              <a:rPr lang="en-GB" sz="3600" u="sng" dirty="0">
                <a:solidFill>
                  <a:schemeClr val="tx2"/>
                </a:solidFill>
              </a:rPr>
              <a:t>function</a:t>
            </a:r>
            <a:r>
              <a:rPr lang="en-GB" sz="3600" dirty="0">
                <a:solidFill>
                  <a:schemeClr val="tx2"/>
                </a:solidFill>
              </a:rPr>
              <a:t/>
            </a:r>
            <a:br>
              <a:rPr lang="en-GB" sz="3600" dirty="0">
                <a:solidFill>
                  <a:schemeClr val="tx2"/>
                </a:solidFill>
              </a:rPr>
            </a:b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If total revenue exceeds total cost the profit is positive</a:t>
            </a:r>
          </a:p>
          <a:p>
            <a:r>
              <a:rPr lang="en-GB" dirty="0" smtClean="0"/>
              <a:t>In such case, profit is referred as net gain or net profit</a:t>
            </a:r>
          </a:p>
          <a:p>
            <a:r>
              <a:rPr lang="en-GB" dirty="0" smtClean="0"/>
              <a:t>On the other hand the negative profit is referred to as a net loss or net deficit.</a:t>
            </a:r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80725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>
                <a:solidFill>
                  <a:schemeClr val="tx2"/>
                </a:solidFill>
              </a:rPr>
              <a:t/>
            </a:r>
            <a:br>
              <a:rPr lang="en-GB" sz="3600" dirty="0">
                <a:solidFill>
                  <a:schemeClr val="tx2"/>
                </a:solidFill>
              </a:rPr>
            </a:b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GB" dirty="0" smtClean="0"/>
                  <a:t>A firm sells single product for </a:t>
                </a:r>
                <a:r>
                  <a:rPr lang="en-GB" dirty="0" err="1" smtClean="0"/>
                  <a:t>Rs</a:t>
                </a:r>
                <a:r>
                  <a:rPr lang="en-GB" dirty="0" smtClean="0"/>
                  <a:t>. 65 per unit.</a:t>
                </a:r>
              </a:p>
              <a:p>
                <a:r>
                  <a:rPr lang="en-GB" dirty="0" smtClean="0"/>
                  <a:t>Variable costs per unit are </a:t>
                </a:r>
                <a:r>
                  <a:rPr lang="en-GB" dirty="0" err="1" smtClean="0"/>
                  <a:t>Rs</a:t>
                </a:r>
                <a:r>
                  <a:rPr lang="en-GB" dirty="0" smtClean="0"/>
                  <a:t>. 20 for materials and </a:t>
                </a:r>
                <a:r>
                  <a:rPr lang="en-GB" dirty="0" err="1" smtClean="0"/>
                  <a:t>Rs</a:t>
                </a:r>
                <a:r>
                  <a:rPr lang="en-GB" dirty="0" smtClean="0"/>
                  <a:t>. 27.5 for labour.</a:t>
                </a:r>
              </a:p>
              <a:p>
                <a:r>
                  <a:rPr lang="en-GB" dirty="0" smtClean="0"/>
                  <a:t>Annual fixed costs are </a:t>
                </a:r>
                <a:r>
                  <a:rPr lang="en-GB" dirty="0" err="1" smtClean="0"/>
                  <a:t>Rs</a:t>
                </a:r>
                <a:r>
                  <a:rPr lang="en-GB" dirty="0" smtClean="0"/>
                  <a:t>. 100,000.</a:t>
                </a:r>
              </a:p>
              <a:p>
                <a:pPr marL="0" indent="0">
                  <a:buNone/>
                </a:pPr>
                <a:r>
                  <a:rPr lang="en-GB" dirty="0"/>
                  <a:t/>
                </a:r>
                <a:r>
                  <a:rPr lang="en-GB" dirty="0" smtClean="0"/>
                  <a:t>Construct the profit function stated in terms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 smtClean="0"/>
                  <a:t>, which is the number of units produced and sold. How much profit is earned if annual sales are 20,000 units.</a:t>
                </a:r>
              </a:p>
              <a:p>
                <a:pPr>
                  <a:buNone/>
                </a:pPr>
                <a:endParaRPr lang="en-GB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  <a:blipFill rotWithShape="1">
                <a:blip r:embed="rId2" cstate="print"/>
                <a:stretch>
                  <a:fillRect l="-1926" t="-2830" r="-815" b="-121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3964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Cont’d</a:t>
            </a:r>
            <a:r>
              <a:rPr lang="en-GB" sz="3600" dirty="0">
                <a:solidFill>
                  <a:schemeClr val="tx2"/>
                </a:solidFill>
              </a:rPr>
              <a:t/>
            </a:r>
            <a:br>
              <a:rPr lang="en-GB" sz="3600" dirty="0">
                <a:solidFill>
                  <a:schemeClr val="tx2"/>
                </a:solidFill>
              </a:rPr>
            </a:b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141874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Graphical representation of functions</a:t>
            </a:r>
          </a:p>
          <a:p>
            <a:r>
              <a:rPr lang="en-GB" sz="2800" dirty="0" smtClean="0"/>
              <a:t>Vertical line test </a:t>
            </a:r>
          </a:p>
          <a:p>
            <a:r>
              <a:rPr lang="en-GB" sz="2800" dirty="0"/>
              <a:t>Characteristics of linear </a:t>
            </a:r>
            <a:r>
              <a:rPr lang="en-GB" sz="2800" dirty="0" smtClean="0"/>
              <a:t>function</a:t>
            </a:r>
            <a:endParaRPr lang="en-GB" sz="2800" dirty="0"/>
          </a:p>
          <a:p>
            <a:r>
              <a:rPr lang="en-GB" sz="2800" dirty="0" smtClean="0"/>
              <a:t>Applications of linear functions as a Cost, Revenue and Profit function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</a:rPr>
              <a:t>Linear Depreciation</a:t>
            </a:r>
          </a:p>
          <a:p>
            <a:pPr lvl="0"/>
            <a:r>
              <a:rPr lang="en-US" sz="2800" dirty="0">
                <a:solidFill>
                  <a:prstClr val="black"/>
                </a:solidFill>
              </a:rPr>
              <a:t>Linear demand functions</a:t>
            </a:r>
          </a:p>
          <a:p>
            <a:pPr lvl="0"/>
            <a:r>
              <a:rPr lang="en-US" sz="2800" dirty="0">
                <a:solidFill>
                  <a:prstClr val="black"/>
                </a:solidFill>
              </a:rPr>
              <a:t>Linear supply functions</a:t>
            </a:r>
          </a:p>
          <a:p>
            <a:pPr lvl="0"/>
            <a:r>
              <a:rPr lang="en-US" sz="2800" dirty="0">
                <a:solidFill>
                  <a:prstClr val="black"/>
                </a:solidFill>
              </a:rPr>
              <a:t>Market equilibrium</a:t>
            </a:r>
          </a:p>
          <a:p>
            <a:pPr lvl="0"/>
            <a:r>
              <a:rPr lang="en-US" sz="2800" dirty="0">
                <a:solidFill>
                  <a:prstClr val="black"/>
                </a:solidFill>
              </a:rPr>
              <a:t>Break-even models</a:t>
            </a:r>
          </a:p>
          <a:p>
            <a:pPr lvl="0"/>
            <a:r>
              <a:rPr lang="en-US" sz="2800">
                <a:solidFill>
                  <a:prstClr val="black"/>
                </a:solidFill>
              </a:rPr>
              <a:t>Graphical </a:t>
            </a:r>
            <a:r>
              <a:rPr lang="en-US" sz="2800" smtClean="0">
                <a:solidFill>
                  <a:prstClr val="black"/>
                </a:solidFill>
              </a:rPr>
              <a:t>analysis</a:t>
            </a:r>
            <a:endParaRPr lang="en-US" sz="2800" dirty="0">
              <a:solidFill>
                <a:prstClr val="black"/>
              </a:solidFill>
            </a:endParaRPr>
          </a:p>
          <a:p>
            <a:pPr lvl="0"/>
            <a:endParaRPr lang="en-US" sz="28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98497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447</Words>
  <Application>Microsoft Office PowerPoint</Application>
  <PresentationFormat>On-screen Show (4:3)</PresentationFormat>
  <Paragraphs>103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Business Mathematics  MTH-367 </vt:lpstr>
      <vt:lpstr>Chapter 4</vt:lpstr>
      <vt:lpstr>Review</vt:lpstr>
      <vt:lpstr>Today’s topics</vt:lpstr>
      <vt:lpstr>Graphical Representation of Functions</vt:lpstr>
      <vt:lpstr>Method of graphing</vt:lpstr>
      <vt:lpstr>Examples</vt:lpstr>
      <vt:lpstr>Examples</vt:lpstr>
      <vt:lpstr>Examples</vt:lpstr>
      <vt:lpstr>Vertical Line Test</vt:lpstr>
      <vt:lpstr>Examples</vt:lpstr>
      <vt:lpstr>Example Cont’d</vt:lpstr>
      <vt:lpstr>Chapter 5</vt:lpstr>
      <vt:lpstr>Objectives</vt:lpstr>
      <vt:lpstr>Linear function</vt:lpstr>
      <vt:lpstr>Example </vt:lpstr>
      <vt:lpstr>Slide 17</vt:lpstr>
      <vt:lpstr>Linear function in two independent variables</vt:lpstr>
      <vt:lpstr>Slide 19</vt:lpstr>
      <vt:lpstr>Linear function in n-independent variables</vt:lpstr>
      <vt:lpstr>Linear cost function</vt:lpstr>
      <vt:lpstr>Slide 22</vt:lpstr>
      <vt:lpstr>Slide 23</vt:lpstr>
      <vt:lpstr>Linear Revenue function </vt:lpstr>
      <vt:lpstr>Linear Profit function </vt:lpstr>
      <vt:lpstr>Linear Profit function </vt:lpstr>
      <vt:lpstr>Example </vt:lpstr>
      <vt:lpstr>Example Cont’d </vt:lpstr>
      <vt:lpstr>Review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Tazeen athar</dc:creator>
  <cp:lastModifiedBy>vcomsats</cp:lastModifiedBy>
  <cp:revision>70</cp:revision>
  <dcterms:created xsi:type="dcterms:W3CDTF">2012-05-25T08:04:48Z</dcterms:created>
  <dcterms:modified xsi:type="dcterms:W3CDTF">2012-12-13T06:01:27Z</dcterms:modified>
</cp:coreProperties>
</file>