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94" r:id="rId2"/>
    <p:sldId id="257" r:id="rId3"/>
    <p:sldId id="259" r:id="rId4"/>
    <p:sldId id="313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96" r:id="rId14"/>
    <p:sldId id="269" r:id="rId15"/>
    <p:sldId id="270" r:id="rId16"/>
    <p:sldId id="271" r:id="rId17"/>
    <p:sldId id="276" r:id="rId18"/>
    <p:sldId id="273" r:id="rId19"/>
    <p:sldId id="274" r:id="rId20"/>
    <p:sldId id="298" r:id="rId21"/>
    <p:sldId id="297" r:id="rId22"/>
    <p:sldId id="299" r:id="rId23"/>
    <p:sldId id="282" r:id="rId24"/>
    <p:sldId id="283" r:id="rId25"/>
    <p:sldId id="284" r:id="rId26"/>
    <p:sldId id="285" r:id="rId27"/>
    <p:sldId id="311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  <p:sldId id="308" r:id="rId37"/>
    <p:sldId id="309" r:id="rId38"/>
    <p:sldId id="310" r:id="rId39"/>
    <p:sldId id="315" r:id="rId40"/>
    <p:sldId id="312" r:id="rId41"/>
    <p:sldId id="291" r:id="rId42"/>
    <p:sldId id="314" r:id="rId43"/>
    <p:sldId id="292" r:id="rId44"/>
    <p:sldId id="289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13CFC-9ABA-4639-A050-AB020D5EC8C9}" type="datetimeFigureOut">
              <a:rPr lang="en-US" smtClean="0"/>
              <a:pPr/>
              <a:t>12/11/2012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1C672E-D011-4FED-AF7B-B37F1E8711E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27673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C672E-D011-4FED-AF7B-B37F1E8711E1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35E85-F254-421E-8B43-796572A66953}" type="datetimeFigureOut">
              <a:rPr lang="en-US" smtClean="0"/>
              <a:pPr/>
              <a:t>12/11/2012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4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189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4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Mathematical Functions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Enable the reader to understand the nature and notation of mathematical functions</a:t>
            </a:r>
          </a:p>
          <a:p>
            <a:r>
              <a:rPr lang="en-GB" sz="2800" dirty="0" smtClean="0"/>
              <a:t>Provide illustrations of the application of mathematical functions</a:t>
            </a:r>
          </a:p>
          <a:p>
            <a:r>
              <a:rPr lang="en-GB" sz="2800" dirty="0" smtClean="0"/>
              <a:t>Provide a brief overview of important types of functions and their </a:t>
            </a:r>
            <a:r>
              <a:rPr lang="en-GB" sz="2800" dirty="0" smtClean="0"/>
              <a:t>characteristics</a:t>
            </a:r>
          </a:p>
          <a:p>
            <a:r>
              <a:rPr lang="en-GB" sz="2800" dirty="0" smtClean="0"/>
              <a:t>Discuss the graphical representation of functions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dirty="0" smtClean="0"/>
              <a:t>Solution of system of linear equations with n&gt; 2.</a:t>
            </a:r>
          </a:p>
          <a:p>
            <a:pPr>
              <a:buFont typeface="Wingdings" pitchFamily="2" charset="2"/>
              <a:buChar char="Ø"/>
            </a:pPr>
            <a:r>
              <a:rPr lang="en-GB" dirty="0"/>
              <a:t> </a:t>
            </a:r>
            <a:r>
              <a:rPr lang="en-GB" dirty="0" smtClean="0"/>
              <a:t>A</a:t>
            </a:r>
            <a:r>
              <a:rPr lang="en-GB" dirty="0" smtClean="0"/>
              <a:t>pplication to product mix problem</a:t>
            </a:r>
            <a:endParaRPr lang="en-GB" dirty="0" smtClean="0"/>
          </a:p>
          <a:p>
            <a:pPr>
              <a:buFont typeface="Wingdings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60570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Today’s Topics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Functions</a:t>
            </a:r>
          </a:p>
          <a:p>
            <a:r>
              <a:rPr lang="en-GB" dirty="0" smtClean="0"/>
              <a:t>Domain and Range of a function</a:t>
            </a:r>
          </a:p>
          <a:p>
            <a:r>
              <a:rPr lang="en-GB" dirty="0" smtClean="0"/>
              <a:t>Multivariate functions</a:t>
            </a:r>
          </a:p>
          <a:p>
            <a:r>
              <a:rPr lang="en-GB" dirty="0" smtClean="0"/>
              <a:t>Types of functions</a:t>
            </a:r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Identification of the relevant mathematical representation of the real world phenomenon is done by </a:t>
            </a:r>
            <a:r>
              <a:rPr lang="en-GB" sz="2800" i="1" dirty="0" smtClean="0"/>
              <a:t>mathematical modelling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If a model is a good approximation, it can be very useful in studying the reality and decision making in real world problems.</a:t>
            </a:r>
          </a:p>
          <a:p>
            <a:r>
              <a:rPr lang="en-GB" sz="2800" dirty="0" smtClean="0"/>
              <a:t>In mathematical models, the significant relationships are typically represented by </a:t>
            </a:r>
            <a:r>
              <a:rPr lang="en-GB" sz="2800" i="1" dirty="0" smtClean="0"/>
              <a:t>mathematical functions</a:t>
            </a:r>
            <a:r>
              <a:rPr lang="en-GB" sz="2800" dirty="0" smtClean="0"/>
              <a:t>.</a:t>
            </a:r>
            <a:endParaRPr lang="en-GB" sz="2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Why functions?</a:t>
            </a:r>
            <a:endParaRPr lang="en-GB" sz="36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56792"/>
                <a:ext cx="8229600" cy="456937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sz="2800" dirty="0" smtClean="0"/>
                  <a:t>A function can be viewed as an input-output device.</a:t>
                </a:r>
              </a:p>
              <a:p>
                <a:r>
                  <a:rPr lang="en-GB" sz="2800" dirty="0" smtClean="0"/>
                  <a:t>A (set of) input(s) is provided to a mathematical rule which transforms the input(s) into a specific output.</a:t>
                </a:r>
              </a:p>
              <a:p>
                <a:r>
                  <a:rPr lang="en-GB" sz="2800" dirty="0" smtClean="0"/>
                  <a:t>Consider the </a:t>
                </a:r>
                <a:r>
                  <a:rPr lang="en-GB" sz="2800" dirty="0" smtClean="0"/>
                  <a:t>equation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,</a:t>
                </a:r>
                <a:endParaRPr lang="en-GB" sz="2800" dirty="0" smtClean="0"/>
              </a:p>
              <a:p>
                <a:r>
                  <a:rPr lang="en-GB" sz="2800" dirty="0" smtClean="0"/>
                  <a:t>Input: selected values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sz="2800" dirty="0" smtClean="0"/>
              </a:p>
              <a:p>
                <a:r>
                  <a:rPr lang="en-GB" sz="2800" dirty="0" smtClean="0"/>
                  <a:t>Mathematical rule: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endParaRPr lang="en-GB" sz="2800" dirty="0" smtClean="0"/>
              </a:p>
              <a:p>
                <a:r>
                  <a:rPr lang="en-GB" sz="2800" dirty="0" smtClean="0"/>
                  <a:t>Output: corresponding values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obtained from the equation/mathematical rule</a:t>
                </a:r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6792"/>
                <a:ext cx="8229600" cy="4569371"/>
              </a:xfrm>
              <a:blipFill rotWithShape="1">
                <a:blip r:embed="rId2" cstate="print"/>
                <a:stretch>
                  <a:fillRect l="-1481" t="-2267" r="-1778" b="-9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Intuition of 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u="sng" dirty="0" smtClean="0"/>
              <a:t>Definition:</a:t>
            </a:r>
            <a:r>
              <a:rPr lang="en-GB" sz="2800" dirty="0" smtClean="0"/>
              <a:t>  A </a:t>
            </a:r>
            <a:r>
              <a:rPr lang="en-GB" sz="2800" i="1" dirty="0" smtClean="0">
                <a:solidFill>
                  <a:schemeClr val="tx2"/>
                </a:solidFill>
              </a:rPr>
              <a:t>function</a:t>
            </a:r>
            <a:r>
              <a:rPr lang="en-GB" sz="2800" dirty="0" smtClean="0"/>
              <a:t> is a mathematical rule that assigns to each input value </a:t>
            </a:r>
            <a:r>
              <a:rPr lang="en-GB" sz="2800" i="1" u="sng" dirty="0" smtClean="0"/>
              <a:t>one and only one</a:t>
            </a:r>
            <a:r>
              <a:rPr lang="en-GB" sz="2800" dirty="0" smtClean="0"/>
              <a:t> output value.</a:t>
            </a:r>
          </a:p>
          <a:p>
            <a:r>
              <a:rPr lang="en-GB" sz="2800" b="1" u="sng" dirty="0" smtClean="0"/>
              <a:t>Definition:</a:t>
            </a:r>
            <a:r>
              <a:rPr lang="en-GB" sz="2800" dirty="0" smtClean="0"/>
              <a:t>  The </a:t>
            </a:r>
            <a:r>
              <a:rPr lang="en-GB" sz="2800" i="1" dirty="0" smtClean="0">
                <a:solidFill>
                  <a:schemeClr val="tx2"/>
                </a:solidFill>
              </a:rPr>
              <a:t>domain</a:t>
            </a:r>
            <a:r>
              <a:rPr lang="en-GB" sz="2800" dirty="0" smtClean="0"/>
              <a:t> of a function is the set consisting of all possible input values.</a:t>
            </a:r>
          </a:p>
          <a:p>
            <a:r>
              <a:rPr lang="en-GB" sz="2800" b="1" u="sng" dirty="0"/>
              <a:t>Definition</a:t>
            </a:r>
            <a:r>
              <a:rPr lang="en-GB" sz="2800" b="1" u="sng" dirty="0" smtClean="0"/>
              <a:t>:</a:t>
            </a:r>
            <a:r>
              <a:rPr lang="en-GB" sz="2800" dirty="0" smtClean="0"/>
              <a:t>  The </a:t>
            </a:r>
            <a:r>
              <a:rPr lang="en-GB" sz="2800" i="1" dirty="0" smtClean="0">
                <a:solidFill>
                  <a:schemeClr val="tx2"/>
                </a:solidFill>
              </a:rPr>
              <a:t>range</a:t>
            </a:r>
            <a:r>
              <a:rPr lang="en-GB" sz="2800" dirty="0" smtClean="0"/>
              <a:t> of a function is the set of all possible output values. </a:t>
            </a:r>
            <a:endParaRPr lang="en-GB" sz="28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Some 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The fare of taxi depend upon the distance and the day of the week.</a:t>
            </a:r>
          </a:p>
          <a:p>
            <a:r>
              <a:rPr lang="en-GB" sz="2800" dirty="0" smtClean="0"/>
              <a:t>The fee structure depend upon the program and the type of education (on campus/off campus) you are admitting in. </a:t>
            </a:r>
          </a:p>
          <a:p>
            <a:r>
              <a:rPr lang="en-GB" sz="2800" dirty="0" smtClean="0"/>
              <a:t>The house prices depends on the location of the house.</a:t>
            </a:r>
          </a:p>
          <a:p>
            <a:pPr marL="0" indent="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Notation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91264" cy="4929411"/>
          </a:xfrm>
        </p:spPr>
        <p:txBody>
          <a:bodyPr>
            <a:normAutofit/>
          </a:bodyPr>
          <a:lstStyle/>
          <a:p>
            <a:r>
              <a:rPr lang="en-GB" sz="3000" dirty="0" smtClean="0"/>
              <a:t>The assigning of output values to corresponding input values is often called as </a:t>
            </a:r>
            <a:r>
              <a:rPr lang="en-GB" sz="3000" i="1" dirty="0" smtClean="0"/>
              <a:t>mapping</a:t>
            </a:r>
            <a:r>
              <a:rPr lang="en-GB" sz="3000" dirty="0" smtClean="0"/>
              <a:t>. The notation </a:t>
            </a:r>
          </a:p>
          <a:p>
            <a:pPr>
              <a:buNone/>
            </a:pPr>
            <a:r>
              <a:rPr lang="en-GB" sz="3000" dirty="0" smtClean="0"/>
              <a:t> </a:t>
            </a:r>
          </a:p>
          <a:p>
            <a:pPr>
              <a:buNone/>
            </a:pPr>
            <a:r>
              <a:rPr lang="en-GB" sz="3000" dirty="0" smtClean="0"/>
              <a:t>represents the mapping of the set of input values of x into the set of output values y, using the mapping rule.   </a:t>
            </a:r>
          </a:p>
          <a:p>
            <a:pPr algn="ctr">
              <a:buNone/>
            </a:pPr>
            <a:r>
              <a:rPr lang="en-GB" sz="2800" dirty="0" smtClean="0"/>
              <a:t>                                </a:t>
            </a:r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  <a:latin typeface="+mn-lt"/>
              </a:rPr>
              <a:t>Notation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800" dirty="0" smtClean="0"/>
                  <a:t>The equation</a:t>
                </a:r>
              </a:p>
              <a:p>
                <a:pPr algn="ctr">
                  <a:buNone/>
                </a:pPr>
                <a:r>
                  <a:rPr lang="en-GB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𝑦</m:t>
                    </m:r>
                    <m:r>
                      <a:rPr lang="en-GB" sz="2800" i="1" dirty="0" smtClean="0">
                        <a:latin typeface="Cambria Math"/>
                      </a:rPr>
                      <m:t> = </m:t>
                    </m:r>
                    <m:r>
                      <a:rPr lang="en-GB" sz="2800" i="1" dirty="0" smtClean="0">
                        <a:latin typeface="Cambria Math"/>
                      </a:rPr>
                      <m:t>𝑓</m:t>
                    </m:r>
                    <m:r>
                      <a:rPr lang="en-GB" sz="2800" i="1" dirty="0" smtClean="0">
                        <a:latin typeface="Cambria Math"/>
                      </a:rPr>
                      <m:t>(</m:t>
                    </m:r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  <m:r>
                      <a:rPr lang="en-GB" sz="2800" i="1" dirty="0" smtClean="0">
                        <a:latin typeface="Cambria Math"/>
                      </a:rPr>
                      <m:t>)</m:t>
                    </m:r>
                  </m:oMath>
                </a14:m>
                <a:endParaRPr lang="en-GB" sz="2800" dirty="0" smtClean="0">
                  <a:latin typeface="MMa CenturyB" pitchFamily="18" charset="0"/>
                </a:endParaRPr>
              </a:p>
              <a:p>
                <a:pPr>
                  <a:buNone/>
                </a:pPr>
                <a:r>
                  <a:rPr lang="en-GB" sz="2800" dirty="0" smtClean="0"/>
                  <a:t>	denotes a functional relationship between the variables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 and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.</a:t>
                </a:r>
              </a:p>
              <a:p>
                <a:r>
                  <a:rPr lang="en-GB" sz="2800" dirty="0" smtClean="0"/>
                  <a:t>Here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i="1" dirty="0" smtClean="0">
                    <a:latin typeface="MMa CenturyB" pitchFamily="18" charset="0"/>
                  </a:rPr>
                  <a:t> </a:t>
                </a:r>
                <a:r>
                  <a:rPr lang="en-GB" sz="2800" dirty="0" smtClean="0"/>
                  <a:t>means the </a:t>
                </a:r>
                <a:r>
                  <a:rPr lang="en-GB" sz="2800" i="1" dirty="0" smtClean="0"/>
                  <a:t>input</a:t>
                </a:r>
                <a:r>
                  <a:rPr lang="en-GB" sz="2800" dirty="0" smtClean="0"/>
                  <a:t> variable and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means the </a:t>
                </a:r>
                <a:r>
                  <a:rPr lang="en-GB" sz="2800" i="1" dirty="0" smtClean="0"/>
                  <a:t>output </a:t>
                </a:r>
                <a:r>
                  <a:rPr lang="en-GB" sz="2800" dirty="0" smtClean="0"/>
                  <a:t>variable, i.e. the value of </a:t>
                </a:r>
                <a:r>
                  <a:rPr lang="en-GB" sz="2800" i="1" dirty="0" smtClean="0">
                    <a:latin typeface="MMa CenturyB" pitchFamily="18" charset="0"/>
                  </a:rPr>
                  <a:t>y</a:t>
                </a:r>
                <a:r>
                  <a:rPr lang="en-GB" sz="2800" dirty="0" smtClean="0"/>
                  <a:t> depends upon and uniquely determined by the values of </a:t>
                </a:r>
                <a:r>
                  <a:rPr lang="en-GB" sz="2800" i="1" dirty="0" smtClean="0">
                    <a:latin typeface="MMa CenturyB" pitchFamily="18" charset="0"/>
                  </a:rPr>
                  <a:t>x</a:t>
                </a:r>
                <a:r>
                  <a:rPr lang="en-GB" sz="2800" dirty="0" smtClean="0"/>
                  <a:t>.</a:t>
                </a:r>
                <a:r>
                  <a:rPr lang="en-GB" sz="2800" i="1" dirty="0" smtClean="0">
                    <a:latin typeface="MMa CenturyB" pitchFamily="18" charset="0"/>
                  </a:rPr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The input variable is called the </a:t>
            </a:r>
            <a:r>
              <a:rPr lang="en-GB" sz="2800" i="1" dirty="0" smtClean="0">
                <a:solidFill>
                  <a:schemeClr val="tx2"/>
                </a:solidFill>
              </a:rPr>
              <a:t>independent variable</a:t>
            </a:r>
            <a:r>
              <a:rPr lang="en-GB" sz="2800" dirty="0" smtClean="0"/>
              <a:t> and the output variable is called the </a:t>
            </a:r>
            <a:r>
              <a:rPr lang="en-GB" sz="2800" i="1" dirty="0" smtClean="0">
                <a:solidFill>
                  <a:schemeClr val="tx2"/>
                </a:solidFill>
              </a:rPr>
              <a:t>dependent variable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Note that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is not always the independent variable, 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 is not always the dependent variable and f is not always the rule relating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and 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. </a:t>
            </a:r>
          </a:p>
          <a:p>
            <a:r>
              <a:rPr lang="en-GB" sz="2800" dirty="0" smtClean="0"/>
              <a:t>Once the notation of function is clear then, from the given notation, we can easily identify the input variable, output variable and the rule relating them, e.g. </a:t>
            </a:r>
            <a:r>
              <a:rPr lang="en-GB" sz="2800" i="1" dirty="0" smtClean="0">
                <a:latin typeface="MMa CenturyB" pitchFamily="18" charset="0"/>
              </a:rPr>
              <a:t> u=g(v)</a:t>
            </a:r>
            <a:endParaRPr lang="en-GB" sz="2800" dirty="0" smtClean="0"/>
          </a:p>
          <a:p>
            <a:pPr>
              <a:buNone/>
            </a:pPr>
            <a:r>
              <a:rPr lang="en-GB" sz="2800" i="1" dirty="0" smtClean="0">
                <a:latin typeface="MMa CenturyB" pitchFamily="18" charset="0"/>
              </a:rPr>
              <a:t>v</a:t>
            </a:r>
            <a:r>
              <a:rPr lang="en-GB" sz="2800" dirty="0" smtClean="0"/>
              <a:t> = input variable, </a:t>
            </a:r>
            <a:r>
              <a:rPr lang="en-GB" sz="2800" i="1" dirty="0" smtClean="0">
                <a:latin typeface="MMa CenturyB" pitchFamily="18" charset="0"/>
              </a:rPr>
              <a:t>u</a:t>
            </a:r>
            <a:r>
              <a:rPr lang="en-GB" sz="2800" dirty="0" smtClean="0"/>
              <a:t>= output variable</a:t>
            </a:r>
          </a:p>
          <a:p>
            <a:pPr>
              <a:buNone/>
            </a:pPr>
            <a:r>
              <a:rPr lang="en-GB" sz="2800" i="1" dirty="0" smtClean="0">
                <a:latin typeface="MMa CenturyB" pitchFamily="18" charset="0"/>
              </a:rPr>
              <a:t>g</a:t>
            </a:r>
            <a:r>
              <a:rPr lang="en-GB" sz="2800" dirty="0" smtClean="0"/>
              <a:t>= rule relating </a:t>
            </a:r>
            <a:r>
              <a:rPr lang="en-GB" sz="2800" i="1" dirty="0" smtClean="0">
                <a:latin typeface="MMa CenturyB" pitchFamily="18" charset="0"/>
              </a:rPr>
              <a:t>u</a:t>
            </a:r>
            <a:r>
              <a:rPr lang="en-GB" sz="2800" dirty="0" smtClean="0"/>
              <a:t> and </a:t>
            </a:r>
            <a:r>
              <a:rPr lang="en-GB" sz="2800" i="1" dirty="0" smtClean="0">
                <a:latin typeface="MMa CenturyB" pitchFamily="18" charset="0"/>
              </a:rPr>
              <a:t>v</a:t>
            </a:r>
            <a:r>
              <a:rPr lang="en-GB" sz="2800" dirty="0" smtClean="0"/>
              <a:t>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800" dirty="0" smtClean="0"/>
                  <a:t> Consider the equation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/>
                        </a:rPr>
                        <m:t>−2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2800" dirty="0" smtClean="0"/>
              </a:p>
              <a:p>
                <a:pPr marL="0" indent="0"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00334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-Weekly Salary Function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A person gets a job as a salesperson. </a:t>
            </a:r>
          </a:p>
          <a:p>
            <a:r>
              <a:rPr lang="en-GB" sz="2800" dirty="0" smtClean="0"/>
              <a:t>His salary depends upon the number of units he sells each week.</a:t>
            </a:r>
          </a:p>
          <a:p>
            <a:pPr>
              <a:buNone/>
            </a:pPr>
            <a:r>
              <a:rPr lang="en-GB" sz="2800" dirty="0" smtClean="0"/>
              <a:t>Then, dependency of weekly salary on the units sold per week can be represented as: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where f is the name of the salary function.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800" dirty="0" smtClean="0"/>
                  <a:t>Suppose your employer has given you the following equation for determining your weekly salary: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=100 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+5000</m:t>
                    </m:r>
                  </m:oMath>
                </a14:m>
                <a:endParaRPr lang="en-GB" sz="2800" dirty="0" smtClean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Given any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will result in the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w.r.t the function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sz="2800" dirty="0" smtClean="0">
                    <a:latin typeface="MMa CenturyB" pitchFamily="18" charset="0"/>
                  </a:rPr>
                  <a:t>.</a:t>
                </a:r>
              </a:p>
              <a:p>
                <a:pPr>
                  <a:buNone/>
                </a:pPr>
                <a:r>
                  <a:rPr lang="en-GB" sz="2800" dirty="0" smtClean="0"/>
                  <a:t>e.g. if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=5</m:t>
                    </m:r>
                  </m:oMath>
                </a14:m>
                <a:r>
                  <a:rPr lang="en-GB" sz="2800" dirty="0" smtClean="0"/>
                  <a:t>, then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</m:oMath>
                </a14:m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In this case,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5</m:t>
                        </m:r>
                      </m:e>
                    </m:d>
                    <m:r>
                      <a:rPr lang="en-GB" sz="28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800" dirty="0" smtClean="0"/>
                  <a:t>Given the functional relationship</a:t>
                </a:r>
              </a:p>
              <a:p>
                <a:pPr algn="ctr">
                  <a:buNone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/>
                      </a:rPr>
                      <m:t>=5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−10</m:t>
                    </m:r>
                  </m:oMath>
                </a14:m>
                <a:r>
                  <a:rPr lang="en-GB" sz="2800" dirty="0" smtClean="0"/>
                  <a:t>,</a:t>
                </a:r>
              </a:p>
              <a:p>
                <a:pPr>
                  <a:buNone/>
                </a:pPr>
                <a:r>
                  <a:rPr lang="en-GB" sz="2800" dirty="0" smtClean="0"/>
                  <a:t>Find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GB" sz="2800" b="0" i="1" smtClean="0">
                        <a:latin typeface="Cambria Math"/>
                      </a:rPr>
                      <m:t>,</m:t>
                    </m:r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−2</m:t>
                        </m:r>
                      </m:e>
                    </m:d>
                    <m:r>
                      <a:rPr lang="en-GB" sz="2800" b="0" i="1" smtClean="0">
                        <a:latin typeface="Cambria Math"/>
                      </a:rPr>
                      <m:t> </m:t>
                    </m:r>
                    <m:r>
                      <a:rPr lang="en-GB" sz="2800" b="0" i="1" smtClean="0">
                        <a:latin typeface="Cambria Math"/>
                      </a:rPr>
                      <m:t>𝑎𝑛𝑑</m:t>
                    </m:r>
                    <m:r>
                      <a:rPr lang="en-GB" sz="2800" b="0" i="1" smtClean="0">
                        <a:latin typeface="Cambria Math"/>
                      </a:rPr>
                      <m:t>  </m:t>
                    </m:r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𝑎</m:t>
                        </m:r>
                        <m:r>
                          <a:rPr lang="en-GB" sz="2800" b="0" i="1" smtClean="0">
                            <a:latin typeface="Cambria Math"/>
                          </a:rPr>
                          <m:t>+</m:t>
                        </m:r>
                        <m:r>
                          <a:rPr lang="en-GB" sz="28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GB" sz="2800" b="0" i="0" smtClean="0">
                        <a:latin typeface="Cambria Math"/>
                      </a:rPr>
                      <m:t>.</m:t>
                    </m:r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Ways to define a 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In words:</a:t>
            </a:r>
          </a:p>
          <a:p>
            <a:pPr>
              <a:buNone/>
            </a:pPr>
            <a:r>
              <a:rPr lang="en-GB" sz="2800" dirty="0" smtClean="0"/>
              <a:t>The output function is square of the input function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The output function is square of the input function plus 1</a:t>
            </a:r>
          </a:p>
          <a:p>
            <a:pPr>
              <a:buNone/>
            </a:pPr>
            <a:r>
              <a:rPr lang="en-GB" sz="2800" dirty="0" smtClean="0"/>
              <a:t>This method is not easy and practical when functions involve more variables or more </a:t>
            </a:r>
            <a:r>
              <a:rPr lang="en-GB" sz="2800" dirty="0" smtClean="0"/>
              <a:t>terms.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Domain and Range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Recall that the set of all possible input values is called the domain of a function. Domain consists of all real values of the independent variable for which the dependent variable is defined and real.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To find the domain of a function, we look at few examples.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None/>
                </a:pPr>
                <a:r>
                  <a:rPr lang="en-GB" sz="2800" dirty="0" smtClean="0"/>
                  <a:t>Determine the domain of the following functions.</a:t>
                </a:r>
              </a:p>
              <a:p>
                <a:pPr marL="514350" indent="-514350">
                  <a:buNone/>
                </a:pPr>
                <a:r>
                  <a:rPr lang="en-GB" sz="2800" dirty="0" smtClean="0"/>
                  <a:t>i.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/>
                      </a:rPr>
                      <m:t>=2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+3</m:t>
                    </m:r>
                  </m:oMath>
                </a14:m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r>
                  <a:rPr lang="en-GB" sz="2800" dirty="0" smtClean="0"/>
                  <a:t> </a:t>
                </a: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 b="-169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None/>
                </a:pPr>
                <a:r>
                  <a:rPr lang="en-GB" sz="2800" dirty="0" smtClean="0"/>
                  <a:t>Determine the domain of the following functions.</a:t>
                </a:r>
              </a:p>
              <a:p>
                <a:pPr marL="514350" indent="-514350">
                  <a:buNone/>
                </a:pPr>
                <a:r>
                  <a:rPr lang="en-GB" sz="2800" dirty="0" smtClean="0"/>
                  <a:t>ii.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8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/>
                          </a:rPr>
                          <m:t>+4</m:t>
                        </m:r>
                      </m:e>
                    </m:rad>
                  </m:oMath>
                </a14:m>
                <a:endParaRPr lang="en-GB" sz="2800" dirty="0" smtClean="0"/>
              </a:p>
              <a:p>
                <a:pPr marL="514350" indent="-514350">
                  <a:buNone/>
                </a:pPr>
                <a:r>
                  <a:rPr lang="en-GB" sz="2800" b="1" dirty="0" smtClean="0"/>
                  <a:t>Solution:</a:t>
                </a:r>
                <a:r>
                  <a:rPr lang="en-GB" sz="2800" dirty="0" smtClean="0"/>
                  <a:t> Since </a:t>
                </a:r>
                <a:r>
                  <a:rPr lang="en-GB" sz="2800" dirty="0"/>
                  <a:t>square root is not allowed to be of a negative number, as we are considering only real valued functions, so</a:t>
                </a:r>
              </a:p>
              <a:p>
                <a:pPr marL="514350" indent="-514350">
                  <a:buNone/>
                </a:pPr>
                <a:r>
                  <a:rPr lang="en-GB" sz="2800" dirty="0" smtClean="0"/>
                  <a:t> </a:t>
                </a: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r>
                  <a:rPr lang="en-GB" sz="2800" dirty="0" smtClean="0"/>
                  <a:t> </a:t>
                </a: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 r="-1778" b="-594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0716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None/>
                </a:pPr>
                <a:r>
                  <a:rPr lang="en-GB" sz="2800" dirty="0" smtClean="0"/>
                  <a:t>Determine the domain of the following functions.</a:t>
                </a:r>
              </a:p>
              <a:p>
                <a:pPr marL="514350" indent="-514350">
                  <a:buNone/>
                </a:pPr>
                <a:r>
                  <a:rPr lang="en-GB" sz="2800" dirty="0" smtClean="0"/>
                  <a:t>iii.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4−</m:t>
                        </m:r>
                        <m:sSup>
                          <m:sSupPr>
                            <m:ctrlPr>
                              <a:rPr lang="en-GB" sz="2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800" b="0" dirty="0" smtClean="0"/>
              </a:p>
              <a:p>
                <a:pPr marL="514350" indent="-514350">
                  <a:buNone/>
                </a:pPr>
                <a:r>
                  <a:rPr lang="en-GB" sz="2800" b="1" dirty="0" smtClean="0"/>
                  <a:t>Solution:</a:t>
                </a:r>
                <a:r>
                  <a:rPr lang="en-GB" sz="2800" dirty="0" smtClean="0"/>
                  <a:t> </a:t>
                </a:r>
                <a:r>
                  <a:rPr lang="en-GB" sz="2600" dirty="0"/>
                  <a:t>Clearly, the points where the function is not defined will not include in the domain of a function. Here, the function is not defined for some values when denominator is zero, i.e. when</a:t>
                </a:r>
                <a:endParaRPr lang="en-GB" sz="2600" b="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r>
                  <a:rPr lang="en-GB" sz="2800" dirty="0" smtClean="0"/>
                  <a:t> </a:t>
                </a: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 r="-1185" b="-59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0716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None/>
                </a:pPr>
                <a:r>
                  <a:rPr lang="en-GB" sz="2800" dirty="0" smtClean="0"/>
                  <a:t>Determine the domain of the following functions.</a:t>
                </a:r>
              </a:p>
              <a:p>
                <a:pPr marL="514350" indent="-514350">
                  <a:buNone/>
                </a:pPr>
                <a:r>
                  <a:rPr lang="en-GB" sz="2800" dirty="0" smtClean="0"/>
                  <a:t>iv.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800" b="0" i="0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800" b="0" i="0" smtClean="0">
                            <a:latin typeface="Cambria Math"/>
                          </a:rPr>
                          <m:t>x</m:t>
                        </m:r>
                        <m:r>
                          <a:rPr lang="en-GB" sz="2800" b="0" i="0" smtClean="0">
                            <a:latin typeface="Cambria Math"/>
                          </a:rPr>
                          <m:t>−4</m:t>
                        </m:r>
                      </m:num>
                      <m:den>
                        <m:sSup>
                          <m:sSupPr>
                            <m:ctrlPr>
                              <a:rPr lang="en-GB" sz="2800" b="0" i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800" b="0" i="0" smtClean="0"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a:rPr lang="en-GB" sz="2800" b="0" i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sz="2800" b="0" i="0" smtClean="0">
                            <a:latin typeface="Cambria Math"/>
                          </a:rPr>
                          <m:t>−6</m:t>
                        </m:r>
                        <m:r>
                          <m:rPr>
                            <m:sty m:val="p"/>
                          </m:rPr>
                          <a:rPr lang="en-GB" sz="2800" b="0" i="0" smtClean="0">
                            <a:latin typeface="Cambria Math"/>
                          </a:rPr>
                          <m:t>x</m:t>
                        </m:r>
                        <m:r>
                          <a:rPr lang="en-GB" sz="2800" b="0" i="0" smtClean="0">
                            <a:latin typeface="Cambria Math"/>
                          </a:rPr>
                          <m:t>−16</m:t>
                        </m:r>
                      </m:den>
                    </m:f>
                  </m:oMath>
                </a14:m>
                <a:endParaRPr lang="en-GB" sz="2800" b="0" dirty="0" smtClean="0"/>
              </a:p>
              <a:p>
                <a:pPr marL="514350" indent="-514350">
                  <a:buNone/>
                </a:pPr>
                <a:endParaRPr lang="en-GB" sz="2800" b="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r>
                  <a:rPr lang="en-GB" sz="2800" dirty="0" smtClean="0"/>
                  <a:t> </a:t>
                </a: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 smtClean="0"/>
              </a:p>
              <a:p>
                <a:pPr marL="514350" indent="-514350"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 b="-330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99853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Restricted domain and range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sz="2800" dirty="0" smtClean="0"/>
                  <a:t>Up to now we have solved mathematically to find the domains of some types of functions.</a:t>
                </a:r>
              </a:p>
              <a:p>
                <a:r>
                  <a:rPr lang="en-GB" sz="2800" dirty="0" smtClean="0"/>
                  <a:t>But, for some real world problems, there may be more restriction on the domain e.g. in the weekly salary </a:t>
                </a:r>
                <a:r>
                  <a:rPr lang="en-GB" sz="2800" dirty="0" smtClean="0"/>
                  <a:t>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/>
                        </a:rPr>
                        <m:t>𝑦</m:t>
                      </m:r>
                      <m:r>
                        <a:rPr lang="en-GB" sz="2800" i="1">
                          <a:latin typeface="Cambria Math"/>
                        </a:rPr>
                        <m:t>=100 </m:t>
                      </m:r>
                      <m:r>
                        <a:rPr lang="en-GB" sz="2800" i="1">
                          <a:latin typeface="Cambria Math"/>
                        </a:rPr>
                        <m:t>𝑥</m:t>
                      </m:r>
                      <m:r>
                        <a:rPr lang="en-GB" sz="2800" i="1">
                          <a:latin typeface="Cambria Math"/>
                        </a:rPr>
                        <m:t>+5000</m:t>
                      </m:r>
                    </m:oMath>
                  </m:oMathPara>
                </a14:m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Clearly, the number of units sold per week can not be negative. Also, they can not be in fractions, so the domain in this case will be </a:t>
                </a:r>
                <a:r>
                  <a:rPr lang="en-GB" sz="2800" dirty="0" smtClean="0"/>
                  <a:t>all positive natural numbers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{1,2,3,…}</m:t>
                    </m:r>
                  </m:oMath>
                </a14:m>
                <a:r>
                  <a:rPr lang="en-GB" sz="2800" dirty="0" smtClean="0"/>
                  <a:t>.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481" t="-2291" r="-2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42918"/>
                <a:ext cx="8229600" cy="5483245"/>
              </a:xfrm>
            </p:spPr>
            <p:txBody>
              <a:bodyPr>
                <a:normAutofit/>
              </a:bodyPr>
              <a:lstStyle/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Further, the employer can also put the condition on the maximum number of units sold per week. In this case, the domain will be defined as: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𝐷</m:t>
                      </m:r>
                      <m:r>
                        <a:rPr lang="en-GB" sz="2800" b="0" i="1" smtClean="0">
                          <a:latin typeface="Cambria Math"/>
                        </a:rPr>
                        <m:t>={1,2,…,</m:t>
                      </m:r>
                      <m:r>
                        <a:rPr lang="en-GB" sz="2800" b="0" i="1" smtClean="0">
                          <a:latin typeface="Cambria Math"/>
                        </a:rPr>
                        <m:t>𝑢</m:t>
                      </m:r>
                      <m:r>
                        <a:rPr lang="en-GB" sz="2800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Where u is the </a:t>
                </a:r>
                <a:r>
                  <a:rPr lang="en-GB" sz="2800" dirty="0" smtClean="0"/>
                  <a:t>maximum number of units sold.</a:t>
                </a: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42918"/>
                <a:ext cx="8229600" cy="5483245"/>
              </a:xfrm>
              <a:blipFill rotWithShape="1">
                <a:blip r:embed="rId2" cstate="print"/>
                <a:stretch>
                  <a:fillRect l="-1481" t="-1111" r="-2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Multivariate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For many mathematical functions, the value of the dependent variable depends upon more than one independent variable.</a:t>
            </a:r>
          </a:p>
          <a:p>
            <a:r>
              <a:rPr lang="en-GB" sz="2800" dirty="0" smtClean="0"/>
              <a:t>Functions which contain more than one independent </a:t>
            </a:r>
            <a:r>
              <a:rPr lang="en-GB" sz="2800" dirty="0" smtClean="0"/>
              <a:t>variables </a:t>
            </a:r>
            <a:r>
              <a:rPr lang="en-GB" sz="2800" dirty="0" smtClean="0"/>
              <a:t>are called </a:t>
            </a:r>
            <a:r>
              <a:rPr lang="en-GB" sz="2800" i="1" dirty="0" smtClean="0">
                <a:solidFill>
                  <a:schemeClr val="tx2"/>
                </a:solidFill>
              </a:rPr>
              <a:t>multivariate functions.</a:t>
            </a:r>
          </a:p>
          <a:p>
            <a:r>
              <a:rPr lang="en-GB" sz="2800" dirty="0" smtClean="0"/>
              <a:t>A function having two independent variables is called </a:t>
            </a:r>
            <a:r>
              <a:rPr lang="en-GB" sz="2800" i="1" dirty="0" smtClean="0">
                <a:solidFill>
                  <a:schemeClr val="tx2"/>
                </a:solidFill>
              </a:rPr>
              <a:t>bivariate function. 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00042"/>
                <a:ext cx="8229600" cy="5626121"/>
              </a:xfrm>
            </p:spPr>
            <p:txBody>
              <a:bodyPr>
                <a:normAutofit/>
              </a:bodyPr>
              <a:lstStyle/>
              <a:p>
                <a:r>
                  <a:rPr lang="en-GB" sz="2800" dirty="0" smtClean="0"/>
                  <a:t>They are denoted by </a:t>
                </a:r>
              </a:p>
              <a:p>
                <a:pPr>
                  <a:buNone/>
                </a:pPr>
                <a:r>
                  <a:rPr lang="en-GB" sz="2800" dirty="0" smtClean="0"/>
                  <a:t>Where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are the independent variables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is the dependent variable e.g</a:t>
                </a:r>
                <a:r>
                  <a:rPr lang="en-GB" sz="2800" dirty="0" smtClean="0"/>
                  <a:t>.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𝑧</m:t>
                      </m:r>
                      <m:r>
                        <a:rPr lang="en-GB" sz="2800" b="0" i="1" smtClean="0">
                          <a:latin typeface="Cambria Math"/>
                        </a:rPr>
                        <m:t>=2</m:t>
                      </m:r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+5</m:t>
                      </m:r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GB" sz="2800" dirty="0" smtClean="0"/>
              </a:p>
              <a:p>
                <a:r>
                  <a:rPr lang="en-GB" sz="2800" dirty="0" smtClean="0"/>
                  <a:t>In general the notation for a function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sz="2800" dirty="0" smtClean="0"/>
                  <a:t> where the value of dependent variable depends on the values of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dirty="0" smtClean="0"/>
                  <a:t> independent variables is:</a:t>
                </a:r>
              </a:p>
              <a:p>
                <a:endParaRPr lang="en-GB" sz="2800" dirty="0"/>
              </a:p>
              <a:p>
                <a:pPr marL="0" indent="0">
                  <a:buNone/>
                </a:pPr>
                <a:r>
                  <a:rPr lang="en-GB" sz="2800" dirty="0"/>
                  <a:t> </a:t>
                </a:r>
                <a:r>
                  <a:rPr lang="en-GB" sz="2800" dirty="0" err="1" smtClean="0"/>
                  <a:t>e,g</a:t>
                </a:r>
                <a:r>
                  <a:rPr lang="en-GB" sz="2800" dirty="0" smtClean="0"/>
                  <a:t> </a:t>
                </a:r>
              </a:p>
              <a:p>
                <a:pPr marL="0" indent="0" algn="ctr">
                  <a:buNone/>
                </a:pPr>
                <a:r>
                  <a:rPr lang="en-GB" sz="2800" dirty="0" smtClean="0"/>
                  <a:t>  </a:t>
                </a: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00042"/>
                <a:ext cx="8229600" cy="5626121"/>
              </a:xfrm>
              <a:blipFill rotWithShape="1">
                <a:blip r:embed="rId3" cstate="print"/>
                <a:stretch>
                  <a:fillRect l="-1481" t="-1083" r="-2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Types of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Constant function</a:t>
            </a:r>
          </a:p>
          <a:p>
            <a:r>
              <a:rPr lang="en-GB" sz="2800" dirty="0" smtClean="0"/>
              <a:t>Linear function</a:t>
            </a:r>
          </a:p>
          <a:p>
            <a:r>
              <a:rPr lang="en-GB" sz="2800" dirty="0" smtClean="0"/>
              <a:t>Quadratic function</a:t>
            </a:r>
          </a:p>
          <a:p>
            <a:r>
              <a:rPr lang="en-GB" sz="2800" dirty="0" smtClean="0"/>
              <a:t>Cubic function</a:t>
            </a:r>
          </a:p>
          <a:p>
            <a:r>
              <a:rPr lang="en-GB" sz="2800" dirty="0" smtClean="0"/>
              <a:t>Polynomial function</a:t>
            </a:r>
          </a:p>
          <a:p>
            <a:r>
              <a:rPr lang="en-GB" sz="2800" dirty="0" smtClean="0"/>
              <a:t>Rational function</a:t>
            </a:r>
          </a:p>
          <a:p>
            <a:r>
              <a:rPr lang="en-GB" sz="2800" dirty="0" smtClean="0"/>
              <a:t>Combination of functions</a:t>
            </a:r>
          </a:p>
          <a:p>
            <a:r>
              <a:rPr lang="en-GB" sz="2800" dirty="0" smtClean="0"/>
              <a:t>Composite function</a:t>
            </a:r>
          </a:p>
          <a:p>
            <a:r>
              <a:rPr lang="en-GB" sz="2800" dirty="0" smtClean="0"/>
              <a:t>Demand function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189740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Constant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Definition:</a:t>
            </a:r>
            <a:endParaRPr lang="en-GB" sz="28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/>
              <a:t>A</a:t>
            </a:r>
            <a:r>
              <a:rPr lang="en-GB" sz="2800" dirty="0" smtClean="0"/>
              <a:t> constant function has the general form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Here, domain is the set of all real numbers, i.e.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And range is the single value 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414700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en-GB" sz="2800" u="sng" dirty="0" smtClean="0">
                <a:solidFill>
                  <a:schemeClr val="tx2"/>
                </a:solidFill>
              </a:rPr>
              <a:t>Marginal Revenue: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This revenue is the additional revenue derived from selling one more unit of a product on service.</a:t>
            </a:r>
          </a:p>
          <a:p>
            <a:pPr>
              <a:buNone/>
            </a:pPr>
            <a:r>
              <a:rPr lang="en-GB" sz="2800" dirty="0" smtClean="0"/>
              <a:t>If each unit of a product sells at the same price, the marginal revenue is always equal to the price.</a:t>
            </a:r>
          </a:p>
          <a:p>
            <a:pPr>
              <a:buNone/>
            </a:pPr>
            <a:r>
              <a:rPr lang="en-GB" sz="2800" dirty="0" smtClean="0"/>
              <a:t>e.g. if a product is sold for 80 rupee per unit, the marginal revenue function can be stated as the constant function.</a:t>
            </a:r>
          </a:p>
          <a:p>
            <a:pPr algn="ctr">
              <a:buNone/>
            </a:pPr>
            <a:r>
              <a:rPr lang="en-GB" sz="2800" dirty="0" smtClean="0"/>
              <a:t>MR=f(x)=80   </a:t>
            </a:r>
            <a:endParaRPr lang="en-GB" sz="2800" u="sng" dirty="0"/>
          </a:p>
        </p:txBody>
      </p:sp>
    </p:spTree>
    <p:extLst>
      <p:ext uri="{BB962C8B-B14F-4D97-AF65-F5344CB8AC3E}">
        <p14:creationId xmlns="" xmlns:p14="http://schemas.microsoft.com/office/powerpoint/2010/main" val="48145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Linear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Definition: </a:t>
            </a:r>
            <a:r>
              <a:rPr lang="en-GB" sz="2800" dirty="0" smtClean="0"/>
              <a:t>A linear function has the general (slope-intercept) form 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where </a:t>
            </a:r>
          </a:p>
          <a:p>
            <a:pPr>
              <a:buNone/>
            </a:pPr>
            <a:r>
              <a:rPr lang="en-GB" sz="2800" dirty="0" err="1"/>
              <a:t>e</a:t>
            </a:r>
            <a:r>
              <a:rPr lang="en-GB" sz="2800" dirty="0" err="1" smtClean="0"/>
              <a:t>,g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This function is represented by a straight line with slope  and y-intercept </a:t>
            </a:r>
          </a:p>
          <a:p>
            <a:pPr>
              <a:buNone/>
            </a:pPr>
            <a:endParaRPr lang="en-GB" sz="2800" u="sng" dirty="0"/>
          </a:p>
          <a:p>
            <a:r>
              <a:rPr lang="en-GB" sz="2800" dirty="0"/>
              <a:t>The weekly salary </a:t>
            </a:r>
            <a:r>
              <a:rPr lang="en-GB" sz="2800" dirty="0" smtClean="0"/>
              <a:t>function is also an </a:t>
            </a:r>
            <a:r>
              <a:rPr lang="en-GB" sz="2800" dirty="0" smtClean="0"/>
              <a:t>example </a:t>
            </a:r>
            <a:r>
              <a:rPr lang="en-GB" sz="2800" dirty="0" smtClean="0"/>
              <a:t>of linear </a:t>
            </a:r>
            <a:r>
              <a:rPr lang="en-GB" sz="2800" dirty="0" smtClean="0"/>
              <a:t>function.</a:t>
            </a:r>
            <a:endParaRPr lang="en-GB" sz="2800" dirty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305871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Quadratic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u="sng" dirty="0" smtClean="0">
                <a:solidFill>
                  <a:schemeClr val="tx2"/>
                </a:solidFill>
              </a:rPr>
              <a:t>Definition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A quadratic function has the general form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/>
              <a:t>p</a:t>
            </a:r>
            <a:r>
              <a:rPr lang="en-GB" sz="2800" dirty="0" smtClean="0"/>
              <a:t>rovided that </a:t>
            </a:r>
          </a:p>
          <a:p>
            <a:pPr>
              <a:buNone/>
            </a:pPr>
            <a:r>
              <a:rPr lang="en-GB" sz="2800" dirty="0"/>
              <a:t> </a:t>
            </a:r>
            <a:r>
              <a:rPr lang="en-GB" sz="2800" dirty="0" err="1" smtClean="0"/>
              <a:t>e,g</a:t>
            </a:r>
            <a:r>
              <a:rPr lang="en-GB" sz="2800" dirty="0" smtClean="0"/>
              <a:t>  </a:t>
            </a:r>
            <a:endParaRPr lang="en-GB" sz="2800" dirty="0"/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382691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Cubic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u="sng" dirty="0" smtClean="0">
                <a:solidFill>
                  <a:schemeClr val="tx2"/>
                </a:solidFill>
              </a:rPr>
              <a:t>Definition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A cubic function has the general form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u="sng" dirty="0">
                <a:solidFill>
                  <a:schemeClr val="tx2"/>
                </a:solidFill>
              </a:rPr>
              <a:t> </a:t>
            </a: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 provided that </a:t>
            </a:r>
          </a:p>
          <a:p>
            <a:pPr>
              <a:buNone/>
            </a:pPr>
            <a:r>
              <a:rPr lang="en-GB" sz="2800" dirty="0"/>
              <a:t> </a:t>
            </a:r>
            <a:r>
              <a:rPr lang="en-GB" sz="2800" dirty="0" err="1" smtClean="0"/>
              <a:t>e,g</a:t>
            </a:r>
            <a:r>
              <a:rPr lang="en-GB" sz="28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363837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Polynomial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GB" sz="2800" dirty="0" smtClean="0"/>
                  <a:t> </a:t>
                </a:r>
              </a:p>
              <a:p>
                <a:r>
                  <a:rPr lang="en-GB" sz="2800" u="sng" dirty="0" smtClean="0">
                    <a:solidFill>
                      <a:schemeClr val="tx2"/>
                    </a:solidFill>
                  </a:rPr>
                  <a:t>Definition:</a:t>
                </a:r>
                <a:r>
                  <a:rPr lang="en-GB" sz="2800" dirty="0" smtClean="0">
                    <a:solidFill>
                      <a:schemeClr val="tx2"/>
                    </a:solidFill>
                  </a:rPr>
                  <a:t>  </a:t>
                </a:r>
                <a:r>
                  <a:rPr lang="en-GB" sz="2800" dirty="0" smtClean="0"/>
                  <a:t>A </a:t>
                </a:r>
                <a:r>
                  <a:rPr lang="en-GB" sz="2800" dirty="0" smtClean="0"/>
                  <a:t>polynomial function of degree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has the general form</a:t>
                </a:r>
              </a:p>
              <a:p>
                <a:pPr>
                  <a:buNone/>
                </a:pPr>
                <a:endParaRPr lang="en-GB" sz="2800" u="sng" dirty="0" smtClean="0">
                  <a:solidFill>
                    <a:schemeClr val="tx2"/>
                  </a:solidFill>
                </a:endParaRPr>
              </a:p>
              <a:p>
                <a:pPr>
                  <a:buNone/>
                </a:pPr>
                <a:r>
                  <a:rPr lang="en-GB" sz="2800" dirty="0" smtClean="0"/>
                  <a:t>Where                                  and       are real constants </a:t>
                </a:r>
                <a:r>
                  <a:rPr lang="en-GB" sz="2800" dirty="0" smtClean="0"/>
                  <a:t>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GB" sz="2800" b="0" i="1" smtClean="0">
                        <a:latin typeface="Cambria Math"/>
                      </a:rPr>
                      <m:t>≠0.</m:t>
                    </m:r>
                  </m:oMath>
                </a14:m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All the previous types of functions are polynomial functions.</a:t>
                </a:r>
                <a:endParaRPr lang="en-GB" sz="2800" dirty="0"/>
              </a:p>
              <a:p>
                <a:pPr>
                  <a:buNone/>
                </a:pPr>
                <a:endParaRPr lang="en-GB" sz="2800" u="sng" dirty="0" smtClean="0">
                  <a:solidFill>
                    <a:schemeClr val="tx2"/>
                  </a:solidFill>
                </a:endParaRPr>
              </a:p>
              <a:p>
                <a:pPr>
                  <a:buNone/>
                </a:pPr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259" t="-2156" r="-10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07431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Rational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u="sng" dirty="0" smtClean="0">
                <a:solidFill>
                  <a:schemeClr val="tx2"/>
                </a:solidFill>
              </a:rPr>
              <a:t>Definition: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A rational function has the general form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Where             and       are both polynomial functions, e.g. 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158643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Combination of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Functions can be combined algebraically to form a resultant function. If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Then these functions can be combined in four different algebraic ways.</a:t>
            </a:r>
          </a:p>
          <a:p>
            <a:pPr>
              <a:buNone/>
            </a:pPr>
            <a:r>
              <a:rPr lang="en-GB" sz="2800" dirty="0" smtClean="0"/>
              <a:t>1)Sum function:</a:t>
            </a:r>
          </a:p>
        </p:txBody>
      </p:sp>
    </p:spTree>
    <p:extLst>
      <p:ext uri="{BB962C8B-B14F-4D97-AF65-F5344CB8AC3E}">
        <p14:creationId xmlns="" xmlns:p14="http://schemas.microsoft.com/office/powerpoint/2010/main" val="62498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u="sng" dirty="0">
                <a:solidFill>
                  <a:schemeClr val="tx2"/>
                </a:solidFill>
              </a:rPr>
              <a:t>Combination of Functions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2) Difference </a:t>
            </a:r>
            <a:r>
              <a:rPr lang="en-GB" dirty="0"/>
              <a:t>function: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3) Product </a:t>
            </a:r>
            <a:r>
              <a:rPr lang="en-GB" dirty="0"/>
              <a:t>function: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4) Quotient </a:t>
            </a:r>
            <a:r>
              <a:rPr lang="en-GB" dirty="0"/>
              <a:t>function: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7726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71480"/>
                <a:ext cx="8229600" cy="5554683"/>
              </a:xfrm>
            </p:spPr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GB" sz="2800" dirty="0" smtClean="0"/>
                  <a:t>The domain and the range of these functions is the set of values for the independent variables for which </a:t>
                </a:r>
                <a:r>
                  <a:rPr lang="en-GB" sz="2800" i="1" dirty="0" smtClean="0"/>
                  <a:t>both</a:t>
                </a:r>
                <a:r>
                  <a:rPr lang="en-GB" sz="2800" dirty="0" smtClean="0"/>
                  <a:t> the functions are defined</a:t>
                </a:r>
                <a:r>
                  <a:rPr lang="en-GB" sz="2800" dirty="0" smtClean="0"/>
                  <a:t>. But for the quotient function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en-GB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𝑗</m:t>
                        </m:r>
                        <m:d>
                          <m:dPr>
                            <m:ctrlPr>
                              <a:rPr lang="en-GB" sz="2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r>
                  <a:rPr lang="en-GB" sz="2800" dirty="0" smtClean="0"/>
                  <a:t>, we shall remember that domain is all those values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for which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𝑗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/>
                      </a:rPr>
                      <m:t>≠0.</m:t>
                    </m:r>
                  </m:oMath>
                </a14:m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71480"/>
                <a:ext cx="8229600" cy="5554683"/>
              </a:xfrm>
              <a:blipFill rotWithShape="1">
                <a:blip r:embed="rId2" cstate="print"/>
                <a:stretch>
                  <a:fillRect l="-1481" t="-1098" r="-2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04941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Composite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800" u="sng" dirty="0" smtClean="0">
                    <a:solidFill>
                      <a:schemeClr val="tx2"/>
                    </a:solidFill>
                  </a:rPr>
                  <a:t>Definition:</a:t>
                </a:r>
                <a:r>
                  <a:rPr lang="en-GB" sz="2800" dirty="0" smtClean="0"/>
                  <a:t> A composite function exists when one function can be viewed as a function of the values of another function. </a:t>
                </a:r>
                <a:r>
                  <a:rPr lang="en-GB" sz="2800" dirty="0" smtClean="0"/>
                  <a:t>If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r>
                      <a:rPr lang="en-GB" sz="2800" b="0" i="1" smtClean="0">
                        <a:latin typeface="Cambria Math"/>
                      </a:rPr>
                      <m:t>𝑔</m:t>
                    </m:r>
                    <m:r>
                      <a:rPr lang="en-GB" sz="2800" b="0" i="1" smtClean="0">
                        <a:latin typeface="Cambria Math"/>
                      </a:rPr>
                      <m:t>(</m:t>
                    </m:r>
                    <m:r>
                      <a:rPr lang="en-GB" sz="2800" b="0" i="1" smtClean="0">
                        <a:latin typeface="Cambria Math"/>
                      </a:rPr>
                      <m:t>𝑢</m:t>
                    </m:r>
                    <m:r>
                      <a:rPr lang="en-GB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𝑢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r>
                      <a:rPr lang="en-GB" sz="2800" b="0" i="1" smtClean="0">
                        <a:latin typeface="Cambria Math"/>
                      </a:rPr>
                      <m:t>h</m:t>
                    </m:r>
                    <m:r>
                      <a:rPr lang="en-GB" sz="2800" b="0" i="1" smtClean="0">
                        <a:latin typeface="Cambria Math"/>
                      </a:rPr>
                      <m:t>(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 smtClean="0"/>
                  <a:t> then composite function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r>
                        <a:rPr lang="en-GB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800" dirty="0" smtClean="0"/>
              </a:p>
              <a:p>
                <a:pPr marL="0" indent="0">
                  <a:buNone/>
                </a:pPr>
                <a:endParaRPr lang="en-GB" sz="2800" dirty="0"/>
              </a:p>
              <a:p>
                <a:pPr marL="0" indent="0">
                  <a:buNone/>
                </a:pPr>
                <a:r>
                  <a:rPr lang="en-GB" sz="2800" dirty="0" smtClean="0"/>
                  <a:t>Here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must be in the domain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en-GB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h</m:t>
                    </m:r>
                    <m:r>
                      <a:rPr lang="en-GB" sz="2800" b="0" i="1" smtClean="0">
                        <a:latin typeface="Cambria Math"/>
                      </a:rPr>
                      <m:t>(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800" dirty="0" smtClean="0"/>
                  <a:t> must be in the domain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GB" sz="2800" dirty="0" smtClean="0"/>
                  <a:t>.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 r="-1407"/>
                </a:stretch>
              </a:blipFill>
            </p:spPr>
            <p:txBody>
              <a:bodyPr/>
              <a:lstStyle/>
              <a:p>
                <a:r>
                  <a:rPr lang="en-GB" dirty="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09915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Example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Demand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800" u="sng" dirty="0" smtClean="0">
                    <a:solidFill>
                      <a:schemeClr val="tx2"/>
                    </a:solidFill>
                  </a:rPr>
                  <a:t>Definition:</a:t>
                </a:r>
                <a:r>
                  <a:rPr lang="en-GB" sz="2800" dirty="0" smtClean="0"/>
                  <a:t> </a:t>
                </a:r>
                <a:r>
                  <a:rPr lang="en-GB" sz="2800" dirty="0" smtClean="0"/>
                  <a:t> A demand function is a mathematical relationship, expressing the way in which the quantity demanded of an item varies with the price of charged fo</a:t>
                </a:r>
                <a:r>
                  <a:rPr lang="en-GB" sz="2800" dirty="0" smtClean="0"/>
                  <a:t>r it. The demand function for a particular product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r>
                        <a:rPr lang="en-GB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GB" sz="2800" b="0" dirty="0" smtClean="0"/>
              </a:p>
              <a:p>
                <a:pPr marL="0" indent="0">
                  <a:buNone/>
                </a:pPr>
                <a:r>
                  <a:rPr lang="en-GB" sz="2800" dirty="0"/>
                  <a:t> </a:t>
                </a:r>
                <a:r>
                  <a:rPr lang="en-GB" sz="2800" dirty="0" err="1" smtClean="0"/>
                  <a:t>e,g</a:t>
                </a:r>
                <a:r>
                  <a:rPr lang="en-GB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/>
                      </a:rPr>
                      <m:t>−70</m:t>
                    </m:r>
                    <m:r>
                      <a:rPr lang="en-GB" sz="2800" b="0" i="1" smtClean="0">
                        <a:latin typeface="Cambria Math"/>
                      </a:rPr>
                      <m:t>𝑝</m:t>
                    </m:r>
                    <m:r>
                      <a:rPr lang="en-GB" sz="2800" b="0" i="1" smtClean="0">
                        <a:latin typeface="Cambria Math"/>
                      </a:rPr>
                      <m:t>+1225</m:t>
                    </m:r>
                  </m:oMath>
                </a14:m>
                <a:r>
                  <a:rPr lang="en-GB" sz="2800" dirty="0" smtClean="0"/>
                  <a:t> is a demand function.</a:t>
                </a:r>
              </a:p>
              <a:p>
                <a:pPr marL="0" indent="0">
                  <a:buNone/>
                </a:pPr>
                <a:endParaRPr lang="en-GB" sz="2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 r="-2593"/>
                </a:stretch>
              </a:blipFill>
            </p:spPr>
            <p:txBody>
              <a:bodyPr/>
              <a:lstStyle/>
              <a:p>
                <a:r>
                  <a:rPr lang="en-GB" dirty="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27172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Functions</a:t>
            </a:r>
          </a:p>
          <a:p>
            <a:r>
              <a:rPr lang="en-GB" sz="2800" dirty="0" smtClean="0"/>
              <a:t>Ways to define a function</a:t>
            </a:r>
          </a:p>
          <a:p>
            <a:r>
              <a:rPr lang="en-GB" sz="2800" dirty="0" smtClean="0"/>
              <a:t>Domain and range of a function</a:t>
            </a:r>
          </a:p>
          <a:p>
            <a:r>
              <a:rPr lang="en-GB" sz="2800" dirty="0" smtClean="0"/>
              <a:t>Multivariate functions</a:t>
            </a:r>
          </a:p>
          <a:p>
            <a:r>
              <a:rPr lang="en-GB" sz="2800" dirty="0" smtClean="0"/>
              <a:t>Types of functions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</TotalTime>
  <Words>889</Words>
  <Application>Microsoft Office PowerPoint</Application>
  <PresentationFormat>On-screen Show (4:3)</PresentationFormat>
  <Paragraphs>157</Paragraphs>
  <Slides>44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Business Mathematics  MTH-367 </vt:lpstr>
      <vt:lpstr>Chapter 4</vt:lpstr>
      <vt:lpstr>Objectives</vt:lpstr>
      <vt:lpstr>Review</vt:lpstr>
      <vt:lpstr>Today’s Topics</vt:lpstr>
      <vt:lpstr>Why functions?</vt:lpstr>
      <vt:lpstr>Intuition of function</vt:lpstr>
      <vt:lpstr>Function</vt:lpstr>
      <vt:lpstr>Some examples</vt:lpstr>
      <vt:lpstr>Notation</vt:lpstr>
      <vt:lpstr>Notation (contd.)</vt:lpstr>
      <vt:lpstr>Slide 12</vt:lpstr>
      <vt:lpstr>Example</vt:lpstr>
      <vt:lpstr>Example-Weekly Salary Function</vt:lpstr>
      <vt:lpstr>Example (contd.)</vt:lpstr>
      <vt:lpstr>Example</vt:lpstr>
      <vt:lpstr>Ways to define a function</vt:lpstr>
      <vt:lpstr>Domain and Range</vt:lpstr>
      <vt:lpstr>Examples</vt:lpstr>
      <vt:lpstr>Examples</vt:lpstr>
      <vt:lpstr>Examples</vt:lpstr>
      <vt:lpstr>Examples</vt:lpstr>
      <vt:lpstr>Restricted domain and range</vt:lpstr>
      <vt:lpstr>Slide 24</vt:lpstr>
      <vt:lpstr>Multivariate Functions</vt:lpstr>
      <vt:lpstr>Slide 26</vt:lpstr>
      <vt:lpstr>Types of Functions</vt:lpstr>
      <vt:lpstr>Constant Functions</vt:lpstr>
      <vt:lpstr>Slide 29</vt:lpstr>
      <vt:lpstr>Linear Functions</vt:lpstr>
      <vt:lpstr>Quadratic Functions</vt:lpstr>
      <vt:lpstr>Cubic Functions</vt:lpstr>
      <vt:lpstr>Polynomial Functions</vt:lpstr>
      <vt:lpstr>Rational Functions</vt:lpstr>
      <vt:lpstr>Combination of Functions</vt:lpstr>
      <vt:lpstr>Combination of Functions</vt:lpstr>
      <vt:lpstr>Slide 37</vt:lpstr>
      <vt:lpstr>Composite functions</vt:lpstr>
      <vt:lpstr>Example</vt:lpstr>
      <vt:lpstr>Demand functions</vt:lpstr>
      <vt:lpstr>Review</vt:lpstr>
      <vt:lpstr>Slide 42</vt:lpstr>
      <vt:lpstr>Slide 43</vt:lpstr>
      <vt:lpstr>Slide 44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Administrator</cp:lastModifiedBy>
  <cp:revision>81</cp:revision>
  <dcterms:created xsi:type="dcterms:W3CDTF">2012-05-24T09:58:26Z</dcterms:created>
  <dcterms:modified xsi:type="dcterms:W3CDTF">2012-12-11T12:38:25Z</dcterms:modified>
</cp:coreProperties>
</file>