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79" r:id="rId5"/>
    <p:sldId id="259" r:id="rId6"/>
    <p:sldId id="265" r:id="rId7"/>
    <p:sldId id="261" r:id="rId8"/>
    <p:sldId id="262" r:id="rId9"/>
    <p:sldId id="280" r:id="rId10"/>
    <p:sldId id="282" r:id="rId11"/>
    <p:sldId id="283" r:id="rId12"/>
    <p:sldId id="266" r:id="rId13"/>
    <p:sldId id="267" r:id="rId14"/>
    <p:sldId id="274" r:id="rId15"/>
    <p:sldId id="268" r:id="rId16"/>
    <p:sldId id="269" r:id="rId17"/>
    <p:sldId id="275" r:id="rId18"/>
    <p:sldId id="276" r:id="rId19"/>
    <p:sldId id="316" r:id="rId20"/>
    <p:sldId id="271" r:id="rId21"/>
    <p:sldId id="277" r:id="rId22"/>
    <p:sldId id="285" r:id="rId23"/>
    <p:sldId id="315" r:id="rId24"/>
    <p:sldId id="287" r:id="rId25"/>
    <p:sldId id="288" r:id="rId26"/>
    <p:sldId id="317" r:id="rId27"/>
    <p:sldId id="318" r:id="rId28"/>
    <p:sldId id="272" r:id="rId29"/>
    <p:sldId id="273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9B3B7-82A1-43BC-88C5-D916EA280339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</a:t>
            </a:r>
            <a:endParaRPr lang="en-GB" sz="4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3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Systems of Linear Equations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Objectives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Provide an understanding of the nature of systems of equations and their graphical representation</a:t>
            </a:r>
          </a:p>
          <a:p>
            <a:r>
              <a:rPr lang="en-GB" sz="2800" dirty="0" smtClean="0"/>
              <a:t>Provide an understanding of different solution set possibilities and their graphical interpretation</a:t>
            </a:r>
          </a:p>
          <a:p>
            <a:r>
              <a:rPr lang="en-GB" sz="2800" dirty="0" smtClean="0"/>
              <a:t>Present procedures for determining solution sets for system of equations</a:t>
            </a:r>
          </a:p>
          <a:p>
            <a:r>
              <a:rPr lang="en-GB" sz="2800" dirty="0" smtClean="0"/>
              <a:t>Some applications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r>
              <a:rPr lang="en-GB" sz="3600" u="sng" dirty="0" smtClean="0">
                <a:solidFill>
                  <a:srgbClr val="002060"/>
                </a:solidFill>
              </a:rPr>
              <a:t> </a:t>
            </a:r>
            <a:endParaRPr lang="en-GB" sz="3600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Characteristics of linear equations</a:t>
            </a:r>
          </a:p>
          <a:p>
            <a:r>
              <a:rPr lang="en-GB" sz="2800" dirty="0" smtClean="0"/>
              <a:t>Graphical characteristics</a:t>
            </a:r>
          </a:p>
          <a:p>
            <a:r>
              <a:rPr lang="en-GB" sz="2800" dirty="0" smtClean="0"/>
              <a:t>Slope-Intercept form</a:t>
            </a:r>
          </a:p>
          <a:p>
            <a:r>
              <a:rPr lang="en-GB" sz="2800" dirty="0"/>
              <a:t>Determining the equation of a straight line</a:t>
            </a:r>
          </a:p>
          <a:p>
            <a:r>
              <a:rPr lang="en-GB" sz="2800" dirty="0"/>
              <a:t>Linear equations involving more than two variables</a:t>
            </a:r>
          </a:p>
          <a:p>
            <a:pPr marL="0" indent="0"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72703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Two variable systems of equations</a:t>
            </a:r>
          </a:p>
          <a:p>
            <a:r>
              <a:rPr lang="en-GB" dirty="0" smtClean="0"/>
              <a:t>Solution sets</a:t>
            </a:r>
          </a:p>
          <a:p>
            <a:r>
              <a:rPr lang="en-GB" dirty="0" smtClean="0"/>
              <a:t>Graphical analysis</a:t>
            </a:r>
          </a:p>
          <a:p>
            <a:r>
              <a:rPr lang="en-GB" dirty="0" smtClean="0"/>
              <a:t>The elimination procedure</a:t>
            </a:r>
          </a:p>
          <a:p>
            <a:r>
              <a:rPr lang="en-GB" dirty="0" smtClean="0"/>
              <a:t>Systems of more than two equations with two variables only</a:t>
            </a:r>
          </a:p>
          <a:p>
            <a:r>
              <a:rPr lang="en-GB" dirty="0"/>
              <a:t>Gaussian elimination method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System of Equations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sz="2800" dirty="0" smtClean="0"/>
                  <a:t>A</a:t>
                </a:r>
                <a:r>
                  <a:rPr lang="en-GB" sz="2800" dirty="0" smtClean="0">
                    <a:solidFill>
                      <a:schemeClr val="tx2"/>
                    </a:solidFill>
                  </a:rPr>
                  <a:t/>
                </a:r>
                <a:r>
                  <a:rPr lang="en-GB" sz="2800" b="1" dirty="0" smtClean="0">
                    <a:solidFill>
                      <a:schemeClr val="tx2"/>
                    </a:solidFill>
                  </a:rPr>
                  <a:t>S</a:t>
                </a:r>
                <a:r>
                  <a:rPr lang="en-GB" sz="2800" b="1" i="1" dirty="0" smtClean="0">
                    <a:solidFill>
                      <a:schemeClr val="tx2"/>
                    </a:solidFill>
                  </a:rPr>
                  <a:t>ystem of Equations</a:t>
                </a:r>
                <a:r>
                  <a:rPr lang="en-GB" sz="2800" b="1" dirty="0" smtClean="0"/>
                  <a:t/>
                </a:r>
                <a:r>
                  <a:rPr lang="en-GB" sz="2800" dirty="0" smtClean="0"/>
                  <a:t>is a set consisting of more than one equation.</a:t>
                </a:r>
              </a:p>
              <a:p>
                <a:r>
                  <a:rPr lang="en-GB" sz="2800" b="1" dirty="0" smtClean="0">
                    <a:solidFill>
                      <a:schemeClr val="tx2"/>
                    </a:solidFill>
                  </a:rPr>
                  <a:t>Dimension:  </a:t>
                </a:r>
                <a:r>
                  <a:rPr lang="en-GB" sz="2800" dirty="0" smtClean="0"/>
                  <a:t>One way to characterize a system of equations is by its dimensions. If system of equations has ‘</a:t>
                </a:r>
                <a:r>
                  <a:rPr lang="en-GB" sz="2800" dirty="0" smtClean="0">
                    <a:latin typeface="MMa CenturyB" pitchFamily="18" charset="0"/>
                  </a:rPr>
                  <a:t>m’</a:t>
                </a:r>
                <a:r>
                  <a:rPr lang="en-GB" sz="2800" dirty="0" smtClean="0"/>
                  <a:t> equations and ‘</a:t>
                </a:r>
                <a:r>
                  <a:rPr lang="en-GB" sz="2800" dirty="0" smtClean="0">
                    <a:latin typeface="MMa CenturyB" pitchFamily="18" charset="0"/>
                  </a:rPr>
                  <a:t>n’</a:t>
                </a:r>
                <a:r>
                  <a:rPr lang="en-GB" sz="2800" dirty="0" smtClean="0"/>
                  <a:t> variables, then the system is called an “</a:t>
                </a:r>
                <a:r>
                  <a:rPr lang="en-GB" sz="2800" dirty="0">
                    <a:latin typeface="MMa CenturyB" pitchFamily="18" charset="0"/>
                  </a:rPr>
                  <a:t>m</a:t>
                </a:r>
                <a:r>
                  <a:rPr lang="en-GB" sz="2800" dirty="0" smtClean="0"/>
                  <a:t> by </a:t>
                </a:r>
                <a:r>
                  <a:rPr lang="en-GB" sz="2800" dirty="0" smtClean="0">
                    <a:latin typeface="MMa CenturyB" pitchFamily="18" charset="0"/>
                  </a:rPr>
                  <a:t>n</a:t>
                </a:r>
                <a:r>
                  <a:rPr lang="en-GB" sz="2800" dirty="0" smtClean="0"/>
                  <a:t> system”. In other words, it has </a:t>
                </a:r>
                <a:r>
                  <a:rPr lang="en-GB" sz="2800" dirty="0" smtClean="0">
                    <a:latin typeface="MMa CenturyB" pitchFamily="18" charset="0"/>
                  </a:rPr>
                  <a:t>m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2800" dirty="0" smtClean="0">
                    <a:latin typeface="MMa CenturyB" pitchFamily="18" charset="0"/>
                  </a:rPr>
                  <a:t>  n </a:t>
                </a:r>
                <a:r>
                  <a:rPr lang="en-GB" sz="2800" dirty="0"/>
                  <a:t>dimensions</a:t>
                </a:r>
                <a:r>
                  <a:rPr lang="en-GB" sz="2800" dirty="0" smtClean="0">
                    <a:latin typeface="MMa CenturyB" pitchFamily="18" charset="0"/>
                  </a:rPr>
                  <a:t>.</a:t>
                </a:r>
              </a:p>
              <a:p>
                <a:r>
                  <a:rPr lang="en-GB" sz="2800" dirty="0" smtClean="0"/>
                  <a:t>In solving systems of equations, we are interested in identifying values of the variables that satisfy all equations in the system simultaneously. </a:t>
                </a: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2291" r="-148" b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Solution set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 solution set for a system of linear equations may be a Null set, a finite set or an infinite set.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b="1" dirty="0" smtClean="0"/>
              <a:t>Methods to find the </a:t>
            </a:r>
            <a:r>
              <a:rPr lang="en-GB" sz="2800" b="1" dirty="0" smtClean="0"/>
              <a:t>solution sets:</a:t>
            </a:r>
            <a:endParaRPr lang="en-GB" sz="2800" b="1" dirty="0" smtClean="0"/>
          </a:p>
          <a:p>
            <a:r>
              <a:rPr lang="en-GB" sz="2800" dirty="0" smtClean="0"/>
              <a:t>Graphical analysis method</a:t>
            </a:r>
          </a:p>
          <a:p>
            <a:r>
              <a:rPr lang="en-GB" sz="2800" dirty="0" smtClean="0"/>
              <a:t>Elimination method</a:t>
            </a:r>
          </a:p>
          <a:p>
            <a:r>
              <a:rPr lang="en-GB" sz="2800" dirty="0" smtClean="0"/>
              <a:t>Gaussian elimination method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Graphical Analysis (2 x 2 system)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sz="2800" dirty="0" smtClean="0"/>
                  <a:t>We discuss three possible outcomes of the solution of 2 x 2 system.</a:t>
                </a:r>
                <a:endParaRPr lang="en-GB" sz="2800" b="1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sz="2800" b="1" dirty="0" smtClean="0"/>
                  <a:t>Unique solution:</a:t>
                </a:r>
              </a:p>
              <a:p>
                <a:r>
                  <a:rPr lang="en-GB" sz="2800" dirty="0" smtClean="0"/>
                  <a:t>Draw the two lines</a:t>
                </a:r>
              </a:p>
              <a:p>
                <a:r>
                  <a:rPr lang="en-GB" sz="2800" dirty="0" smtClean="0"/>
                  <a:t>If two lines intersect at only one point, say </a:t>
                </a:r>
                <a:r>
                  <a:rPr lang="en-GB" sz="2800" dirty="0" smtClean="0">
                    <a:latin typeface="Arial" pitchFamily="34" charset="0"/>
                    <a:cs typeface="Arial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sz="2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GB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GB" sz="28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800" dirty="0" smtClean="0">
                    <a:latin typeface="Arial" pitchFamily="34" charset="0"/>
                    <a:cs typeface="Arial" pitchFamily="34" charset="0"/>
                  </a:rPr>
                  <a:t>)</a:t>
                </a:r>
                <a:r>
                  <a:rPr lang="en-GB" sz="2800" dirty="0"/>
                  <a:t>,</a:t>
                </a:r>
                <a:r>
                  <a:rPr lang="en-GB" sz="2800" dirty="0" smtClean="0"/>
                  <a:t> then the coordinates of intersection point </a:t>
                </a:r>
                <a:r>
                  <a:rPr lang="en-GB" sz="2800" dirty="0">
                    <a:latin typeface="Arial" pitchFamily="34" charset="0"/>
                    <a:cs typeface="Arial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2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sz="28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GB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GB" sz="28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800" dirty="0">
                    <a:latin typeface="Arial" pitchFamily="34" charset="0"/>
                    <a:cs typeface="Arial" pitchFamily="34" charset="0"/>
                  </a:rPr>
                  <a:t>)</a:t>
                </a:r>
                <a:r>
                  <a:rPr lang="en-GB" sz="2800" dirty="0" smtClean="0">
                    <a:latin typeface="Arial" pitchFamily="34" charset="0"/>
                    <a:cs typeface="Arial" pitchFamily="34" charset="0"/>
                  </a:rPr>
                  <a:t> represent the solution for the system of equations. The system is said to have a </a:t>
                </a:r>
                <a:r>
                  <a:rPr lang="en-GB" sz="2800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unique solution</a:t>
                </a:r>
                <a:r>
                  <a:rPr lang="en-GB" sz="2800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1348" r="-2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Graphical Analysis (2 x 2 system)</a:t>
            </a:r>
            <a:endParaRPr lang="en-GB" sz="3600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47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GB" b="1" dirty="0" smtClean="0"/>
              <a:t>No solution:</a:t>
            </a:r>
          </a:p>
          <a:p>
            <a:pPr marL="0" indent="0">
              <a:buNone/>
            </a:pPr>
            <a:r>
              <a:rPr lang="en-GB" dirty="0" smtClean="0"/>
              <a:t>If two lines are parallel (recall that parallel lines have same slope but different y-intercept) then such a system has </a:t>
            </a:r>
            <a:r>
              <a:rPr lang="en-GB" dirty="0" smtClean="0">
                <a:solidFill>
                  <a:schemeClr val="tx2"/>
                </a:solidFill>
              </a:rPr>
              <a:t>no solution. </a:t>
            </a:r>
            <a:r>
              <a:rPr lang="en-GB" dirty="0" smtClean="0"/>
              <a:t>The equations in such a system are called </a:t>
            </a:r>
            <a:r>
              <a:rPr lang="en-GB" dirty="0" smtClean="0">
                <a:solidFill>
                  <a:schemeClr val="tx2"/>
                </a:solidFill>
              </a:rPr>
              <a:t>inconsistent</a:t>
            </a:r>
            <a:r>
              <a:rPr lang="en-GB" dirty="0" smtClean="0"/>
              <a:t>.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Graphical Analysis (2 x 2 system)</a:t>
            </a:r>
            <a:endParaRPr lang="en-GB" sz="3600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351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GB" b="1" dirty="0" smtClean="0"/>
              <a:t>Infinitely many solutions:</a:t>
            </a:r>
          </a:p>
          <a:p>
            <a:pPr marL="0" indent="0">
              <a:buNone/>
            </a:pPr>
            <a:r>
              <a:rPr lang="en-GB" dirty="0" smtClean="0"/>
              <a:t>If both equations graph on the same line, an infinite number of points are common in two lines. Such a system is said to have </a:t>
            </a:r>
            <a:r>
              <a:rPr lang="en-GB" dirty="0" smtClean="0">
                <a:solidFill>
                  <a:schemeClr val="tx2"/>
                </a:solidFill>
              </a:rPr>
              <a:t>infinitely many solutions. 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Graphical Analysis (2 x 2 system)</a:t>
            </a:r>
            <a:endParaRPr lang="en-GB" sz="3600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05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Graphical analysis by slope-Intercept relationships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GB" sz="2800" dirty="0" smtClean="0"/>
              <a:t>Given a (2 × 2) system of linear equations (in slope-intercept form),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where    and      represent the two slopes and       </a:t>
            </a:r>
            <a:r>
              <a:rPr lang="en-GB" sz="2800" dirty="0" err="1" smtClean="0"/>
              <a:t>and</a:t>
            </a:r>
            <a:r>
              <a:rPr lang="en-GB" sz="2800" dirty="0" smtClean="0"/>
              <a:t> </a:t>
            </a:r>
          </a:p>
          <a:p>
            <a:pPr>
              <a:buNone/>
            </a:pPr>
            <a:r>
              <a:rPr lang="en-GB" sz="2800" dirty="0" smtClean="0"/>
              <a:t>denote the two y-intercepts then it has 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/>
              <a:t>U</a:t>
            </a:r>
            <a:r>
              <a:rPr lang="en-GB" sz="2800" dirty="0" smtClean="0"/>
              <a:t>nique solution, if 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No solution, if 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Infinite solutions, if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Graphical solutions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>
                <a:solidFill>
                  <a:srgbClr val="00B050"/>
                </a:solidFill>
              </a:rPr>
              <a:t>Examples	</a:t>
            </a:r>
            <a:r>
              <a:rPr lang="en-GB" sz="2800" dirty="0" smtClean="0"/>
              <a:t>Solve graphically and check your answer algebraically.</a:t>
            </a:r>
          </a:p>
          <a:p>
            <a:pPr>
              <a:buNone/>
            </a:pPr>
            <a:r>
              <a:rPr lang="en-GB" sz="2800" dirty="0" smtClean="0"/>
              <a:t>i.</a:t>
            </a:r>
          </a:p>
          <a:p>
            <a:pPr>
              <a:buNone/>
            </a:pPr>
            <a:endParaRPr lang="en-GB" sz="28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Graphical solutions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Limitations:</a:t>
            </a:r>
          </a:p>
          <a:p>
            <a:r>
              <a:rPr lang="en-GB" sz="2800" dirty="0"/>
              <a:t>G</a:t>
            </a:r>
            <a:r>
              <a:rPr lang="en-GB" sz="2800" dirty="0" smtClean="0"/>
              <a:t>ood for two variable system of equations</a:t>
            </a:r>
          </a:p>
          <a:p>
            <a:r>
              <a:rPr lang="en-GB" sz="2800" dirty="0" smtClean="0"/>
              <a:t>Not good for non-integer values</a:t>
            </a:r>
          </a:p>
          <a:p>
            <a:r>
              <a:rPr lang="en-GB" sz="2800" dirty="0" smtClean="0"/>
              <a:t>Algebraic solution is preferred</a:t>
            </a:r>
          </a:p>
          <a:p>
            <a:pPr>
              <a:buNone/>
            </a:pP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The Elimination Procedure (2 x 2 system)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Given a (2 × 2) system of equations</a:t>
            </a:r>
          </a:p>
          <a:p>
            <a:r>
              <a:rPr lang="en-GB" sz="2800" dirty="0" smtClean="0"/>
              <a:t> Eliminate one of the variable by multiplying or adding the two equations</a:t>
            </a:r>
          </a:p>
          <a:p>
            <a:r>
              <a:rPr lang="en-GB" sz="2800" dirty="0" smtClean="0"/>
              <a:t>Solve the remaining equation in terms of remaining variable</a:t>
            </a:r>
          </a:p>
          <a:p>
            <a:r>
              <a:rPr lang="en-GB" sz="2800" dirty="0" smtClean="0"/>
              <a:t>Substitute back into one of the given equation to find the value of the eliminated variable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i.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 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ii.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 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iii.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(m × 2) systems, m &gt;2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245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800" dirty="0" smtClean="0"/>
              <a:t>  When there are more than two equations involving   only two variables</a:t>
            </a:r>
            <a:r>
              <a:rPr lang="en-GB" sz="2800" dirty="0"/>
              <a:t> </a:t>
            </a:r>
            <a:r>
              <a:rPr lang="en-GB" sz="2800" dirty="0" smtClean="0"/>
              <a:t>then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We solve two equations first to get a point (x, y)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Put the values in the rest of the equations.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If all equations are satisfied then system has unique solution (x, y</a:t>
            </a:r>
            <a:r>
              <a:rPr lang="en-GB" sz="2800" dirty="0" smtClean="0"/>
              <a:t>) otherwise no solution.</a:t>
            </a:r>
            <a:endParaRPr lang="en-GB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If we get no solution at  (1) then system has no solution.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If there are infinitely many solutions at step (1), then we select two different equations and repeat (1).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168986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r>
              <a:rPr lang="en-GB" sz="3600" u="sng" dirty="0" smtClean="0">
                <a:solidFill>
                  <a:schemeClr val="tx2"/>
                </a:solidFill>
              </a:rPr>
              <a:t>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Gaussian Elimination Method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800" dirty="0" smtClean="0"/>
              <a:t>This method can be used to solve systems of any size.</a:t>
            </a:r>
          </a:p>
          <a:p>
            <a:r>
              <a:rPr lang="en-GB" sz="2800" dirty="0" smtClean="0"/>
              <a:t>The method begins with the original system of equations.</a:t>
            </a:r>
          </a:p>
          <a:p>
            <a:r>
              <a:rPr lang="en-GB" sz="2800" dirty="0" smtClean="0"/>
              <a:t>Using row operations, it transforms the original system into an equivalent system from which the solution may be obtained easily</a:t>
            </a:r>
          </a:p>
          <a:p>
            <a:r>
              <a:rPr lang="en-GB" sz="2800" dirty="0" smtClean="0"/>
              <a:t>Recall that an </a:t>
            </a:r>
            <a:r>
              <a:rPr lang="en-GB" sz="2800" i="1" dirty="0" smtClean="0">
                <a:solidFill>
                  <a:schemeClr val="tx2"/>
                </a:solidFill>
              </a:rPr>
              <a:t>equivalent system</a:t>
            </a:r>
            <a:r>
              <a:rPr lang="en-GB" sz="2800" dirty="0" smtClean="0"/>
              <a:t> is one which has the same solution as the original system.</a:t>
            </a:r>
          </a:p>
          <a:p>
            <a:r>
              <a:rPr lang="en-GB" sz="2800" dirty="0"/>
              <a:t>I</a:t>
            </a:r>
            <a:r>
              <a:rPr lang="en-GB" sz="2800" dirty="0" smtClean="0"/>
              <a:t>n contrast to the Elimination procedure, the transformed system maintain </a:t>
            </a:r>
            <a:r>
              <a:rPr lang="en-GB" sz="2800" dirty="0" err="1" smtClean="0"/>
              <a:t>m×n</a:t>
            </a:r>
            <a:r>
              <a:rPr lang="en-GB" sz="2800" dirty="0" smtClean="0"/>
              <a:t> dimension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236353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Gaussian Elimination Method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 The solution can be found directly from the system.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13237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Basic Row Operations</a:t>
            </a:r>
            <a:r>
              <a:rPr lang="en-GB" sz="3600" b="1" u="sng" dirty="0" smtClean="0"/>
              <a:t> </a:t>
            </a:r>
            <a:endParaRPr lang="en-GB" sz="3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GB" sz="2800" dirty="0" smtClean="0"/>
              <a:t>Both sides of an equation may be multiplied by a nonzero constant.</a:t>
            </a:r>
          </a:p>
          <a:p>
            <a:pPr marL="571500" indent="-571500">
              <a:buFont typeface="+mj-lt"/>
              <a:buAutoNum type="romanUcPeriod"/>
            </a:pPr>
            <a:r>
              <a:rPr lang="en-GB" sz="2800" dirty="0" smtClean="0"/>
              <a:t>Equations or non-zero multiples of equations may be added or subtracted to another equation.</a:t>
            </a:r>
          </a:p>
          <a:p>
            <a:pPr marL="571500" indent="-571500">
              <a:buFont typeface="+mj-lt"/>
              <a:buAutoNum type="romanUcPeriod"/>
            </a:pPr>
            <a:r>
              <a:rPr lang="en-GB" sz="2800" dirty="0" smtClean="0"/>
              <a:t>The order of equations may be interchanged.</a:t>
            </a:r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397438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239668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 Cont’d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 Cont’d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Two variable systems of equations</a:t>
            </a:r>
          </a:p>
          <a:p>
            <a:r>
              <a:rPr lang="en-GB" dirty="0" smtClean="0"/>
              <a:t>Solution sets</a:t>
            </a:r>
          </a:p>
          <a:p>
            <a:r>
              <a:rPr lang="en-GB" dirty="0" smtClean="0"/>
              <a:t>Graphical analysis</a:t>
            </a:r>
          </a:p>
          <a:p>
            <a:r>
              <a:rPr lang="en-GB" dirty="0" smtClean="0"/>
              <a:t>The elimination procedure</a:t>
            </a:r>
          </a:p>
          <a:p>
            <a:r>
              <a:rPr lang="en-GB" dirty="0" smtClean="0"/>
              <a:t>Systems of more than two equations with two variables only</a:t>
            </a:r>
          </a:p>
          <a:p>
            <a:r>
              <a:rPr lang="en-GB" dirty="0" smtClean="0"/>
              <a:t>Gaussian elimination method (2 x 2 Examples)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Next lecture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Solution by Gaussian elimination method of 3x3 system </a:t>
            </a:r>
          </a:p>
          <a:p>
            <a:r>
              <a:rPr lang="en-GB" dirty="0" smtClean="0"/>
              <a:t>Some applications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676</Words>
  <Application>Microsoft Office PowerPoint</Application>
  <PresentationFormat>On-screen Show (4:3)</PresentationFormat>
  <Paragraphs>106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Business Mathematics  MTH-367 </vt:lpstr>
      <vt:lpstr>Chapter 3</vt:lpstr>
      <vt:lpstr>Objectives </vt:lpstr>
      <vt:lpstr>Review </vt:lpstr>
      <vt:lpstr>Today’s topics</vt:lpstr>
      <vt:lpstr>System of Equations</vt:lpstr>
      <vt:lpstr>Solution set</vt:lpstr>
      <vt:lpstr>Graphical Analysis (2 x 2 system)</vt:lpstr>
      <vt:lpstr>Graphical Analysis (2 x 2 system)</vt:lpstr>
      <vt:lpstr>Graphical Analysis (2 x 2 system)</vt:lpstr>
      <vt:lpstr>Graphical Analysis (2 x 2 system)</vt:lpstr>
      <vt:lpstr>Graphical analysis by slope-Intercept relationships</vt:lpstr>
      <vt:lpstr>Graphical solutions</vt:lpstr>
      <vt:lpstr>Graphical solutions</vt:lpstr>
      <vt:lpstr>The Elimination Procedure (2 x 2 system)</vt:lpstr>
      <vt:lpstr>Examples </vt:lpstr>
      <vt:lpstr>Examples  (contd.)</vt:lpstr>
      <vt:lpstr>Examples  (contd.)</vt:lpstr>
      <vt:lpstr>(m × 2) systems, m &gt;2</vt:lpstr>
      <vt:lpstr>Example </vt:lpstr>
      <vt:lpstr>Example (contd.) </vt:lpstr>
      <vt:lpstr>Gaussian Elimination Method</vt:lpstr>
      <vt:lpstr>Gaussian Elimination Method</vt:lpstr>
      <vt:lpstr>Basic Row Operations </vt:lpstr>
      <vt:lpstr>Example</vt:lpstr>
      <vt:lpstr>Example Cont’d</vt:lpstr>
      <vt:lpstr>Example Cont’d</vt:lpstr>
      <vt:lpstr>Review</vt:lpstr>
      <vt:lpstr>Next lecture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NTS</cp:lastModifiedBy>
  <cp:revision>57</cp:revision>
  <dcterms:created xsi:type="dcterms:W3CDTF">2012-05-16T09:06:37Z</dcterms:created>
  <dcterms:modified xsi:type="dcterms:W3CDTF">2012-12-10T11:50:56Z</dcterms:modified>
</cp:coreProperties>
</file>