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87" r:id="rId2"/>
    <p:sldId id="321" r:id="rId3"/>
    <p:sldId id="322" r:id="rId4"/>
    <p:sldId id="323" r:id="rId5"/>
    <p:sldId id="324" r:id="rId6"/>
    <p:sldId id="330" r:id="rId7"/>
    <p:sldId id="326" r:id="rId8"/>
    <p:sldId id="331" r:id="rId9"/>
    <p:sldId id="327" r:id="rId10"/>
    <p:sldId id="328" r:id="rId11"/>
    <p:sldId id="332" r:id="rId12"/>
    <p:sldId id="329" r:id="rId13"/>
    <p:sldId id="267" r:id="rId14"/>
    <p:sldId id="258" r:id="rId15"/>
    <p:sldId id="259" r:id="rId16"/>
    <p:sldId id="261" r:id="rId17"/>
    <p:sldId id="288" r:id="rId18"/>
    <p:sldId id="289" r:id="rId19"/>
    <p:sldId id="264" r:id="rId20"/>
    <p:sldId id="265" r:id="rId21"/>
    <p:sldId id="266" r:id="rId22"/>
    <p:sldId id="269" r:id="rId23"/>
    <p:sldId id="271" r:id="rId24"/>
    <p:sldId id="272" r:id="rId25"/>
    <p:sldId id="273" r:id="rId26"/>
    <p:sldId id="274" r:id="rId27"/>
    <p:sldId id="290" r:id="rId28"/>
    <p:sldId id="333" r:id="rId29"/>
    <p:sldId id="276" r:id="rId30"/>
    <p:sldId id="291" r:id="rId31"/>
    <p:sldId id="292" r:id="rId32"/>
    <p:sldId id="293" r:id="rId33"/>
    <p:sldId id="294" r:id="rId34"/>
    <p:sldId id="297" r:id="rId35"/>
    <p:sldId id="318" r:id="rId36"/>
    <p:sldId id="317" r:id="rId37"/>
    <p:sldId id="300" r:id="rId38"/>
    <p:sldId id="302" r:id="rId39"/>
    <p:sldId id="303" r:id="rId40"/>
    <p:sldId id="305" r:id="rId41"/>
    <p:sldId id="306" r:id="rId42"/>
    <p:sldId id="319" r:id="rId43"/>
    <p:sldId id="320" r:id="rId44"/>
    <p:sldId id="309" r:id="rId45"/>
    <p:sldId id="310" r:id="rId46"/>
    <p:sldId id="334" r:id="rId47"/>
    <p:sldId id="312" r:id="rId48"/>
    <p:sldId id="313" r:id="rId49"/>
    <p:sldId id="314" r:id="rId50"/>
    <p:sldId id="315" r:id="rId51"/>
    <p:sldId id="285" r:id="rId52"/>
    <p:sldId id="286" r:id="rId53"/>
  </p:sldIdLst>
  <p:sldSz cx="9144000" cy="6858000" type="screen4x3"/>
  <p:notesSz cx="6858000" cy="9144000"/>
  <p:defaultTextStyle>
    <a:defPPr>
      <a:defRPr lang="en-US"/>
    </a:defPPr>
    <a:lvl1pPr marL="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59" autoAdjust="0"/>
    <p:restoredTop sz="94660"/>
  </p:normalViewPr>
  <p:slideViewPr>
    <p:cSldViewPr>
      <p:cViewPr>
        <p:scale>
          <a:sx n="76" d="100"/>
          <a:sy n="76" d="100"/>
        </p:scale>
        <p:origin x="-1134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2FE1-3386-4D5B-A27A-F86ADAD900BC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329E1-C938-4504-AD3D-F984A6ED07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636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2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1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3" algn="l" defTabSz="9138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99BF-D7CE-4A55-8349-76144FED878A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5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5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5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3"/>
            <a:ext cx="4040189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76"/>
            <a:ext cx="4040189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6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40" indent="0">
              <a:buNone/>
              <a:defRPr sz="2000" b="1"/>
            </a:lvl2pPr>
            <a:lvl3pPr marL="913882" indent="0">
              <a:buNone/>
              <a:defRPr sz="1800" b="1"/>
            </a:lvl3pPr>
            <a:lvl4pPr marL="1370820" indent="0">
              <a:buNone/>
              <a:defRPr sz="1600" b="1"/>
            </a:lvl4pPr>
            <a:lvl5pPr marL="1827762" indent="0">
              <a:buNone/>
              <a:defRPr sz="1600" b="1"/>
            </a:lvl5pPr>
            <a:lvl6pPr marL="2284701" indent="0">
              <a:buNone/>
              <a:defRPr sz="1600" b="1"/>
            </a:lvl6pPr>
            <a:lvl7pPr marL="2741643" indent="0">
              <a:buNone/>
              <a:defRPr sz="1600" b="1"/>
            </a:lvl7pPr>
            <a:lvl8pPr marL="3198581" indent="0">
              <a:buNone/>
              <a:defRPr sz="1600" b="1"/>
            </a:lvl8pPr>
            <a:lvl9pPr marL="365552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6"/>
            <a:ext cx="4041776" cy="39512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49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40" indent="0">
              <a:buNone/>
              <a:defRPr sz="2800"/>
            </a:lvl2pPr>
            <a:lvl3pPr marL="913882" indent="0">
              <a:buNone/>
              <a:defRPr sz="2400"/>
            </a:lvl3pPr>
            <a:lvl4pPr marL="1370820" indent="0">
              <a:buNone/>
              <a:defRPr sz="2000"/>
            </a:lvl4pPr>
            <a:lvl5pPr marL="1827762" indent="0">
              <a:buNone/>
              <a:defRPr sz="2000"/>
            </a:lvl5pPr>
            <a:lvl6pPr marL="2284701" indent="0">
              <a:buNone/>
              <a:defRPr sz="2000"/>
            </a:lvl6pPr>
            <a:lvl7pPr marL="2741643" indent="0">
              <a:buNone/>
              <a:defRPr sz="2000"/>
            </a:lvl7pPr>
            <a:lvl8pPr marL="3198581" indent="0">
              <a:buNone/>
              <a:defRPr sz="2000"/>
            </a:lvl8pPr>
            <a:lvl9pPr marL="3655523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40" indent="0">
              <a:buNone/>
              <a:defRPr sz="1200"/>
            </a:lvl2pPr>
            <a:lvl3pPr marL="913882" indent="0">
              <a:buNone/>
              <a:defRPr sz="1000"/>
            </a:lvl3pPr>
            <a:lvl4pPr marL="1370820" indent="0">
              <a:buNone/>
              <a:defRPr sz="1000"/>
            </a:lvl4pPr>
            <a:lvl5pPr marL="1827762" indent="0">
              <a:buNone/>
              <a:defRPr sz="1000"/>
            </a:lvl5pPr>
            <a:lvl6pPr marL="2284701" indent="0">
              <a:buNone/>
              <a:defRPr sz="1000"/>
            </a:lvl6pPr>
            <a:lvl7pPr marL="2741643" indent="0">
              <a:buNone/>
              <a:defRPr sz="1000"/>
            </a:lvl7pPr>
            <a:lvl8pPr marL="3198581" indent="0">
              <a:buNone/>
              <a:defRPr sz="1000"/>
            </a:lvl8pPr>
            <a:lvl9pPr marL="365552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5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5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32942-2B77-46AC-97CB-96576DBDF61E}" type="datetimeFigureOut">
              <a:rPr lang="en-US" smtClean="0"/>
              <a:pPr/>
              <a:t>1/3/2013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6" y="6356355"/>
            <a:ext cx="2895599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4" y="6356355"/>
            <a:ext cx="2133601" cy="365125"/>
          </a:xfrm>
          <a:prstGeom prst="rect">
            <a:avLst/>
          </a:prstGeom>
        </p:spPr>
        <p:txBody>
          <a:bodyPr vert="horz" lIns="91386" tIns="45696" rIns="91386" bIns="4569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22EDE-A46E-4134-8661-C4CF2618DB2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38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06" indent="-342706" algn="l" defTabSz="9138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527" indent="-285589" algn="l" defTabSz="9138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50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94" indent="-228470" algn="l" defTabSz="9138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31" indent="-228470" algn="l" defTabSz="9138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169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1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51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993" indent="-228470" algn="l" defTabSz="9138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8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20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62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0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4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81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23" algn="l" defTabSz="9138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</a:t>
            </a:r>
          </a:p>
        </p:txBody>
      </p:sp>
    </p:spTree>
    <p:extLst>
      <p:ext uri="{BB962C8B-B14F-4D97-AF65-F5344CB8AC3E}">
        <p14:creationId xmlns:p14="http://schemas.microsoft.com/office/powerpoint/2010/main" xmlns="" val="9268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599" y="427044"/>
            <a:ext cx="8229600" cy="1142999"/>
          </a:xfrm>
          <a:prstGeom prst="rect">
            <a:avLst/>
          </a:prstGeom>
        </p:spPr>
        <p:txBody>
          <a:bodyPr vert="horz" lIns="91386" tIns="45696" rIns="91386" bIns="45696" rtlCol="0" anchor="ctr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2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Instructor</a:t>
            </a:r>
            <a:r>
              <a:rPr lang="en-GB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GB" sz="3200" u="sng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Dr.</a:t>
            </a:r>
            <a:r>
              <a:rPr lang="en-GB" sz="32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Muhammad Imran </a:t>
            </a:r>
            <a:r>
              <a:rPr lang="en-GB" sz="3200" u="sng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Qureshi</a:t>
            </a:r>
            <a:r>
              <a:rPr lang="en-GB" sz="32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9599" y="1752602"/>
            <a:ext cx="8229600" cy="4525962"/>
          </a:xfrm>
          <a:prstGeom prst="rect">
            <a:avLst/>
          </a:prstGeom>
        </p:spPr>
        <p:txBody>
          <a:bodyPr vert="horz" lIns="91386" tIns="45696" rIns="91386" bIns="45696" rtlCol="0">
            <a:normAutofit/>
          </a:bodyPr>
          <a:lstStyle/>
          <a:p>
            <a:pPr marL="342706" indent="-342706">
              <a:spcBef>
                <a:spcPct val="20000"/>
              </a:spcBef>
              <a:defRPr/>
            </a:pPr>
            <a:r>
              <a:rPr lang="en-GB" sz="3200" u="sng" dirty="0"/>
              <a:t>Assistant Professor</a:t>
            </a: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Department of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COMSATS Institute of Information Technology </a:t>
            </a:r>
            <a:r>
              <a:rPr lang="en-GB" sz="3200" i="1" dirty="0"/>
              <a:t>Park Road, </a:t>
            </a:r>
            <a:r>
              <a:rPr lang="en-GB" sz="3200" i="1" dirty="0" err="1"/>
              <a:t>Chak</a:t>
            </a:r>
            <a:r>
              <a:rPr lang="en-GB" sz="3200" i="1" dirty="0"/>
              <a:t> </a:t>
            </a:r>
            <a:r>
              <a:rPr lang="en-GB" sz="3200" i="1" dirty="0" err="1"/>
              <a:t>Shahzad</a:t>
            </a:r>
            <a:r>
              <a:rPr lang="en-GB" sz="3200" i="1" dirty="0"/>
              <a:t>, Islamabad</a:t>
            </a:r>
          </a:p>
          <a:p>
            <a:pPr marL="342706" indent="-342706">
              <a:spcBef>
                <a:spcPct val="20000"/>
              </a:spcBef>
              <a:defRPr/>
            </a:pPr>
            <a:endParaRPr lang="en-GB" sz="3200" i="1" dirty="0"/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Ph.D. Mathematics</a:t>
            </a:r>
          </a:p>
          <a:p>
            <a:pPr marL="342706" indent="-342706">
              <a:spcBef>
                <a:spcPct val="20000"/>
              </a:spcBef>
              <a:defRPr/>
            </a:pPr>
            <a:r>
              <a:rPr lang="en-GB" sz="3200" dirty="0"/>
              <a:t>University of Oxford, UK</a:t>
            </a:r>
          </a:p>
          <a:p>
            <a:pPr marL="342706" indent="-342706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3200" dirty="0"/>
          </a:p>
          <a:p>
            <a:pPr marL="342706" indent="-342706">
              <a:spcBef>
                <a:spcPct val="20000"/>
              </a:spcBef>
              <a:defRPr/>
            </a:pPr>
            <a:endParaRPr lang="en-GB" sz="3200" u="sng" dirty="0"/>
          </a:p>
        </p:txBody>
      </p:sp>
    </p:spTree>
    <p:extLst>
      <p:ext uri="{BB962C8B-B14F-4D97-AF65-F5344CB8AC3E}">
        <p14:creationId xmlns:p14="http://schemas.microsoft.com/office/powerpoint/2010/main" xmlns="" val="32568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Books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u="sng" dirty="0" smtClean="0"/>
              <a:t>Text Book</a:t>
            </a:r>
            <a:r>
              <a:rPr lang="en-GB" dirty="0" smtClean="0"/>
              <a:t>:</a:t>
            </a:r>
          </a:p>
          <a:p>
            <a:pPr>
              <a:buNone/>
            </a:pPr>
            <a:r>
              <a:rPr lang="en-GB" dirty="0" smtClean="0"/>
              <a:t>Applied Mathematics for Business, Economics, and the Social Sciences (4</a:t>
            </a:r>
            <a:r>
              <a:rPr lang="en-GB" baseline="30000" dirty="0" smtClean="0"/>
              <a:t>th</a:t>
            </a:r>
            <a:r>
              <a:rPr lang="en-GB" dirty="0" smtClean="0"/>
              <a:t> Edition); </a:t>
            </a:r>
          </a:p>
          <a:p>
            <a:pPr>
              <a:buNone/>
            </a:pPr>
            <a:r>
              <a:rPr lang="en-GB" i="1" dirty="0" smtClean="0"/>
              <a:t> by Frank S. </a:t>
            </a:r>
            <a:r>
              <a:rPr lang="en-GB" i="1" dirty="0" err="1" smtClean="0"/>
              <a:t>Budnick</a:t>
            </a:r>
            <a:endParaRPr lang="en-GB" i="1" dirty="0" smtClean="0"/>
          </a:p>
          <a:p>
            <a:pPr>
              <a:buNone/>
            </a:pPr>
            <a:endParaRPr lang="en-GB" i="1" dirty="0"/>
          </a:p>
          <a:p>
            <a:r>
              <a:rPr lang="en-GB" u="sng" dirty="0" smtClean="0"/>
              <a:t>Additional Reading: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Introductory Mathematical Analysis for Business, Economics, and the Life and Social Sciences;</a:t>
            </a:r>
          </a:p>
          <a:p>
            <a:pPr>
              <a:buNone/>
            </a:pPr>
            <a:r>
              <a:rPr lang="en-GB" dirty="0" smtClean="0"/>
              <a:t>by Ernest F. </a:t>
            </a:r>
            <a:r>
              <a:rPr lang="en-GB" dirty="0" err="1" smtClean="0"/>
              <a:t>Haeussler</a:t>
            </a:r>
            <a:r>
              <a:rPr lang="en-GB" dirty="0" smtClean="0"/>
              <a:t>, Jr. Richard S. Paul, 8</a:t>
            </a:r>
            <a:r>
              <a:rPr lang="en-GB" baseline="30000" dirty="0" smtClean="0"/>
              <a:t>th</a:t>
            </a:r>
            <a:r>
              <a:rPr lang="en-GB" dirty="0" smtClean="0"/>
              <a:t> Edition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xmlns="" val="32270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Credit hours (3,0)</a:t>
            </a:r>
          </a:p>
          <a:p>
            <a:r>
              <a:rPr lang="en-GB" dirty="0" smtClean="0"/>
              <a:t>Total marks = 100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1 = 10 points</a:t>
            </a:r>
          </a:p>
          <a:p>
            <a:r>
              <a:rPr lang="en-GB" dirty="0" err="1" smtClean="0"/>
              <a:t>Sessional</a:t>
            </a:r>
            <a:r>
              <a:rPr lang="en-GB" dirty="0" smtClean="0"/>
              <a:t> 2 = 15 points</a:t>
            </a:r>
          </a:p>
          <a:p>
            <a:r>
              <a:rPr lang="en-GB" dirty="0" smtClean="0"/>
              <a:t>4 </a:t>
            </a:r>
            <a:r>
              <a:rPr lang="en-GB" dirty="0" smtClean="0"/>
              <a:t>quizzes (MCQs only)</a:t>
            </a:r>
          </a:p>
          <a:p>
            <a:r>
              <a:rPr lang="en-GB" dirty="0" smtClean="0"/>
              <a:t>4 </a:t>
            </a:r>
            <a:r>
              <a:rPr lang="en-GB" dirty="0" smtClean="0"/>
              <a:t>assignments</a:t>
            </a:r>
          </a:p>
          <a:p>
            <a:r>
              <a:rPr lang="en-GB" dirty="0" smtClean="0"/>
              <a:t>Final Exam = 50 points</a:t>
            </a:r>
          </a:p>
        </p:txBody>
      </p:sp>
    </p:spTree>
    <p:extLst>
      <p:ext uri="{BB962C8B-B14F-4D97-AF65-F5344CB8AC3E}">
        <p14:creationId xmlns:p14="http://schemas.microsoft.com/office/powerpoint/2010/main" xmlns="" val="29862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Course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Students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will be able to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understand business world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and its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associated mathematical procedures.</a:t>
            </a:r>
          </a:p>
          <a:p>
            <a:pPr algn="just"/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To provide solid mathematical preparation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and foundation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for students continuing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their studies  and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their careers in the areas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of accounting, marketing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, retailing, banking,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office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 administration, management, finance,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insurance, real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estate, computer information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systems, and general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business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administration.</a:t>
            </a:r>
          </a:p>
          <a:p>
            <a:pPr algn="just"/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To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provide an ideal learning for small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business management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, entrepreneurship, and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personal finance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applications.</a:t>
            </a:r>
          </a:p>
          <a:p>
            <a:pPr algn="just"/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CA" dirty="0" smtClean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83425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Course </a:t>
            </a:r>
            <a:r>
              <a:rPr lang="en-GB" u="sng" dirty="0" smtClean="0">
                <a:solidFill>
                  <a:schemeClr val="tx2"/>
                </a:solidFill>
              </a:rPr>
              <a:t>Objectives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To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enable students to use linear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programming tools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such as Graphical method,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simplex method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,  and Assignment and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Transportation problem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to cover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 large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area of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mathematical optimization procedures.</a:t>
            </a: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690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Linear Equations</a:t>
            </a:r>
          </a:p>
          <a:p>
            <a:pPr algn="just"/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System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of Linear Equations and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its applications in Business.</a:t>
            </a:r>
          </a:p>
          <a:p>
            <a:pPr algn="just"/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Mathematical Functions and its types</a:t>
            </a:r>
          </a:p>
          <a:p>
            <a:pPr algn="just"/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Applications of linear, quadratic and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Exponential functions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in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Finance and Business.</a:t>
            </a: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Mathematics of finance.</a:t>
            </a:r>
          </a:p>
          <a:p>
            <a:pPr algn="just"/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algn="just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8701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Linear programming</a:t>
            </a:r>
          </a:p>
          <a:p>
            <a:pPr algn="just"/>
            <a:r>
              <a:rPr lang="en-US" dirty="0" smtClean="0"/>
              <a:t>Graphical Method</a:t>
            </a:r>
          </a:p>
          <a:p>
            <a:pPr algn="just"/>
            <a:r>
              <a:rPr lang="en-US" dirty="0" smtClean="0"/>
              <a:t>Simplex Method</a:t>
            </a:r>
          </a:p>
          <a:p>
            <a:pPr algn="just"/>
            <a:r>
              <a:rPr lang="en-US" dirty="0" smtClean="0"/>
              <a:t>Special Phenomenon</a:t>
            </a:r>
          </a:p>
          <a:p>
            <a:pPr algn="just"/>
            <a:r>
              <a:rPr lang="en-US" dirty="0" smtClean="0"/>
              <a:t>Dual </a:t>
            </a:r>
            <a:r>
              <a:rPr lang="en-US" dirty="0" smtClean="0"/>
              <a:t>Problem</a:t>
            </a:r>
          </a:p>
          <a:p>
            <a:pPr algn="just"/>
            <a:r>
              <a:rPr lang="en-US" dirty="0" smtClean="0"/>
              <a:t>Transportation and Assignment Models</a:t>
            </a:r>
          </a:p>
          <a:p>
            <a:pPr algn="just"/>
            <a:r>
              <a:rPr lang="en-US" dirty="0" smtClean="0"/>
              <a:t>Solutions to Transportation Models, Assignment Model and method of Solution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384754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Course Outline Cont’d...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32048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Limits, Average Rate of change, Differentiation</a:t>
            </a:r>
          </a:p>
          <a:p>
            <a:pPr algn="just"/>
            <a:r>
              <a:rPr lang="en-US" dirty="0"/>
              <a:t>Additional Rules of Differentiation</a:t>
            </a:r>
          </a:p>
          <a:p>
            <a:pPr algn="just"/>
            <a:r>
              <a:rPr lang="en-US" dirty="0" smtClean="0"/>
              <a:t>Optimization, Identification of Maxima and Minima</a:t>
            </a:r>
          </a:p>
          <a:p>
            <a:pPr algn="just"/>
            <a:r>
              <a:rPr lang="en-US" dirty="0" smtClean="0"/>
              <a:t>Revenue, Cost, and Profit Applications</a:t>
            </a:r>
          </a:p>
          <a:p>
            <a:pPr algn="just"/>
            <a:r>
              <a:rPr lang="en-US" dirty="0" smtClean="0"/>
              <a:t>Integration and Techniques of integration</a:t>
            </a:r>
            <a:endParaRPr lang="en-US" dirty="0"/>
          </a:p>
          <a:p>
            <a:pPr algn="just"/>
            <a:r>
              <a:rPr lang="en-US" dirty="0"/>
              <a:t>Differential Equations and its </a:t>
            </a:r>
            <a:r>
              <a:rPr lang="en-US" dirty="0" smtClean="0"/>
              <a:t>Applications</a:t>
            </a:r>
          </a:p>
          <a:p>
            <a:pPr algn="just"/>
            <a:r>
              <a:rPr lang="en-US" dirty="0" smtClean="0"/>
              <a:t>Definite integral, Applications of integral Calculus.</a:t>
            </a:r>
          </a:p>
          <a:p>
            <a:pPr algn="just"/>
            <a:r>
              <a:rPr lang="en-US" dirty="0" smtClean="0"/>
              <a:t>Functions of several variables, Partial Derivatives and its applications.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282018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368152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accent1">
                    <a:lumMod val="50000"/>
                  </a:schemeClr>
                </a:solidFill>
              </a:rPr>
              <a:t>Chapter wise </a:t>
            </a:r>
            <a:r>
              <a:rPr lang="en-GB" sz="3600" u="sng" dirty="0" smtClean="0">
                <a:solidFill>
                  <a:schemeClr val="accent1">
                    <a:lumMod val="50000"/>
                  </a:schemeClr>
                </a:solidFill>
              </a:rPr>
              <a:t>contents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496944" cy="4536504"/>
          </a:xfrm>
        </p:spPr>
        <p:txBody>
          <a:bodyPr>
            <a:noAutofit/>
          </a:bodyPr>
          <a:lstStyle/>
          <a:p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Chapter 2,3: Linear Equations and System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of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	Linear Equations,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Applications.</a:t>
            </a:r>
          </a:p>
          <a:p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Chapter 4,5,6,7: Mathematical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Functions, Applications</a:t>
            </a:r>
          </a:p>
          <a:p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Chapter 8: Mathematics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of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Finance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6314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368152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accent1">
                    <a:lumMod val="50000"/>
                  </a:schemeClr>
                </a:solidFill>
              </a:rPr>
              <a:t>Chapter wise contents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2681139"/>
          </a:xfrm>
        </p:spPr>
        <p:txBody>
          <a:bodyPr>
            <a:noAutofit/>
          </a:bodyPr>
          <a:lstStyle/>
          <a:p>
            <a:r>
              <a:rPr lang="en-GB" dirty="0" smtClean="0"/>
              <a:t>Chapter 10: Linear Programming</a:t>
            </a:r>
          </a:p>
          <a:p>
            <a:r>
              <a:rPr lang="en-GB" dirty="0" smtClean="0"/>
              <a:t>Chapter 11: The Simplex Method</a:t>
            </a:r>
          </a:p>
          <a:p>
            <a:r>
              <a:rPr lang="en-GB" dirty="0" smtClean="0"/>
              <a:t>Chapter 12: Transportation and Assignment Models</a:t>
            </a:r>
          </a:p>
        </p:txBody>
      </p:sp>
    </p:spTree>
    <p:extLst>
      <p:ext uri="{BB962C8B-B14F-4D97-AF65-F5344CB8AC3E}">
        <p14:creationId xmlns:p14="http://schemas.microsoft.com/office/powerpoint/2010/main" xmlns="" val="351922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Course Outline Cont’d...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u="sng" dirty="0" smtClean="0"/>
              <a:t>THE CALCULUS</a:t>
            </a:r>
          </a:p>
          <a:p>
            <a:r>
              <a:rPr lang="en-GB" dirty="0" smtClean="0"/>
              <a:t>Chapter 15: Differentiation</a:t>
            </a:r>
          </a:p>
          <a:p>
            <a:r>
              <a:rPr lang="en-GB" dirty="0" smtClean="0"/>
              <a:t>Chapter 16: Optimization; Methodology</a:t>
            </a:r>
          </a:p>
          <a:p>
            <a:r>
              <a:rPr lang="en-GB" dirty="0" smtClean="0"/>
              <a:t>Chapter 17: Optimization; Applications</a:t>
            </a:r>
          </a:p>
          <a:p>
            <a:r>
              <a:rPr lang="en-GB" dirty="0" smtClean="0"/>
              <a:t>Chapter 18: Integral Calculus; An Introduction</a:t>
            </a:r>
          </a:p>
          <a:p>
            <a:r>
              <a:rPr lang="en-GB" dirty="0" smtClean="0"/>
              <a:t>Chapter 19: Integral Calculus; Applications</a:t>
            </a:r>
          </a:p>
          <a:p>
            <a:r>
              <a:rPr lang="en-GB" dirty="0" smtClean="0"/>
              <a:t>Chapter 20: Functions of Several Variables</a:t>
            </a:r>
          </a:p>
        </p:txBody>
      </p:sp>
    </p:spTree>
    <p:extLst>
      <p:ext uri="{BB962C8B-B14F-4D97-AF65-F5344CB8AC3E}">
        <p14:creationId xmlns:p14="http://schemas.microsoft.com/office/powerpoint/2010/main" xmlns="" val="128032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2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>
                <a:solidFill>
                  <a:schemeClr val="tx2"/>
                </a:solidFill>
              </a:rPr>
              <a:t>Linear Equations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Provide a thorough understanding of the algebraic and graphical characteristics of linear equations</a:t>
            </a:r>
          </a:p>
          <a:p>
            <a:r>
              <a:rPr lang="en-GB" dirty="0" smtClean="0"/>
              <a:t>Provide the tools which allow one to determine the equation which represents a linear relationship</a:t>
            </a:r>
          </a:p>
          <a:p>
            <a:r>
              <a:rPr lang="en-GB" dirty="0" smtClean="0"/>
              <a:t>Illustrate some applications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Linear Equations</a:t>
            </a:r>
          </a:p>
          <a:p>
            <a:r>
              <a:rPr lang="en-GB" dirty="0" smtClean="0"/>
              <a:t>Linear Equations in two Variables</a:t>
            </a:r>
          </a:p>
          <a:p>
            <a:r>
              <a:rPr lang="en-GB" dirty="0" smtClean="0"/>
              <a:t>Linear Equations with n Variables;</a:t>
            </a:r>
          </a:p>
          <a:p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Graphical Characteristics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of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Two Variable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E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quation</a:t>
            </a:r>
          </a:p>
          <a:p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Slope,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Formulae to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Find Slope</a:t>
            </a:r>
          </a:p>
          <a:p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Determining the equation of straight line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 Linear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b="1" dirty="0"/>
              <a:t>Definition:</a:t>
            </a:r>
            <a:r>
              <a:rPr lang="en-GB" sz="2800" dirty="0"/>
              <a:t> Linear equations are first degree equations. Each variable in the equation is raised to the first power.</a:t>
            </a:r>
            <a:endParaRPr lang="en-GB" sz="2800" u="sng" dirty="0"/>
          </a:p>
          <a:p>
            <a:pPr>
              <a:buNone/>
            </a:pPr>
            <a:endParaRPr lang="en-GB" sz="2800" dirty="0">
              <a:latin typeface="MMa CenturyB" pitchFamily="18" charset="0"/>
            </a:endParaRPr>
          </a:p>
          <a:p>
            <a:pPr>
              <a:buNone/>
            </a:pPr>
            <a:r>
              <a:rPr lang="en-GB" sz="2800" b="1" dirty="0"/>
              <a:t>Definition: </a:t>
            </a:r>
          </a:p>
          <a:p>
            <a:pPr>
              <a:buNone/>
            </a:pPr>
            <a:r>
              <a:rPr lang="en-GB" sz="2800" dirty="0"/>
              <a:t>A linear equation involving two variables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 and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 has the standard form</a:t>
            </a:r>
          </a:p>
          <a:p>
            <a:pPr algn="ctr">
              <a:buNone/>
            </a:pPr>
            <a:r>
              <a:rPr lang="en-GB" sz="2800" dirty="0" err="1">
                <a:latin typeface="MMa CenturyB" pitchFamily="18" charset="0"/>
              </a:rPr>
              <a:t>ax</a:t>
            </a:r>
            <a:r>
              <a:rPr lang="en-GB" sz="2800" dirty="0">
                <a:latin typeface="MMa CenturyB" pitchFamily="18" charset="0"/>
              </a:rPr>
              <a:t> </a:t>
            </a:r>
            <a:r>
              <a:rPr lang="en-GB" sz="2800" dirty="0"/>
              <a:t>+</a:t>
            </a:r>
            <a:r>
              <a:rPr lang="en-GB" sz="2800" dirty="0">
                <a:latin typeface="MMa CenturyB" pitchFamily="18" charset="0"/>
              </a:rPr>
              <a:t> by</a:t>
            </a:r>
            <a:r>
              <a:rPr lang="en-GB" sz="2800" dirty="0"/>
              <a:t>=</a:t>
            </a:r>
            <a:r>
              <a:rPr lang="en-GB" sz="2800" dirty="0">
                <a:latin typeface="MMa CenturyB" pitchFamily="18" charset="0"/>
              </a:rPr>
              <a:t> c</a:t>
            </a:r>
            <a:r>
              <a:rPr lang="en-GB" sz="2800" dirty="0"/>
              <a:t>		(2.1)</a:t>
            </a:r>
          </a:p>
          <a:p>
            <a:pPr>
              <a:buNone/>
            </a:pPr>
            <a:r>
              <a:rPr lang="en-GB" sz="2800" dirty="0"/>
              <a:t>where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dirty="0"/>
              <a:t>, </a:t>
            </a:r>
            <a:r>
              <a:rPr lang="en-GB" sz="2800" dirty="0">
                <a:latin typeface="MMa CenturyB" pitchFamily="18" charset="0"/>
              </a:rPr>
              <a:t>b</a:t>
            </a:r>
            <a:r>
              <a:rPr lang="en-GB" sz="2800" dirty="0"/>
              <a:t> and </a:t>
            </a:r>
            <a:r>
              <a:rPr lang="en-GB" sz="2800" dirty="0">
                <a:latin typeface="MMa CenturyB" pitchFamily="18" charset="0"/>
              </a:rPr>
              <a:t>c</a:t>
            </a:r>
            <a:r>
              <a:rPr lang="en-GB" sz="2800" dirty="0"/>
              <a:t> are constants and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dirty="0"/>
              <a:t> and </a:t>
            </a:r>
            <a:r>
              <a:rPr lang="en-GB" sz="2800" dirty="0">
                <a:latin typeface="MMa CenturyB" pitchFamily="18" charset="0"/>
              </a:rPr>
              <a:t>b</a:t>
            </a:r>
            <a:r>
              <a:rPr lang="en-GB" sz="2800" dirty="0"/>
              <a:t> cannot both equal zero.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>
                <a:solidFill>
                  <a:srgbClr val="000000"/>
                </a:solidFill>
                <a:latin typeface="Arial Unicode MS"/>
                <a:cs typeface="Arial Unicode MS"/>
              </a:rPr>
              <a:t>Note: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 The presence of terms having power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other than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1 or product of variables, e.g. (</a:t>
            </a:r>
            <a:r>
              <a:rPr lang="en-CA" dirty="0" err="1">
                <a:solidFill>
                  <a:srgbClr val="000000"/>
                </a:solidFill>
                <a:latin typeface="Arial Unicode MS"/>
                <a:cs typeface="Arial Unicode MS"/>
              </a:rPr>
              <a:t>xy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)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would exclude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an equation from being linear. Name of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the variables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may be different from x and y 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7615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610" y="283945"/>
            <a:ext cx="8163559" cy="957912"/>
          </a:xfrm>
          <a:prstGeom prst="rect">
            <a:avLst/>
          </a:prstGeom>
        </p:spPr>
        <p:txBody>
          <a:bodyPr wrap="square" lIns="181617" tIns="90808" rIns="181617" bIns="90808">
            <a:spAutoFit/>
          </a:bodyPr>
          <a:lstStyle/>
          <a:p>
            <a:pPr>
              <a:lnSpc>
                <a:spcPts val="3041"/>
              </a:lnSpc>
            </a:pPr>
            <a:r>
              <a:rPr lang="en-CA" sz="3400" u="sng" dirty="0">
                <a:solidFill>
                  <a:srgbClr val="3333B2"/>
                </a:solidFill>
                <a:latin typeface="Arial Unicode MS"/>
                <a:cs typeface="Arial Unicode MS"/>
              </a:rPr>
              <a:t>Examples of linear and non-linear equations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2904691"/>
              </p:ext>
            </p:extLst>
          </p:nvPr>
        </p:nvGraphicFramePr>
        <p:xfrm>
          <a:off x="561837" y="1241857"/>
          <a:ext cx="8020337" cy="5153582"/>
        </p:xfrm>
        <a:graphic>
          <a:graphicData uri="http://schemas.openxmlformats.org/drawingml/2006/table">
            <a:tbl>
              <a:tblPr firstRow="1" bandRow="1"/>
              <a:tblGrid>
                <a:gridCol w="1861864"/>
                <a:gridCol w="1288983"/>
                <a:gridCol w="716102"/>
                <a:gridCol w="716102"/>
                <a:gridCol w="716102"/>
                <a:gridCol w="2721184"/>
              </a:tblGrid>
              <a:tr h="736226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Equations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latin typeface="Arial" pitchFamily="34" charset="0"/>
                          <a:cs typeface="Arial" pitchFamily="34" charset="0"/>
                        </a:rPr>
                        <a:t>Variables</a:t>
                      </a:r>
                      <a:endParaRPr lang="en-GB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a</a:t>
                      </a:r>
                      <a:endParaRPr lang="en-GB" sz="28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b</a:t>
                      </a:r>
                      <a:endParaRPr lang="en-GB" sz="28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r>
                        <a:rPr lang="en-GB" sz="2800" dirty="0" smtClean="0"/>
                        <a:t>c</a:t>
                      </a:r>
                      <a:endParaRPr lang="en-GB" sz="28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Arial" pitchFamily="34" charset="0"/>
                          <a:cs typeface="Arial" pitchFamily="34" charset="0"/>
                        </a:rPr>
                        <a:t>Linear/non-linear</a:t>
                      </a:r>
                      <a:endParaRPr lang="en-GB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</a:tr>
              <a:tr h="736226"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/>
                    </a:p>
                  </a:txBody>
                  <a:tcPr marL="181870" marR="181870" marT="90768" marB="90768"/>
                </a:tc>
                <a:tc>
                  <a:txBody>
                    <a:bodyPr/>
                    <a:lstStyle/>
                    <a:p>
                      <a:endParaRPr lang="en-GB" sz="3600" dirty="0"/>
                    </a:p>
                  </a:txBody>
                  <a:tcPr marL="181870" marR="181870" marT="90768" marB="9076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88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Solution set of an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/>
              <a:t>Given a linear equation </a:t>
            </a:r>
            <a:r>
              <a:rPr lang="en-GB" sz="2800" dirty="0" err="1">
                <a:latin typeface="MMa CenturyB" pitchFamily="18" charset="0"/>
              </a:rPr>
              <a:t>ax</a:t>
            </a:r>
            <a:r>
              <a:rPr lang="en-GB" sz="2800" dirty="0">
                <a:latin typeface="MMa CenturyB" pitchFamily="18" charset="0"/>
              </a:rPr>
              <a:t> </a:t>
            </a:r>
            <a:r>
              <a:rPr lang="en-GB" sz="2800" dirty="0"/>
              <a:t>+</a:t>
            </a:r>
            <a:r>
              <a:rPr lang="en-GB" sz="2800" dirty="0">
                <a:latin typeface="MMa CenturyB" pitchFamily="18" charset="0"/>
              </a:rPr>
              <a:t> by</a:t>
            </a:r>
            <a:r>
              <a:rPr lang="en-GB" sz="2800" dirty="0"/>
              <a:t>=</a:t>
            </a:r>
            <a:r>
              <a:rPr lang="en-GB" sz="2800" dirty="0">
                <a:latin typeface="MMa CenturyB" pitchFamily="18" charset="0"/>
              </a:rPr>
              <a:t> c, </a:t>
            </a:r>
            <a:r>
              <a:rPr lang="en-GB" sz="2800" dirty="0"/>
              <a:t>the </a:t>
            </a:r>
            <a:r>
              <a:rPr lang="en-GB" sz="2800" b="1" dirty="0"/>
              <a:t>solution set</a:t>
            </a:r>
            <a:r>
              <a:rPr lang="en-GB" sz="2800" dirty="0"/>
              <a:t> for the equation (2.1) is the set of all ordered pairs (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,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) which satisfy the equation.</a:t>
            </a:r>
          </a:p>
          <a:p>
            <a:pPr algn="ctr">
              <a:buNone/>
            </a:pPr>
            <a:r>
              <a:rPr lang="en-GB" sz="2800" dirty="0">
                <a:latin typeface="MMa CenturyB" pitchFamily="18" charset="0"/>
              </a:rPr>
              <a:t>S={(</a:t>
            </a:r>
            <a:r>
              <a:rPr lang="en-GB" sz="2800" dirty="0" err="1">
                <a:latin typeface="MMa CenturyB" pitchFamily="18" charset="0"/>
              </a:rPr>
              <a:t>x,y</a:t>
            </a:r>
            <a:r>
              <a:rPr lang="en-GB" sz="2800" dirty="0">
                <a:latin typeface="MMa CenturyB" pitchFamily="18" charset="0"/>
              </a:rPr>
              <a:t>)|</a:t>
            </a:r>
            <a:r>
              <a:rPr lang="en-GB" sz="2800" dirty="0" err="1">
                <a:latin typeface="MMa CenturyB" pitchFamily="18" charset="0"/>
              </a:rPr>
              <a:t>ax+by</a:t>
            </a:r>
            <a:r>
              <a:rPr lang="en-GB" sz="2800" dirty="0">
                <a:latin typeface="MMa CenturyB" pitchFamily="18" charset="0"/>
              </a:rPr>
              <a:t>=c} </a:t>
            </a:r>
          </a:p>
          <a:p>
            <a:pPr>
              <a:buNone/>
            </a:pPr>
            <a:r>
              <a:rPr lang="en-GB" sz="2800" dirty="0"/>
              <a:t>For any linear equation, S consists of an infinite number of elements.</a:t>
            </a:r>
          </a:p>
          <a:p>
            <a:pPr>
              <a:buNone/>
            </a:pPr>
            <a:r>
              <a:rPr lang="en-GB" sz="2800" u="sng" dirty="0">
                <a:solidFill>
                  <a:schemeClr val="tx2"/>
                </a:solidFill>
              </a:rPr>
              <a:t>Method:</a:t>
            </a:r>
            <a:endParaRPr lang="en-GB" sz="2800" dirty="0"/>
          </a:p>
          <a:p>
            <a:r>
              <a:rPr lang="en-GB" sz="2800" dirty="0"/>
              <a:t>Assume a value of one variable</a:t>
            </a:r>
          </a:p>
          <a:p>
            <a:r>
              <a:rPr lang="en-GB" sz="2800" dirty="0"/>
              <a:t>Substitute this into the equation</a:t>
            </a:r>
          </a:p>
          <a:p>
            <a:r>
              <a:rPr lang="en-GB" sz="2800" dirty="0"/>
              <a:t>Solve for the other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>
                <a:latin typeface="MMa CenturyB" pitchFamily="18" charset="0"/>
              </a:rPr>
              <a:t>2x </a:t>
            </a:r>
            <a:r>
              <a:rPr lang="en-GB" sz="2800" dirty="0"/>
              <a:t>+</a:t>
            </a:r>
            <a:r>
              <a:rPr lang="en-GB" sz="2800" dirty="0">
                <a:latin typeface="MMa CenturyB" pitchFamily="18" charset="0"/>
              </a:rPr>
              <a:t> 4y</a:t>
            </a:r>
            <a:r>
              <a:rPr lang="en-GB" sz="2800" dirty="0"/>
              <a:t>=</a:t>
            </a:r>
            <a:r>
              <a:rPr lang="en-GB" sz="2800" dirty="0">
                <a:latin typeface="MMa CenturyB" pitchFamily="18" charset="0"/>
              </a:rPr>
              <a:t> 16</a:t>
            </a:r>
          </a:p>
          <a:p>
            <a:pPr marL="514057" indent="-514057">
              <a:buFont typeface="+mj-lt"/>
              <a:buAutoNum type="arabicParenR"/>
            </a:pPr>
            <a:r>
              <a:rPr lang="en-GB" sz="2800" dirty="0"/>
              <a:t>Determine the pair of values which satisfy the equation when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=-2</a:t>
            </a:r>
          </a:p>
          <a:p>
            <a:pPr marL="514057" indent="-514057">
              <a:buNone/>
            </a:pPr>
            <a:endParaRPr lang="en-GB" sz="2800" dirty="0"/>
          </a:p>
          <a:p>
            <a:pPr marL="514057" indent="-514057">
              <a:buNone/>
            </a:pPr>
            <a:endParaRPr lang="en-GB" sz="2800" dirty="0"/>
          </a:p>
          <a:p>
            <a:pPr marL="514057" indent="-514057">
              <a:buNone/>
            </a:pPr>
            <a:endParaRPr lang="en-GB" sz="2800" dirty="0"/>
          </a:p>
          <a:p>
            <a:pPr marL="514057" indent="-514057">
              <a:buFont typeface="+mj-lt"/>
              <a:buAutoNum type="arabicParenR" startAt="2"/>
            </a:pPr>
            <a:r>
              <a:rPr lang="en-GB" sz="2800" dirty="0"/>
              <a:t>Determine the pair of values which satisfy the equation when </a:t>
            </a:r>
            <a:r>
              <a:rPr lang="en-GB" sz="2800" dirty="0">
                <a:latin typeface="MMa CenturyB" pitchFamily="18" charset="0"/>
              </a:rPr>
              <a:t>y=0</a:t>
            </a:r>
            <a:endParaRPr lang="en-GB" sz="2800" dirty="0"/>
          </a:p>
          <a:p>
            <a:pPr marL="514057" indent="-514057">
              <a:buFont typeface="+mj-lt"/>
              <a:buAutoNum type="arabicParenR" startAt="2"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Linear equation with n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</a:t>
            </a:r>
          </a:p>
          <a:p>
            <a:pPr>
              <a:buNone/>
            </a:pPr>
            <a:r>
              <a:rPr lang="en-GB" sz="2800" dirty="0"/>
              <a:t>A linear equation involving n variables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baseline="-25000" dirty="0"/>
              <a:t>1</a:t>
            </a:r>
            <a:r>
              <a:rPr lang="en-GB" sz="2800" dirty="0"/>
              <a:t>,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baseline="-25000" dirty="0">
                <a:latin typeface="MMa CenturyB" pitchFamily="18" charset="0"/>
              </a:rPr>
              <a:t>2</a:t>
            </a:r>
            <a:r>
              <a:rPr lang="en-GB" sz="2800" dirty="0"/>
              <a:t>, . . . , </a:t>
            </a:r>
            <a:r>
              <a:rPr lang="en-GB" sz="2800" dirty="0" err="1">
                <a:latin typeface="MMa CenturyB" pitchFamily="18" charset="0"/>
              </a:rPr>
              <a:t>x</a:t>
            </a:r>
            <a:r>
              <a:rPr lang="en-GB" sz="2800" baseline="-25000" dirty="0" err="1">
                <a:latin typeface="MMa CenturyB" pitchFamily="18" charset="0"/>
              </a:rPr>
              <a:t>n</a:t>
            </a:r>
            <a:r>
              <a:rPr lang="en-GB" sz="2800" dirty="0"/>
              <a:t> has the general form</a:t>
            </a:r>
          </a:p>
          <a:p>
            <a:pPr algn="ctr">
              <a:buNone/>
            </a:pPr>
            <a:r>
              <a:rPr lang="en-GB" sz="2800" baseline="-25000" dirty="0"/>
              <a:t>  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baseline="-25000" dirty="0"/>
              <a:t>1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baseline="-25000" dirty="0"/>
              <a:t>1 </a:t>
            </a:r>
            <a:r>
              <a:rPr lang="en-GB" sz="2800" dirty="0"/>
              <a:t>+</a:t>
            </a:r>
            <a:r>
              <a:rPr lang="en-GB" sz="2800" dirty="0">
                <a:latin typeface="MMa CenturyB" pitchFamily="18" charset="0"/>
              </a:rPr>
              <a:t> a</a:t>
            </a:r>
            <a:r>
              <a:rPr lang="en-GB" sz="2800" baseline="-25000" dirty="0"/>
              <a:t>2</a:t>
            </a:r>
            <a:r>
              <a:rPr lang="en-GB" sz="2800" dirty="0">
                <a:latin typeface="MMa CenturyB" pitchFamily="18" charset="0"/>
              </a:rPr>
              <a:t> x</a:t>
            </a:r>
            <a:r>
              <a:rPr lang="en-GB" sz="2800" baseline="-25000" dirty="0">
                <a:latin typeface="MMa CenturyB" pitchFamily="18" charset="0"/>
              </a:rPr>
              <a:t>2</a:t>
            </a:r>
            <a:r>
              <a:rPr lang="en-GB" sz="2800" dirty="0"/>
              <a:t>+ . . . + </a:t>
            </a:r>
            <a:r>
              <a:rPr lang="en-GB" sz="2800" dirty="0">
                <a:latin typeface="MMa CenturyB" pitchFamily="18" charset="0"/>
              </a:rPr>
              <a:t>a</a:t>
            </a:r>
            <a:r>
              <a:rPr lang="en-GB" sz="2800" baseline="-25000" dirty="0">
                <a:latin typeface="MMa CenturyB" pitchFamily="18" charset="0"/>
              </a:rPr>
              <a:t>n</a:t>
            </a:r>
            <a:r>
              <a:rPr lang="en-GB" sz="2800" baseline="-25000" dirty="0"/>
              <a:t> </a:t>
            </a:r>
            <a:r>
              <a:rPr lang="en-GB" sz="2800" dirty="0" err="1">
                <a:latin typeface="MMa CenturyB" pitchFamily="18" charset="0"/>
              </a:rPr>
              <a:t>x</a:t>
            </a:r>
            <a:r>
              <a:rPr lang="en-GB" sz="2800" baseline="-25000" dirty="0" err="1">
                <a:latin typeface="MMa CenturyB" pitchFamily="18" charset="0"/>
              </a:rPr>
              <a:t>n</a:t>
            </a:r>
            <a:r>
              <a:rPr lang="en-GB" sz="2800" dirty="0"/>
              <a:t> =</a:t>
            </a:r>
            <a:r>
              <a:rPr lang="en-GB" sz="2800" dirty="0">
                <a:latin typeface="MMa CenturyB" pitchFamily="18" charset="0"/>
              </a:rPr>
              <a:t> b</a:t>
            </a:r>
            <a:r>
              <a:rPr lang="en-GB" sz="2800" dirty="0"/>
              <a:t>     </a:t>
            </a:r>
          </a:p>
          <a:p>
            <a:pPr>
              <a:buNone/>
            </a:pPr>
            <a:r>
              <a:rPr lang="en-GB" sz="2800" dirty="0"/>
              <a:t>where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23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b="1" dirty="0"/>
              <a:t>Definition:</a:t>
            </a:r>
          </a:p>
          <a:p>
            <a:pPr>
              <a:buNone/>
            </a:pPr>
            <a:r>
              <a:rPr lang="en-GB" sz="2800" dirty="0"/>
              <a:t>The </a:t>
            </a:r>
            <a:r>
              <a:rPr lang="en-GB" sz="2800" b="1" dirty="0"/>
              <a:t>solution set of a linear equation with </a:t>
            </a:r>
            <a:r>
              <a:rPr lang="en-GB" sz="2800" b="1" dirty="0">
                <a:latin typeface="MMa CenturyB" pitchFamily="18" charset="0"/>
              </a:rPr>
              <a:t>n</a:t>
            </a:r>
            <a:r>
              <a:rPr lang="en-GB" sz="2800" b="1" dirty="0"/>
              <a:t> variables</a:t>
            </a:r>
            <a:r>
              <a:rPr lang="en-GB" sz="2800" dirty="0"/>
              <a:t> as defined in (2.2) is the </a:t>
            </a:r>
            <a:r>
              <a:rPr lang="en-GB" sz="2800" dirty="0">
                <a:latin typeface="MMa CenturyB" pitchFamily="18" charset="0"/>
              </a:rPr>
              <a:t>n</a:t>
            </a:r>
            <a:r>
              <a:rPr lang="en-GB" sz="2800" dirty="0"/>
              <a:t>-tuple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satisfying (2.2).  The set S will be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As in the case of two variables, there are infinitely many values in the solution set.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Given an equation 4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 dirty="0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</m:ctrlPr>
                      </m:sSubPr>
                      <m:e>
                        <m:r>
                          <a:rPr lang="en-CA" sz="2800" i="1" dirty="0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𝑥</m:t>
                        </m:r>
                      </m:e>
                      <m:sub>
                        <m:r>
                          <a:rPr lang="en-GB" sz="2800" i="1" dirty="0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  − 2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 + 6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 = 0, </a:t>
                </a:r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what values satisfy </a:t>
                </a:r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the equation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 = 2 </a:t>
                </a:r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and</a:t>
                </a:r>
              </a:p>
              <a:p>
                <a:pPr>
                  <a:buNone/>
                </a:pPr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</m:ctrlPr>
                      </m:sSubPr>
                      <m:e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𝑥</m:t>
                        </m:r>
                      </m:e>
                      <m:sub>
                        <m:r>
                          <a:rPr lang="en-GB" sz="2800" i="1">
                            <a:solidFill>
                              <a:srgbClr val="000000"/>
                            </a:solidFill>
                            <a:latin typeface="Cambria Math"/>
                            <a:cs typeface="Arial Unicode MS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CA" sz="2800" dirty="0">
                    <a:solidFill>
                      <a:srgbClr val="000000"/>
                    </a:solidFill>
                    <a:latin typeface="Arial Unicode MS"/>
                    <a:cs typeface="Arial Unicode MS"/>
                  </a:rPr>
                  <a:t>= 1.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Graphing two variable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A linear equation involving two variables graphs as a straight line in two dimensions</a:t>
            </a:r>
            <a:r>
              <a:rPr lang="en-GB" sz="2800" dirty="0">
                <a:solidFill>
                  <a:schemeClr val="tx2"/>
                </a:solidFill>
              </a:rPr>
              <a:t>.</a:t>
            </a:r>
          </a:p>
          <a:p>
            <a:pPr>
              <a:buNone/>
            </a:pPr>
            <a:r>
              <a:rPr lang="en-GB" sz="2800" u="sng" dirty="0">
                <a:solidFill>
                  <a:schemeClr val="tx2"/>
                </a:solidFill>
              </a:rPr>
              <a:t>Method:</a:t>
            </a:r>
          </a:p>
          <a:p>
            <a:r>
              <a:rPr lang="en-GB" sz="2800" dirty="0"/>
              <a:t>Set one variable equal to zero</a:t>
            </a:r>
          </a:p>
          <a:p>
            <a:r>
              <a:rPr lang="en-GB" sz="2800" dirty="0"/>
              <a:t>Solve for the value of other variable</a:t>
            </a:r>
          </a:p>
          <a:p>
            <a:r>
              <a:rPr lang="en-GB" sz="2800" dirty="0"/>
              <a:t>Set second variable equal to zero</a:t>
            </a:r>
          </a:p>
          <a:p>
            <a:r>
              <a:rPr lang="en-GB" sz="2800" dirty="0"/>
              <a:t>Solve for the value of first variable</a:t>
            </a:r>
          </a:p>
          <a:p>
            <a:r>
              <a:rPr lang="en-GB" sz="2800" dirty="0"/>
              <a:t>The ordered pairs (0,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) and (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, 0) lie on the line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Graph the linear equation 4x + 8y = 16</a:t>
            </a:r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Graph the linear equation 4x - 7y = 0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0951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3600" u="sng" dirty="0">
                <a:solidFill>
                  <a:schemeClr val="tx2"/>
                </a:solidFill>
              </a:rPr>
              <a:t>Intercepts</a:t>
            </a:r>
          </a:p>
          <a:p>
            <a:pPr>
              <a:buNone/>
            </a:pPr>
            <a:r>
              <a:rPr lang="en-GB" sz="2800" b="1" u="sng" dirty="0" smtClean="0"/>
              <a:t>x-intercep</a:t>
            </a:r>
            <a:r>
              <a:rPr lang="en-GB" sz="2800" u="sng" dirty="0" smtClean="0">
                <a:solidFill>
                  <a:schemeClr val="tx2"/>
                </a:solidFill>
              </a:rPr>
              <a:t>t</a:t>
            </a:r>
            <a:endParaRPr lang="en-GB" sz="2800" u="sng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/>
              <a:t>The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-intercept of an equation is the point where the graph of the equation crosses the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-axis, i.e.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=0.</a:t>
            </a:r>
          </a:p>
          <a:p>
            <a:pPr>
              <a:buNone/>
            </a:pPr>
            <a:r>
              <a:rPr lang="en-GB" sz="2800" b="1" u="sng" dirty="0"/>
              <a:t>y-intercept</a:t>
            </a:r>
          </a:p>
          <a:p>
            <a:pPr>
              <a:buNone/>
            </a:pPr>
            <a:r>
              <a:rPr lang="en-GB" sz="2800" dirty="0"/>
              <a:t>The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-intercept of an equation is the point where the graph of the equation crosses the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-axis, i.e.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=0</a:t>
            </a:r>
          </a:p>
          <a:p>
            <a:r>
              <a:rPr lang="en-GB" sz="2800" dirty="0"/>
              <a:t>Equations of the form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=</a:t>
            </a:r>
            <a:r>
              <a:rPr lang="en-GB" sz="2800" dirty="0">
                <a:latin typeface="MMa CenturyB" pitchFamily="18" charset="0"/>
              </a:rPr>
              <a:t>k</a:t>
            </a:r>
            <a:r>
              <a:rPr lang="en-GB" sz="2800" dirty="0"/>
              <a:t> has no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-intercept</a:t>
            </a:r>
          </a:p>
          <a:p>
            <a:r>
              <a:rPr lang="en-GB" sz="2800" dirty="0"/>
              <a:t>Equations of the form </a:t>
            </a:r>
            <a:r>
              <a:rPr lang="en-GB" sz="2800" dirty="0">
                <a:latin typeface="MMa CenturyB" pitchFamily="18" charset="0"/>
              </a:rPr>
              <a:t>y</a:t>
            </a:r>
            <a:r>
              <a:rPr lang="en-GB" sz="2800" dirty="0"/>
              <a:t>=</a:t>
            </a:r>
            <a:r>
              <a:rPr lang="en-GB" sz="2800" dirty="0">
                <a:latin typeface="MMa CenturyB" pitchFamily="18" charset="0"/>
              </a:rPr>
              <a:t>k</a:t>
            </a:r>
            <a:r>
              <a:rPr lang="en-GB" sz="2800" dirty="0"/>
              <a:t> has no 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dirty="0"/>
              <a:t>-intercept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Slope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34" y="1412777"/>
            <a:ext cx="8363271" cy="4713386"/>
          </a:xfrm>
        </p:spPr>
        <p:txBody>
          <a:bodyPr>
            <a:normAutofit/>
          </a:bodyPr>
          <a:lstStyle/>
          <a:p>
            <a:r>
              <a:rPr lang="en-GB" sz="2800" dirty="0"/>
              <a:t>Any straight line with the exception of vertical lines can be characterized by its slope.</a:t>
            </a:r>
            <a:endParaRPr lang="en-GB" sz="2400" dirty="0"/>
          </a:p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Slope represents the inclination of a line or equivalently it shows the rate at which the line</a:t>
            </a:r>
            <a:r>
              <a:rPr lang="en-CA" sz="28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00" dirty="0">
                <a:solidFill>
                  <a:srgbClr val="000000"/>
                </a:solidFill>
                <a:latin typeface="Times New Roman"/>
              </a:rPr>
            </a:b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raises and fall or how steep the line is.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7372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u="sng" dirty="0">
                <a:solidFill>
                  <a:schemeClr val="tx2"/>
                </a:solidFill>
                <a:latin typeface="Arial Unicode MS"/>
                <a:cs typeface="Arial Unicode MS"/>
              </a:rPr>
              <a:t>Graphical explanation of slope</a:t>
            </a:r>
            <a:r>
              <a:rPr lang="en-CA" sz="3600" dirty="0">
                <a:solidFill>
                  <a:srgbClr val="3333B2"/>
                </a:solidFill>
                <a:latin typeface="Arial Unicode MS"/>
                <a:cs typeface="Arial Unicode MS"/>
              </a:rPr>
              <a:t/>
            </a:r>
            <a:br>
              <a:rPr lang="en-CA" sz="3600" dirty="0">
                <a:solidFill>
                  <a:srgbClr val="3333B2"/>
                </a:solidFill>
                <a:latin typeface="Arial Unicode MS"/>
                <a:cs typeface="Arial Unicode MS"/>
              </a:rPr>
            </a:b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5804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chemeClr val="tx2"/>
                </a:solidFill>
              </a:rPr>
              <a:t>Explanation</a:t>
            </a:r>
            <a:r>
              <a:rPr lang="en-GB" sz="36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/>
              <a:t>The slope of a line may be positive, negative, zero or undefined. The line with slope </a:t>
            </a:r>
          </a:p>
          <a:p>
            <a:r>
              <a:rPr lang="en-GB" sz="2800" i="1" dirty="0"/>
              <a:t>Positive</a:t>
            </a:r>
          </a:p>
          <a:p>
            <a:pPr>
              <a:buNone/>
            </a:pPr>
            <a:r>
              <a:rPr lang="en-GB" sz="2800" dirty="0"/>
              <a:t>rises from left to right</a:t>
            </a:r>
          </a:p>
          <a:p>
            <a:r>
              <a:rPr lang="en-GB" sz="2800" i="1" dirty="0"/>
              <a:t>Negative </a:t>
            </a:r>
            <a:endParaRPr lang="en-GB" sz="2800" dirty="0"/>
          </a:p>
          <a:p>
            <a:pPr>
              <a:buNone/>
            </a:pPr>
            <a:r>
              <a:rPr lang="en-GB" sz="2800" dirty="0"/>
              <a:t>falls from left to right</a:t>
            </a:r>
          </a:p>
          <a:p>
            <a:r>
              <a:rPr lang="en-GB" sz="2800" i="1" dirty="0"/>
              <a:t>Zero</a:t>
            </a:r>
          </a:p>
          <a:p>
            <a:pPr>
              <a:buNone/>
            </a:pPr>
            <a:r>
              <a:rPr lang="en-GB" sz="2800" dirty="0"/>
              <a:t>horizontal line</a:t>
            </a:r>
          </a:p>
          <a:p>
            <a:r>
              <a:rPr lang="en-GB" sz="2800" i="1" dirty="0"/>
              <a:t>Undefined</a:t>
            </a:r>
          </a:p>
          <a:p>
            <a:pPr>
              <a:buNone/>
            </a:pPr>
            <a:r>
              <a:rPr lang="en-GB" sz="2800" dirty="0"/>
              <a:t>vertical line </a:t>
            </a:r>
            <a:r>
              <a:rPr lang="en-GB" sz="28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3094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b="1" dirty="0"/>
              <a:t>Note: </a:t>
            </a:r>
            <a:r>
              <a:rPr lang="en-GB" dirty="0" smtClean="0"/>
              <a:t>The sign of the slope represents whether the line falling or raising. It’s mag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xmlns="" val="93132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Two point formula (slope)</a:t>
            </a:r>
            <a:r>
              <a:rPr lang="en-GB" sz="3600" dirty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57303"/>
                <a:ext cx="8229600" cy="476886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2800" i="1" dirty="0"/>
                  <a:t>The slope tells us the rate at which the value of </a:t>
                </a:r>
                <a:r>
                  <a:rPr lang="en-GB" sz="2800" i="1" dirty="0">
                    <a:latin typeface="MMa CenturyB" pitchFamily="18" charset="0"/>
                  </a:rPr>
                  <a:t>y</a:t>
                </a:r>
                <a:r>
                  <a:rPr lang="en-GB" sz="2800" i="1" dirty="0"/>
                  <a:t> changes relative to changes in the value of </a:t>
                </a:r>
                <a:r>
                  <a:rPr lang="en-GB" sz="2800" i="1" dirty="0">
                    <a:latin typeface="MMa CenturyB" pitchFamily="18" charset="0"/>
                  </a:rPr>
                  <a:t>x</a:t>
                </a:r>
                <a:r>
                  <a:rPr lang="en-GB" sz="2800" i="1" dirty="0"/>
                  <a:t>.</a:t>
                </a:r>
                <a:endParaRPr lang="en-GB" i="1" dirty="0" smtClean="0"/>
              </a:p>
              <a:p>
                <a:r>
                  <a:rPr lang="en-GB" sz="2800" dirty="0"/>
                  <a:t>Given any two point which lie on a (non-vertical) straight line, the slope can be computed as the ratio of change in the value of </a:t>
                </a:r>
                <a:r>
                  <a:rPr lang="en-GB" sz="2800" i="1" dirty="0">
                    <a:latin typeface="MMa CenturyB" pitchFamily="18" charset="0"/>
                  </a:rPr>
                  <a:t>y</a:t>
                </a:r>
                <a:r>
                  <a:rPr lang="en-GB" sz="2800" dirty="0"/>
                  <a:t> to the change in the value of </a:t>
                </a:r>
                <a:r>
                  <a:rPr lang="en-GB" sz="2800" i="1" dirty="0">
                    <a:latin typeface="MMa CenturyB" pitchFamily="18" charset="0"/>
                  </a:rPr>
                  <a:t>x</a:t>
                </a:r>
                <a:r>
                  <a:rPr lang="en-GB" sz="2800" dirty="0"/>
                  <a:t>.</a:t>
                </a:r>
              </a:p>
              <a:p>
                <a:pPr>
                  <a:buNone/>
                </a:pPr>
                <a:r>
                  <a:rPr lang="en-GB" sz="2800" dirty="0"/>
                  <a:t>Slope = </a:t>
                </a:r>
                <a:r>
                  <a:rPr lang="en-GB" sz="2800" u="sng" dirty="0"/>
                  <a:t>change in </a:t>
                </a:r>
                <a:r>
                  <a:rPr lang="en-GB" sz="2800" i="1" dirty="0">
                    <a:latin typeface="MMa CenturyB" pitchFamily="18" charset="0"/>
                  </a:rPr>
                  <a:t>y</a:t>
                </a:r>
                <a:r>
                  <a:rPr lang="en-GB" sz="2800" dirty="0"/>
                  <a:t>      = </a:t>
                </a:r>
              </a:p>
              <a:p>
                <a:pPr>
                  <a:buNone/>
                </a:pPr>
                <a:r>
                  <a:rPr lang="en-GB" sz="2800" dirty="0"/>
                  <a:t>              change in </a:t>
                </a:r>
                <a:r>
                  <a:rPr lang="en-GB" sz="2800" i="1" dirty="0">
                    <a:latin typeface="MMa CenturyB" pitchFamily="18" charset="0"/>
                  </a:rPr>
                  <a:t>x</a:t>
                </a:r>
                <a:endParaRPr lang="en-GB" sz="2800" dirty="0"/>
              </a:p>
              <a:p>
                <a:pPr>
                  <a:buNone/>
                </a:pPr>
                <a:r>
                  <a:rPr lang="en-GB" sz="2800" dirty="0"/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>
                        <a:latin typeface="Cambria Math"/>
                      </a:rPr>
                      <m:t>Δ</m:t>
                    </m:r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 = change in the value of </a:t>
                </a:r>
                <a:r>
                  <a:rPr lang="en-GB" sz="2800" i="1" dirty="0">
                    <a:latin typeface="MMa CenturyB" pitchFamily="18" charset="0"/>
                  </a:rPr>
                  <a:t>y</a:t>
                </a:r>
              </a:p>
              <a:p>
                <a:pPr>
                  <a:buNone/>
                </a:pPr>
                <a:r>
                  <a:rPr lang="en-GB" sz="2800" dirty="0"/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800">
                        <a:latin typeface="Cambria Math"/>
                      </a:rPr>
                      <m:t>Δ</m:t>
                    </m:r>
                    <m:r>
                      <a:rPr lang="en-GB" sz="28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/>
                  <a:t>= change in the vale of </a:t>
                </a:r>
                <a:r>
                  <a:rPr lang="en-GB" sz="2800" i="1" dirty="0">
                    <a:latin typeface="MMa CenturyB" pitchFamily="18" charset="0"/>
                  </a:rPr>
                  <a:t>x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57298"/>
                <a:ext cx="8229600" cy="4768865"/>
              </a:xfrm>
              <a:blipFill rotWithShape="1">
                <a:blip r:embed="rId3"/>
                <a:stretch>
                  <a:fillRect l="-1481" t="-2302" r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369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Two point formula (mathematically)</a:t>
            </a:r>
            <a:r>
              <a:rPr lang="en-GB" sz="3600" dirty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303"/>
            <a:ext cx="8229600" cy="4768865"/>
          </a:xfrm>
        </p:spPr>
        <p:txBody>
          <a:bodyPr>
            <a:normAutofit/>
          </a:bodyPr>
          <a:lstStyle/>
          <a:p>
            <a:r>
              <a:rPr lang="en-GB" sz="2800" dirty="0"/>
              <a:t>The slope m of a straight line connecting two points (</a:t>
            </a:r>
            <a:r>
              <a:rPr lang="en-GB" sz="2800" dirty="0">
                <a:latin typeface="MMa CenturyB" pitchFamily="18" charset="0"/>
              </a:rPr>
              <a:t>x</a:t>
            </a:r>
            <a:r>
              <a:rPr lang="en-GB" sz="2800" baseline="-25000" dirty="0"/>
              <a:t>1</a:t>
            </a:r>
            <a:r>
              <a:rPr lang="en-GB" sz="2800" dirty="0"/>
              <a:t>, </a:t>
            </a:r>
            <a:r>
              <a:rPr lang="en-GB" sz="2800" dirty="0">
                <a:latin typeface="MMa CenturyB" pitchFamily="18" charset="0"/>
              </a:rPr>
              <a:t>y </a:t>
            </a:r>
            <a:r>
              <a:rPr lang="en-GB" sz="2800" baseline="-25000" dirty="0"/>
              <a:t>1</a:t>
            </a:r>
            <a:r>
              <a:rPr lang="en-GB" sz="2800" dirty="0"/>
              <a:t>) and (</a:t>
            </a:r>
            <a:r>
              <a:rPr lang="en-GB" sz="2800" dirty="0">
                <a:latin typeface="MMa CenturyB" pitchFamily="18" charset="0"/>
              </a:rPr>
              <a:t>x </a:t>
            </a:r>
            <a:r>
              <a:rPr lang="en-GB" sz="2800" baseline="-25000" dirty="0"/>
              <a:t>2</a:t>
            </a:r>
            <a:r>
              <a:rPr lang="en-GB" sz="2800" dirty="0"/>
              <a:t>, </a:t>
            </a:r>
            <a:r>
              <a:rPr lang="en-GB" sz="2800" dirty="0">
                <a:latin typeface="MMa CenturyB" pitchFamily="18" charset="0"/>
              </a:rPr>
              <a:t>y </a:t>
            </a:r>
            <a:r>
              <a:rPr lang="en-GB" sz="2800" baseline="-25000" dirty="0"/>
              <a:t>2</a:t>
            </a:r>
            <a:r>
              <a:rPr lang="en-GB" sz="2800" dirty="0"/>
              <a:t>) is given by the formula </a:t>
            </a:r>
          </a:p>
          <a:p>
            <a:pPr marL="0" indent="0">
              <a:buNone/>
            </a:pPr>
            <a:endParaRPr lang="en-GB" sz="2800" i="1" dirty="0"/>
          </a:p>
          <a:p>
            <a:endParaRPr lang="en-GB" sz="2800" i="1" dirty="0"/>
          </a:p>
          <a:p>
            <a:pPr>
              <a:buNone/>
            </a:pPr>
            <a:endParaRPr lang="en-GB" sz="2800" i="1" dirty="0"/>
          </a:p>
          <a:p>
            <a:pPr>
              <a:buNone/>
            </a:pPr>
            <a:endParaRPr lang="en-GB" sz="2800" i="1" dirty="0"/>
          </a:p>
          <a:p>
            <a:pPr>
              <a:buNone/>
            </a:pPr>
            <a:endParaRPr lang="en-GB" sz="2800" i="1" dirty="0"/>
          </a:p>
        </p:txBody>
      </p:sp>
    </p:spTree>
    <p:extLst>
      <p:ext uri="{BB962C8B-B14F-4D97-AF65-F5344CB8AC3E}">
        <p14:creationId xmlns:p14="http://schemas.microsoft.com/office/powerpoint/2010/main" xmlns="" val="17096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Example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Compute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the slope of the line segment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connecting the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two points (−2, 3) and (1, −9).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9965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23"/>
            <a:ext cx="8229600" cy="5483245"/>
          </a:xfrm>
        </p:spPr>
        <p:txBody>
          <a:bodyPr/>
          <a:lstStyle/>
          <a:p>
            <a:r>
              <a:rPr lang="en-GB" b="1" dirty="0" smtClean="0"/>
              <a:t>Note: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i="1" dirty="0" smtClean="0">
                <a:solidFill>
                  <a:schemeClr val="tx2"/>
                </a:solidFill>
              </a:rPr>
              <a:t> </a:t>
            </a:r>
            <a:r>
              <a:rPr lang="en-GB" dirty="0" smtClean="0"/>
              <a:t>Along any straight line the slope is constant.</a:t>
            </a:r>
          </a:p>
          <a:p>
            <a:pPr>
              <a:buNone/>
            </a:pPr>
            <a:r>
              <a:rPr lang="en-GB" dirty="0" smtClean="0"/>
              <a:t>The line connecting any two points will have the same </a:t>
            </a:r>
            <a:r>
              <a:rPr lang="en-GB" dirty="0" smtClean="0"/>
              <a:t>slope.</a:t>
            </a:r>
            <a:r>
              <a:rPr lang="en-GB" i="1" dirty="0" smtClean="0"/>
              <a:t> 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32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Slope Intercept 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800" dirty="0"/>
              <a:t>Consider the general form of two variable equation as</a:t>
            </a:r>
          </a:p>
          <a:p>
            <a:pPr algn="ctr">
              <a:buNone/>
            </a:pPr>
            <a:r>
              <a:rPr lang="en-GB" sz="2800" i="1" dirty="0" err="1">
                <a:latin typeface="MMa CenturyB" pitchFamily="18" charset="0"/>
              </a:rPr>
              <a:t>ax+by</a:t>
            </a:r>
            <a:r>
              <a:rPr lang="en-GB" sz="2800" i="1" dirty="0">
                <a:latin typeface="MMa CenturyB" pitchFamily="18" charset="0"/>
              </a:rPr>
              <a:t>=c</a:t>
            </a:r>
          </a:p>
          <a:p>
            <a:pPr>
              <a:buNone/>
            </a:pPr>
            <a:r>
              <a:rPr lang="en-GB" sz="2800" dirty="0"/>
              <a:t>We can write it as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The above equation is called the </a:t>
            </a:r>
            <a:r>
              <a:rPr lang="en-GB" sz="2800" b="1" dirty="0"/>
              <a:t>slope-intercept form</a:t>
            </a:r>
            <a:r>
              <a:rPr lang="en-GB" sz="2800" i="1" dirty="0"/>
              <a:t>.</a:t>
            </a:r>
          </a:p>
          <a:p>
            <a:pPr>
              <a:buNone/>
            </a:pPr>
            <a:r>
              <a:rPr lang="en-GB" sz="2800" dirty="0"/>
              <a:t>Generally</a:t>
            </a:r>
            <a:r>
              <a:rPr lang="en-GB" sz="2800" i="1" dirty="0"/>
              <a:t>, it is written as:</a:t>
            </a:r>
          </a:p>
          <a:p>
            <a:pPr algn="ctr">
              <a:buNone/>
            </a:pPr>
            <a:r>
              <a:rPr lang="en-GB" sz="2800" i="1" dirty="0" smtClean="0">
                <a:latin typeface="MMa CenturyB" pitchFamily="18" charset="0"/>
              </a:rPr>
              <a:t>y=</a:t>
            </a:r>
            <a:r>
              <a:rPr lang="en-GB" sz="2800" i="1" dirty="0" err="1" smtClean="0">
                <a:latin typeface="MMa CenturyB" pitchFamily="18" charset="0"/>
              </a:rPr>
              <a:t>mx+k</a:t>
            </a:r>
            <a:endParaRPr lang="en-GB" sz="2800" i="1" dirty="0">
              <a:latin typeface="MMa CenturyB" pitchFamily="18" charset="0"/>
            </a:endParaRPr>
          </a:p>
          <a:p>
            <a:pPr>
              <a:buNone/>
            </a:pPr>
            <a:r>
              <a:rPr lang="en-GB" sz="2800" i="1" dirty="0">
                <a:latin typeface="MMa CenturyB" pitchFamily="18" charset="0"/>
              </a:rPr>
              <a:t>m= </a:t>
            </a:r>
            <a:r>
              <a:rPr lang="en-GB" sz="2800" dirty="0"/>
              <a:t>slope, </a:t>
            </a:r>
            <a:r>
              <a:rPr lang="en-GB" sz="2800" i="1" dirty="0">
                <a:latin typeface="MMa CenturyB" pitchFamily="18" charset="0"/>
              </a:rPr>
              <a:t>k</a:t>
            </a:r>
            <a:r>
              <a:rPr lang="en-GB" sz="2800" i="1" dirty="0" smtClean="0">
                <a:latin typeface="MMa CenturyB" pitchFamily="18" charset="0"/>
              </a:rPr>
              <a:t> </a:t>
            </a:r>
            <a:r>
              <a:rPr lang="en-GB" sz="2800" i="1" dirty="0">
                <a:latin typeface="MMa CenturyB" pitchFamily="18" charset="0"/>
              </a:rPr>
              <a:t>= y-</a:t>
            </a:r>
            <a:r>
              <a:rPr lang="en-GB" sz="2800" dirty="0"/>
              <a:t>intercept</a:t>
            </a:r>
            <a:r>
              <a:rPr lang="en-GB" sz="2800" i="1" dirty="0"/>
              <a:t> 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1648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800" dirty="0"/>
                  <a:t>Rewrite the equation</a:t>
                </a:r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/>
                  <a:t>and find the slope and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-intercept.</a:t>
                </a:r>
              </a:p>
              <a:p>
                <a:pPr marL="0" indent="0">
                  <a:buNone/>
                </a:pPr>
                <a:endParaRPr lang="en-GB" sz="2800" i="1" dirty="0">
                  <a:latin typeface="MMa CenturyB" pitchFamily="18" charset="0"/>
                </a:endParaRPr>
              </a:p>
              <a:p>
                <a:pPr marL="514057" indent="-514057">
                  <a:buFont typeface="+mj-lt"/>
                  <a:buAutoNum type="arabicParenR" startAt="2"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454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Determining the equation of a straight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057" indent="-514057">
              <a:buFont typeface="+mj-lt"/>
              <a:buAutoNum type="arabicParenR"/>
            </a:pPr>
            <a:r>
              <a:rPr lang="en-GB" sz="2800" b="1" dirty="0"/>
              <a:t>Slope and Intercept: </a:t>
            </a: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This is the easiest situation to find an equation of line, if slope of a line is -5 and y-intercept is (0, 15) then we have</a:t>
            </a:r>
            <a:endParaRPr lang="en-GB" sz="2800" b="1" dirty="0"/>
          </a:p>
          <a:p>
            <a:pPr marL="514057" indent="-514057">
              <a:buNone/>
            </a:pPr>
            <a:r>
              <a:rPr lang="en-GB" sz="2800" dirty="0"/>
              <a:t>    m= -5, k = 15. We can write down </a:t>
            </a:r>
          </a:p>
          <a:p>
            <a:pPr marL="514057" indent="-514057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50515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Determining the equation of a straight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b="1" dirty="0" smtClean="0"/>
              <a:t>2) Slope </a:t>
            </a:r>
            <a:r>
              <a:rPr lang="en-GB" sz="2800" b="1" dirty="0"/>
              <a:t>and one point</a:t>
            </a:r>
          </a:p>
          <a:p>
            <a:pPr>
              <a:buNone/>
            </a:pP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 If we are given the slope of a line and some point that lies on the line, we can substitute the </a:t>
            </a:r>
            <a:r>
              <a:rPr lang="en-CA" sz="2800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known </a:t>
            </a: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slope m and coordinates of the given point into y = mx + </a:t>
            </a:r>
            <a:r>
              <a:rPr lang="en-CA" sz="2800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k </a:t>
            </a: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and solve for </a:t>
            </a:r>
            <a:r>
              <a:rPr lang="en-CA" sz="2800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k, </a:t>
            </a: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e.g.</a:t>
            </a:r>
          </a:p>
          <a:p>
            <a:pPr>
              <a:buNone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xmlns="" val="222702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Determining the equation of a straight line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n-GB" dirty="0"/>
                  <a:t>Given a non-vertical straight line with slope m and containing the point (</a:t>
                </a:r>
                <a:r>
                  <a:rPr lang="en-GB" dirty="0">
                    <a:latin typeface="MMa CenturyB" pitchFamily="18" charset="0"/>
                  </a:rPr>
                  <a:t>x</a:t>
                </a:r>
                <a:r>
                  <a:rPr lang="en-GB" baseline="-25000" dirty="0"/>
                  <a:t>1</a:t>
                </a:r>
                <a:r>
                  <a:rPr lang="en-GB" dirty="0"/>
                  <a:t>, </a:t>
                </a:r>
                <a:r>
                  <a:rPr lang="en-GB" dirty="0">
                    <a:latin typeface="MMa CenturyB" pitchFamily="18" charset="0"/>
                  </a:rPr>
                  <a:t>y</a:t>
                </a:r>
                <a:r>
                  <a:rPr lang="en-GB" baseline="-25000" dirty="0"/>
                  <a:t>1</a:t>
                </a:r>
                <a:r>
                  <a:rPr lang="en-GB" dirty="0"/>
                  <a:t>), the slope of the line connecting (</a:t>
                </a:r>
                <a:r>
                  <a:rPr lang="en-GB" dirty="0">
                    <a:latin typeface="MMa CenturyB" pitchFamily="18" charset="0"/>
                  </a:rPr>
                  <a:t>x</a:t>
                </a:r>
                <a:r>
                  <a:rPr lang="en-GB" baseline="-25000" dirty="0"/>
                  <a:t>1</a:t>
                </a:r>
                <a:r>
                  <a:rPr lang="en-GB" dirty="0"/>
                  <a:t>, </a:t>
                </a:r>
                <a:r>
                  <a:rPr lang="en-GB" dirty="0">
                    <a:latin typeface="MMa CenturyB" pitchFamily="18" charset="0"/>
                  </a:rPr>
                  <a:t>y</a:t>
                </a:r>
                <a:r>
                  <a:rPr lang="en-GB" baseline="-25000" dirty="0"/>
                  <a:t>1</a:t>
                </a:r>
                <a:r>
                  <a:rPr lang="en-GB" dirty="0"/>
                  <a:t>) with any other point (</a:t>
                </a:r>
                <a:r>
                  <a:rPr lang="en-GB" dirty="0">
                    <a:latin typeface="MMa CenturyB" pitchFamily="18" charset="0"/>
                  </a:rPr>
                  <a:t>x</a:t>
                </a:r>
                <a:r>
                  <a:rPr lang="en-GB" dirty="0"/>
                  <a:t>,</a:t>
                </a:r>
                <a:r>
                  <a:rPr lang="en-GB" dirty="0">
                    <a:latin typeface="MMa CenturyB" pitchFamily="18" charset="0"/>
                  </a:rPr>
                  <a:t> y</a:t>
                </a:r>
                <a:r>
                  <a:rPr lang="en-GB" dirty="0"/>
                  <a:t>) is given by</a:t>
                </a:r>
              </a:p>
              <a:p>
                <a:pPr algn="ctr">
                  <a:buNone/>
                </a:pPr>
                <a:r>
                  <a:rPr lang="en-GB" dirty="0"/>
                  <a:t/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𝑚</m:t>
                    </m:r>
                    <m:r>
                      <a:rPr lang="en-GB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𝑦</m:t>
                        </m:r>
                        <m:r>
                          <a:rPr lang="en-GB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/>
                          </a:rPr>
                          <m:t>𝑥</m:t>
                        </m:r>
                        <m:r>
                          <a:rPr lang="en-GB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  <a:p>
                <a:pPr>
                  <a:buNone/>
                </a:pPr>
                <a:endParaRPr lang="en-GB" dirty="0"/>
              </a:p>
              <a:p>
                <a:pPr>
                  <a:buNone/>
                </a:pPr>
                <a:r>
                  <a:rPr lang="en-GB" dirty="0"/>
                  <a:t>Rearranging gives:</a:t>
                </a:r>
                <a:r>
                  <a:rPr lang="en-GB" dirty="0">
                    <a:latin typeface="MMa CenturyB" pitchFamily="18" charset="0"/>
                  </a:rPr>
                  <a:t> y-</a:t>
                </a:r>
                <a:r>
                  <a:rPr lang="en-GB" dirty="0"/>
                  <a:t/>
                </a:r>
                <a:r>
                  <a:rPr lang="en-GB" dirty="0">
                    <a:latin typeface="MMa CenturyB" pitchFamily="18" charset="0"/>
                  </a:rPr>
                  <a:t>y</a:t>
                </a:r>
                <a:r>
                  <a:rPr lang="en-GB" baseline="-25000" dirty="0"/>
                  <a:t>1 </a:t>
                </a:r>
                <a:r>
                  <a:rPr lang="en-GB" dirty="0"/>
                  <a:t> = </a:t>
                </a:r>
                <a:r>
                  <a:rPr lang="en-GB" dirty="0">
                    <a:latin typeface="MMa CenturyB" pitchFamily="18" charset="0"/>
                  </a:rPr>
                  <a:t>m(x</a:t>
                </a:r>
                <a:r>
                  <a:rPr lang="en-GB" dirty="0"/>
                  <a:t>-</a:t>
                </a:r>
                <a:r>
                  <a:rPr lang="en-GB" dirty="0">
                    <a:latin typeface="MMa CenturyB" pitchFamily="18" charset="0"/>
                  </a:rPr>
                  <a:t>x</a:t>
                </a:r>
                <a:r>
                  <a:rPr lang="en-GB" baseline="-25000" dirty="0"/>
                  <a:t>1</a:t>
                </a:r>
                <a:r>
                  <a:rPr lang="en-GB" dirty="0"/>
                  <a:t>)</a:t>
                </a:r>
                <a:r>
                  <a:rPr lang="en-GB" baseline="-25000" dirty="0"/>
                  <a:t/>
                </a: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852" t="-1752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102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Example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Find the equation of line having slope m = −2 </a:t>
            </a:r>
            <a:r>
              <a:rPr lang="en-CA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and passing </a:t>
            </a:r>
            <a:r>
              <a:rPr lang="en-CA" dirty="0">
                <a:solidFill>
                  <a:srgbClr val="000000"/>
                </a:solidFill>
                <a:latin typeface="Arial Unicode MS"/>
                <a:cs typeface="Arial Unicode MS"/>
              </a:rPr>
              <a:t>through the point (2, 8).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883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Parallel and perpendicular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Two lines are </a:t>
            </a:r>
            <a:r>
              <a:rPr lang="en-GB" sz="2800" b="1" dirty="0"/>
              <a:t>parallel</a:t>
            </a:r>
            <a:r>
              <a:rPr lang="en-GB" sz="2800" dirty="0"/>
              <a:t> if they have the same slope, i.e. </a:t>
            </a:r>
          </a:p>
          <a:p>
            <a:pPr>
              <a:buNone/>
            </a:pPr>
            <a:endParaRPr lang="en-GB" sz="2800" dirty="0"/>
          </a:p>
          <a:p>
            <a:r>
              <a:rPr lang="en-GB" sz="2800" dirty="0"/>
              <a:t>Two lines are </a:t>
            </a:r>
            <a:r>
              <a:rPr lang="en-GB" sz="2800" b="1" dirty="0"/>
              <a:t>perpendicular</a:t>
            </a:r>
            <a:r>
              <a:rPr lang="en-GB" sz="2800" dirty="0"/>
              <a:t> if their slopes are equal to the negative reciprocal of each other, i.e. </a:t>
            </a:r>
          </a:p>
        </p:txBody>
      </p:sp>
    </p:spTree>
    <p:extLst>
      <p:ext uri="{BB962C8B-B14F-4D97-AF65-F5344CB8AC3E}">
        <p14:creationId xmlns:p14="http://schemas.microsoft.com/office/powerpoint/2010/main" xmlns="" val="323833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Find an equation of line through the point (2, −4)</a:t>
            </a:r>
            <a:r>
              <a:rPr lang="en-CA" sz="28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800" dirty="0">
                <a:solidFill>
                  <a:srgbClr val="000000"/>
                </a:solidFill>
                <a:latin typeface="Times New Roman"/>
              </a:rPr>
            </a:br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and parallel to the line 8x − 4y = 20.</a:t>
            </a:r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215141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582726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Linear equations involving more than two variables</a:t>
            </a:r>
          </a:p>
        </p:txBody>
      </p:sp>
      <p:pic>
        <p:nvPicPr>
          <p:cNvPr id="1027" name="Picture 3" descr="E:\Tazeen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643054"/>
            <a:ext cx="4446406" cy="43873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9600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Three dimensional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Three dimensional coordinate system</a:t>
            </a:r>
          </a:p>
          <a:p>
            <a:r>
              <a:rPr lang="en-GB" sz="2800" dirty="0"/>
              <a:t>Three coordinate axes which are perpendicular to one another, intersecting at their respective zero points called the </a:t>
            </a:r>
            <a:r>
              <a:rPr lang="en-GB" sz="2800" i="1" dirty="0"/>
              <a:t>origin</a:t>
            </a:r>
            <a:r>
              <a:rPr lang="en-GB" sz="2800" dirty="0"/>
              <a:t> (0,0,0).</a:t>
            </a:r>
          </a:p>
          <a:p>
            <a:r>
              <a:rPr lang="en-GB" sz="2800" dirty="0"/>
              <a:t>Linear equations involving three variables is of the form</a:t>
            </a:r>
          </a:p>
          <a:p>
            <a:r>
              <a:rPr lang="en-GB" sz="2800" dirty="0"/>
              <a:t>Solution set of this equation are all ordered </a:t>
            </a:r>
            <a:r>
              <a:rPr lang="en-GB" sz="2800" dirty="0" err="1"/>
              <a:t>tuples</a:t>
            </a:r>
            <a:endParaRPr lang="en-GB" sz="2800" dirty="0"/>
          </a:p>
          <a:p>
            <a:pPr>
              <a:buNone/>
            </a:pPr>
            <a:r>
              <a:rPr lang="en-GB" sz="2800" dirty="0"/>
              <a:t>                                         which satisfy the above equation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2657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Representation of a point</a:t>
            </a:r>
          </a:p>
        </p:txBody>
      </p:sp>
      <p:pic>
        <p:nvPicPr>
          <p:cNvPr id="4" name="Picture 2" descr="E:\Tazeen\3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33592" y="1600201"/>
            <a:ext cx="4676828" cy="4525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6496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Example </a:t>
            </a:r>
          </a:p>
        </p:txBody>
      </p:sp>
      <p:pic>
        <p:nvPicPr>
          <p:cNvPr id="2050" name="Picture 2" descr="E:\Tazeen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9" y="1571612"/>
            <a:ext cx="4214842" cy="4196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430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Linear Equations</a:t>
            </a:r>
          </a:p>
          <a:p>
            <a:r>
              <a:rPr lang="en-GB" sz="2800" dirty="0"/>
              <a:t>Linear Equations in two Variables</a:t>
            </a:r>
          </a:p>
          <a:p>
            <a:r>
              <a:rPr lang="en-GB" sz="2800" dirty="0"/>
              <a:t>Linear Equations with n Variables;</a:t>
            </a:r>
          </a:p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Graphical Characteristics of Two Variable Equation</a:t>
            </a:r>
          </a:p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Slope, Formulae to Find Slope</a:t>
            </a:r>
          </a:p>
          <a:p>
            <a:r>
              <a:rPr lang="en-CA" sz="2800" dirty="0">
                <a:solidFill>
                  <a:srgbClr val="000000"/>
                </a:solidFill>
                <a:latin typeface="Arial Unicode MS"/>
                <a:cs typeface="Arial Unicode MS"/>
              </a:rPr>
              <a:t>Determining the equation of straight line</a:t>
            </a:r>
          </a:p>
          <a:p>
            <a:endParaRPr lang="en-GB" sz="2800" dirty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Next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Two variable systems of equations</a:t>
            </a:r>
          </a:p>
          <a:p>
            <a:r>
              <a:rPr lang="en-GB" sz="2800" dirty="0"/>
              <a:t>Solution sets</a:t>
            </a:r>
          </a:p>
          <a:p>
            <a:r>
              <a:rPr lang="en-GB" sz="2800" dirty="0"/>
              <a:t>Graphical analysis</a:t>
            </a:r>
          </a:p>
          <a:p>
            <a:r>
              <a:rPr lang="en-GB" sz="2800" dirty="0"/>
              <a:t>The elimination procedure</a:t>
            </a:r>
          </a:p>
          <a:p>
            <a:r>
              <a:rPr lang="en-GB" sz="2800" dirty="0"/>
              <a:t>Systems of more than two equations with two variables only</a:t>
            </a:r>
          </a:p>
          <a:p>
            <a:r>
              <a:rPr lang="en-GB" sz="2800" dirty="0"/>
              <a:t>Gaussian elimination method</a:t>
            </a:r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1422</Words>
  <Application>Microsoft Office PowerPoint</Application>
  <PresentationFormat>On-screen Show (4:3)</PresentationFormat>
  <Paragraphs>234</Paragraphs>
  <Slides>52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Business Mathematics  MTH-367 </vt:lpstr>
      <vt:lpstr>Slide 2</vt:lpstr>
      <vt:lpstr>Books </vt:lpstr>
      <vt:lpstr>Grading</vt:lpstr>
      <vt:lpstr>Course Objectives</vt:lpstr>
      <vt:lpstr>Course Objectives cont’d</vt:lpstr>
      <vt:lpstr>Course Outline</vt:lpstr>
      <vt:lpstr>Course Outline Cont’d</vt:lpstr>
      <vt:lpstr>Course Outline Cont’d...</vt:lpstr>
      <vt:lpstr>Chapter wise contents</vt:lpstr>
      <vt:lpstr>Chapter wise contents Cont’d</vt:lpstr>
      <vt:lpstr>Course Outline Cont’d...</vt:lpstr>
      <vt:lpstr>Chapter 2</vt:lpstr>
      <vt:lpstr>Objectives</vt:lpstr>
      <vt:lpstr>Today’s Topics</vt:lpstr>
      <vt:lpstr> Linear Equations</vt:lpstr>
      <vt:lpstr>Slide 17</vt:lpstr>
      <vt:lpstr>Slide 18</vt:lpstr>
      <vt:lpstr>Solution set of an equation</vt:lpstr>
      <vt:lpstr>Examples</vt:lpstr>
      <vt:lpstr>Slide 21</vt:lpstr>
      <vt:lpstr>Linear equation with n variables</vt:lpstr>
      <vt:lpstr>Slide 23</vt:lpstr>
      <vt:lpstr>Example</vt:lpstr>
      <vt:lpstr>Graphing two variable equations</vt:lpstr>
      <vt:lpstr>Examples</vt:lpstr>
      <vt:lpstr>Examples cont’d</vt:lpstr>
      <vt:lpstr>Slide 28</vt:lpstr>
      <vt:lpstr>Slide 29</vt:lpstr>
      <vt:lpstr>Slope</vt:lpstr>
      <vt:lpstr>Graphical explanation of slope </vt:lpstr>
      <vt:lpstr>Explanation </vt:lpstr>
      <vt:lpstr>Slide 33</vt:lpstr>
      <vt:lpstr>Two point formula (slope) </vt:lpstr>
      <vt:lpstr>Two point formula (mathematically) </vt:lpstr>
      <vt:lpstr>Example </vt:lpstr>
      <vt:lpstr>Slide 37</vt:lpstr>
      <vt:lpstr>Slope Intercept form</vt:lpstr>
      <vt:lpstr>Example </vt:lpstr>
      <vt:lpstr>Determining the equation of a straight line</vt:lpstr>
      <vt:lpstr>Determining the equation of a straight line</vt:lpstr>
      <vt:lpstr>Determining the equation of a straight line</vt:lpstr>
      <vt:lpstr>Example </vt:lpstr>
      <vt:lpstr>Parallel and perpendicular lines</vt:lpstr>
      <vt:lpstr>Example </vt:lpstr>
      <vt:lpstr>Slide 46</vt:lpstr>
      <vt:lpstr>Linear equations involving more than two variables</vt:lpstr>
      <vt:lpstr>Three dimensional</vt:lpstr>
      <vt:lpstr>Representation of a point</vt:lpstr>
      <vt:lpstr>Example 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Tazeen athar</dc:creator>
  <cp:lastModifiedBy>NTS</cp:lastModifiedBy>
  <cp:revision>86</cp:revision>
  <dcterms:created xsi:type="dcterms:W3CDTF">2012-05-10T07:03:49Z</dcterms:created>
  <dcterms:modified xsi:type="dcterms:W3CDTF">2013-01-03T08:29:14Z</dcterms:modified>
</cp:coreProperties>
</file>